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rts/chart110.xml" ContentType="application/vnd.openxmlformats-officedocument.drawingml.chart+xml"/>
  <Override PartName="/ppt/charts/chart160.xml" ContentType="application/vnd.openxmlformats-officedocument.drawingml.chart+xml"/>
  <Override PartName="/ppt/charts/colors120.xml" ContentType="application/vnd.ms-office.chartcolorstyle+xml"/>
  <Override PartName="/ppt/charts/style120.xml" ContentType="application/vnd.ms-office.chartstyle+xml"/>
  <Override PartName="/ppt/charts/colors170.xml" ContentType="application/vnd.ms-office.chartcolorstyle+xml"/>
  <Override PartName="/ppt/charts/style17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7"/>
  </p:notesMasterIdLst>
  <p:sldIdLst>
    <p:sldId id="2147483417" r:id="rId2"/>
    <p:sldId id="2147483462" r:id="rId3"/>
    <p:sldId id="2147483444" r:id="rId4"/>
    <p:sldId id="2147483608" r:id="rId5"/>
    <p:sldId id="2147483555" r:id="rId6"/>
    <p:sldId id="2147483478" r:id="rId7"/>
    <p:sldId id="2147483541" r:id="rId8"/>
    <p:sldId id="2147483479" r:id="rId9"/>
    <p:sldId id="2147483596" r:id="rId10"/>
    <p:sldId id="2147483609" r:id="rId11"/>
    <p:sldId id="2147483582" r:id="rId12"/>
    <p:sldId id="2147483613" r:id="rId13"/>
    <p:sldId id="2147483476" r:id="rId14"/>
    <p:sldId id="2147483595" r:id="rId15"/>
    <p:sldId id="2147483477" r:id="rId16"/>
    <p:sldId id="296" r:id="rId17"/>
    <p:sldId id="268" r:id="rId18"/>
    <p:sldId id="2147483611" r:id="rId19"/>
    <p:sldId id="2147483614" r:id="rId20"/>
    <p:sldId id="299" r:id="rId21"/>
    <p:sldId id="2147483615" r:id="rId22"/>
    <p:sldId id="2147483616" r:id="rId23"/>
    <p:sldId id="2147483623" r:id="rId24"/>
    <p:sldId id="277" r:id="rId25"/>
    <p:sldId id="303" r:id="rId26"/>
    <p:sldId id="2147483620" r:id="rId27"/>
    <p:sldId id="280" r:id="rId28"/>
    <p:sldId id="2147483621" r:id="rId29"/>
    <p:sldId id="281" r:id="rId30"/>
    <p:sldId id="270" r:id="rId31"/>
    <p:sldId id="283" r:id="rId32"/>
    <p:sldId id="271" r:id="rId33"/>
    <p:sldId id="2147483468" r:id="rId34"/>
    <p:sldId id="273" r:id="rId35"/>
    <p:sldId id="274" r:id="rId36"/>
    <p:sldId id="276" r:id="rId37"/>
    <p:sldId id="300" r:id="rId38"/>
    <p:sldId id="298" r:id="rId39"/>
    <p:sldId id="2147483622" r:id="rId40"/>
    <p:sldId id="301" r:id="rId41"/>
    <p:sldId id="306" r:id="rId42"/>
    <p:sldId id="2147483484" r:id="rId43"/>
    <p:sldId id="279" r:id="rId44"/>
    <p:sldId id="2147483470" r:id="rId45"/>
    <p:sldId id="2147483471"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28506B-2B98-46DF-BFAE-1D6611715012}" v="101" dt="2025-07-27T16:10:58.11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3042" autoAdjust="0"/>
  </p:normalViewPr>
  <p:slideViewPr>
    <p:cSldViewPr snapToGrid="0">
      <p:cViewPr varScale="1">
        <p:scale>
          <a:sx n="59" d="100"/>
          <a:sy n="59" d="100"/>
        </p:scale>
        <p:origin x="1203" y="26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友佳 杉浦" userId="16f6d6200656b49f" providerId="LiveId" clId="{CC6BD2F3-01E4-4B4C-B80C-D3B11A2D0F37}"/>
    <pc:docChg chg="undo custSel addSld delSld modSld sldOrd delMainMaster modMainMaster">
      <pc:chgData name="友佳 杉浦" userId="16f6d6200656b49f" providerId="LiveId" clId="{CC6BD2F3-01E4-4B4C-B80C-D3B11A2D0F37}" dt="2025-05-29T10:29:57.266" v="509" actId="1035"/>
      <pc:docMkLst>
        <pc:docMk/>
      </pc:docMkLst>
      <pc:sldChg chg="delSp modSp mod modClrScheme chgLayout">
        <pc:chgData name="友佳 杉浦" userId="16f6d6200656b49f" providerId="LiveId" clId="{CC6BD2F3-01E4-4B4C-B80C-D3B11A2D0F37}" dt="2025-05-25T10:15:05.078" v="12" actId="1076"/>
        <pc:sldMkLst>
          <pc:docMk/>
          <pc:sldMk cId="2301056887" sldId="264"/>
        </pc:sldMkLst>
      </pc:sldChg>
      <pc:sldChg chg="modSp mod modClrScheme chgLayout">
        <pc:chgData name="友佳 杉浦" userId="16f6d6200656b49f" providerId="LiveId" clId="{CC6BD2F3-01E4-4B4C-B80C-D3B11A2D0F37}" dt="2025-05-25T10:24:37.587" v="149" actId="207"/>
        <pc:sldMkLst>
          <pc:docMk/>
          <pc:sldMk cId="2875710122" sldId="266"/>
        </pc:sldMkLst>
      </pc:sldChg>
      <pc:sldChg chg="addSp delSp modSp mod modClrScheme chgLayout">
        <pc:chgData name="友佳 杉浦" userId="16f6d6200656b49f" providerId="LiveId" clId="{CC6BD2F3-01E4-4B4C-B80C-D3B11A2D0F37}" dt="2025-05-29T10:25:36.710" v="445" actId="20577"/>
        <pc:sldMkLst>
          <pc:docMk/>
          <pc:sldMk cId="4136165558" sldId="267"/>
        </pc:sldMkLst>
      </pc:sldChg>
      <pc:sldChg chg="modSp mod modClrScheme chgLayout">
        <pc:chgData name="友佳 杉浦" userId="16f6d6200656b49f" providerId="LiveId" clId="{CC6BD2F3-01E4-4B4C-B80C-D3B11A2D0F37}" dt="2025-05-25T10:26:08.123" v="178" actId="20577"/>
        <pc:sldMkLst>
          <pc:docMk/>
          <pc:sldMk cId="2460785522" sldId="269"/>
        </pc:sldMkLst>
      </pc:sldChg>
      <pc:sldChg chg="addSp modSp mod modClrScheme chgLayout">
        <pc:chgData name="友佳 杉浦" userId="16f6d6200656b49f" providerId="LiveId" clId="{CC6BD2F3-01E4-4B4C-B80C-D3B11A2D0F37}" dt="2025-05-28T11:57:51.992" v="432" actId="404"/>
        <pc:sldMkLst>
          <pc:docMk/>
          <pc:sldMk cId="2554476943" sldId="270"/>
        </pc:sldMkLst>
      </pc:sldChg>
      <pc:sldChg chg="addSp delSp modSp mod modClrScheme chgLayout">
        <pc:chgData name="友佳 杉浦" userId="16f6d6200656b49f" providerId="LiveId" clId="{CC6BD2F3-01E4-4B4C-B80C-D3B11A2D0F37}" dt="2025-05-25T10:21:58.309" v="139" actId="207"/>
        <pc:sldMkLst>
          <pc:docMk/>
          <pc:sldMk cId="2105397882" sldId="272"/>
        </pc:sldMkLst>
      </pc:sldChg>
      <pc:sldChg chg="modSp mod modClrScheme chgLayout">
        <pc:chgData name="友佳 杉浦" userId="16f6d6200656b49f" providerId="LiveId" clId="{CC6BD2F3-01E4-4B4C-B80C-D3B11A2D0F37}" dt="2025-05-28T11:58:51.614" v="439" actId="255"/>
        <pc:sldMkLst>
          <pc:docMk/>
          <pc:sldMk cId="2662258032" sldId="273"/>
        </pc:sldMkLst>
      </pc:sldChg>
      <pc:sldChg chg="addSp modSp mod modClrScheme chgLayout">
        <pc:chgData name="友佳 杉浦" userId="16f6d6200656b49f" providerId="LiveId" clId="{CC6BD2F3-01E4-4B4C-B80C-D3B11A2D0F37}" dt="2025-05-25T10:32:40.002" v="310" actId="1076"/>
        <pc:sldMkLst>
          <pc:docMk/>
          <pc:sldMk cId="4279044762" sldId="274"/>
        </pc:sldMkLst>
      </pc:sldChg>
      <pc:sldChg chg="modSp mod modClrScheme chgLayout">
        <pc:chgData name="友佳 杉浦" userId="16f6d6200656b49f" providerId="LiveId" clId="{CC6BD2F3-01E4-4B4C-B80C-D3B11A2D0F37}" dt="2025-05-25T10:13:26.463" v="5" actId="700"/>
        <pc:sldMkLst>
          <pc:docMk/>
          <pc:sldMk cId="2392522455" sldId="275"/>
        </pc:sldMkLst>
      </pc:sldChg>
      <pc:sldChg chg="addSp modSp mod ord modClrScheme chgLayout">
        <pc:chgData name="友佳 杉浦" userId="16f6d6200656b49f" providerId="LiveId" clId="{CC6BD2F3-01E4-4B4C-B80C-D3B11A2D0F37}" dt="2025-05-29T10:29:57.266" v="509" actId="1035"/>
        <pc:sldMkLst>
          <pc:docMk/>
          <pc:sldMk cId="2946874104" sldId="277"/>
        </pc:sldMkLst>
      </pc:sldChg>
      <pc:sldChg chg="modSp del mod ord modClrScheme chgLayout">
        <pc:chgData name="友佳 杉浦" userId="16f6d6200656b49f" providerId="LiveId" clId="{CC6BD2F3-01E4-4B4C-B80C-D3B11A2D0F37}" dt="2025-05-25T13:26:14.649" v="364" actId="2696"/>
        <pc:sldMkLst>
          <pc:docMk/>
          <pc:sldMk cId="3940131858" sldId="278"/>
        </pc:sldMkLst>
      </pc:sldChg>
      <pc:sldChg chg="modSp del mod ord modClrScheme chgLayout">
        <pc:chgData name="友佳 杉浦" userId="16f6d6200656b49f" providerId="LiveId" clId="{CC6BD2F3-01E4-4B4C-B80C-D3B11A2D0F37}" dt="2025-05-25T13:24:52.753" v="363" actId="2696"/>
        <pc:sldMkLst>
          <pc:docMk/>
          <pc:sldMk cId="1196646161" sldId="280"/>
        </pc:sldMkLst>
      </pc:sldChg>
      <pc:sldChg chg="modSp del mod modClrScheme chgLayout">
        <pc:chgData name="友佳 杉浦" userId="16f6d6200656b49f" providerId="LiveId" clId="{CC6BD2F3-01E4-4B4C-B80C-D3B11A2D0F37}" dt="2025-05-25T10:36:35.615" v="332" actId="2696"/>
        <pc:sldMkLst>
          <pc:docMk/>
          <pc:sldMk cId="3594781589" sldId="282"/>
        </pc:sldMkLst>
      </pc:sldChg>
      <pc:sldChg chg="delSp modSp mod modClrScheme chgLayout">
        <pc:chgData name="友佳 杉浦" userId="16f6d6200656b49f" providerId="LiveId" clId="{CC6BD2F3-01E4-4B4C-B80C-D3B11A2D0F37}" dt="2025-05-25T10:35:31.956" v="330" actId="1076"/>
        <pc:sldMkLst>
          <pc:docMk/>
          <pc:sldMk cId="1401268177" sldId="283"/>
        </pc:sldMkLst>
      </pc:sldChg>
      <pc:sldChg chg="modSp del mod modClrScheme chgLayout">
        <pc:chgData name="友佳 杉浦" userId="16f6d6200656b49f" providerId="LiveId" clId="{CC6BD2F3-01E4-4B4C-B80C-D3B11A2D0F37}" dt="2025-05-25T10:36:31.972" v="331" actId="2696"/>
        <pc:sldMkLst>
          <pc:docMk/>
          <pc:sldMk cId="400357368" sldId="284"/>
        </pc:sldMkLst>
      </pc:sldChg>
      <pc:sldChg chg="delSp modSp mod modClrScheme chgLayout">
        <pc:chgData name="友佳 杉浦" userId="16f6d6200656b49f" providerId="LiveId" clId="{CC6BD2F3-01E4-4B4C-B80C-D3B11A2D0F37}" dt="2025-05-25T10:41:38.610" v="362" actId="1076"/>
        <pc:sldMkLst>
          <pc:docMk/>
          <pc:sldMk cId="4261548123" sldId="294"/>
        </pc:sldMkLst>
      </pc:sldChg>
      <pc:sldChg chg="modSp mod modClrScheme chgLayout">
        <pc:chgData name="友佳 杉浦" userId="16f6d6200656b49f" providerId="LiveId" clId="{CC6BD2F3-01E4-4B4C-B80C-D3B11A2D0F37}" dt="2025-05-25T10:37:51.224" v="335" actId="15404"/>
        <pc:sldMkLst>
          <pc:docMk/>
          <pc:sldMk cId="4231542200" sldId="296"/>
        </pc:sldMkLst>
      </pc:sldChg>
      <pc:sldChg chg="add">
        <pc:chgData name="友佳 杉浦" userId="16f6d6200656b49f" providerId="LiveId" clId="{CC6BD2F3-01E4-4B4C-B80C-D3B11A2D0F37}" dt="2025-05-27T13:09:45.665" v="395"/>
        <pc:sldMkLst>
          <pc:docMk/>
          <pc:sldMk cId="2017791662" sldId="297"/>
        </pc:sldMkLst>
      </pc:sldChg>
      <pc:sldChg chg="modSp del mod modClrScheme chgLayout">
        <pc:chgData name="友佳 杉浦" userId="16f6d6200656b49f" providerId="LiveId" clId="{CC6BD2F3-01E4-4B4C-B80C-D3B11A2D0F37}" dt="2025-05-27T13:09:40.717" v="394" actId="2696"/>
        <pc:sldMkLst>
          <pc:docMk/>
          <pc:sldMk cId="3777546160" sldId="297"/>
        </pc:sldMkLst>
      </pc:sldChg>
      <pc:sldChg chg="modSp mod modClrScheme chgLayout">
        <pc:chgData name="友佳 杉浦" userId="16f6d6200656b49f" providerId="LiveId" clId="{CC6BD2F3-01E4-4B4C-B80C-D3B11A2D0F37}" dt="2025-05-25T10:13:26.463" v="5" actId="700"/>
        <pc:sldMkLst>
          <pc:docMk/>
          <pc:sldMk cId="1540657835" sldId="298"/>
        </pc:sldMkLst>
      </pc:sldChg>
      <pc:sldChg chg="modSp mod modClrScheme chgLayout">
        <pc:chgData name="友佳 杉浦" userId="16f6d6200656b49f" providerId="LiveId" clId="{CC6BD2F3-01E4-4B4C-B80C-D3B11A2D0F37}" dt="2025-05-25T10:13:26.463" v="5" actId="700"/>
        <pc:sldMkLst>
          <pc:docMk/>
          <pc:sldMk cId="787194045" sldId="299"/>
        </pc:sldMkLst>
        <pc:spChg chg="mod ord">
          <ac:chgData name="友佳 杉浦" userId="16f6d6200656b49f" providerId="LiveId" clId="{CC6BD2F3-01E4-4B4C-B80C-D3B11A2D0F37}" dt="2025-05-25T10:13:26.463" v="5" actId="700"/>
          <ac:spMkLst>
            <pc:docMk/>
            <pc:sldMk cId="787194045" sldId="299"/>
            <ac:spMk id="2" creationId="{9BB48C93-925E-A5F5-FC80-F29BBDA0F918}"/>
          </ac:spMkLst>
        </pc:spChg>
        <pc:spChg chg="mod ord">
          <ac:chgData name="友佳 杉浦" userId="16f6d6200656b49f" providerId="LiveId" clId="{CC6BD2F3-01E4-4B4C-B80C-D3B11A2D0F37}" dt="2025-05-25T10:13:26.463" v="5" actId="700"/>
          <ac:spMkLst>
            <pc:docMk/>
            <pc:sldMk cId="787194045" sldId="299"/>
            <ac:spMk id="3" creationId="{DB0148DF-ECB1-0F29-1D51-CE843F1CB2BF}"/>
          </ac:spMkLst>
        </pc:spChg>
      </pc:sldChg>
      <pc:sldChg chg="modSp mod modClrScheme chgLayout">
        <pc:chgData name="友佳 杉浦" userId="16f6d6200656b49f" providerId="LiveId" clId="{CC6BD2F3-01E4-4B4C-B80C-D3B11A2D0F37}" dt="2025-05-25T10:13:08.126" v="2" actId="700"/>
        <pc:sldMkLst>
          <pc:docMk/>
          <pc:sldMk cId="2995837027" sldId="2147483417"/>
        </pc:sldMkLst>
        <pc:spChg chg="mod ord">
          <ac:chgData name="友佳 杉浦" userId="16f6d6200656b49f" providerId="LiveId" clId="{CC6BD2F3-01E4-4B4C-B80C-D3B11A2D0F37}" dt="2025-05-25T10:13:08.126" v="2" actId="700"/>
          <ac:spMkLst>
            <pc:docMk/>
            <pc:sldMk cId="2995837027" sldId="2147483417"/>
            <ac:spMk id="4" creationId="{081CC862-FA05-BA2D-1AFB-7723A391823C}"/>
          </ac:spMkLst>
        </pc:spChg>
        <pc:spChg chg="mod ord">
          <ac:chgData name="友佳 杉浦" userId="16f6d6200656b49f" providerId="LiveId" clId="{CC6BD2F3-01E4-4B4C-B80C-D3B11A2D0F37}" dt="2025-05-25T10:13:08.126" v="2" actId="700"/>
          <ac:spMkLst>
            <pc:docMk/>
            <pc:sldMk cId="2995837027" sldId="2147483417"/>
            <ac:spMk id="5" creationId="{879D3AB3-2F9D-51A8-32AF-509601714266}"/>
          </ac:spMkLst>
        </pc:spChg>
      </pc:sldChg>
      <pc:sldChg chg="modSp add mod">
        <pc:chgData name="友佳 杉浦" userId="16f6d6200656b49f" providerId="LiveId" clId="{CC6BD2F3-01E4-4B4C-B80C-D3B11A2D0F37}" dt="2025-05-25T13:27:26.083" v="391" actId="6549"/>
        <pc:sldMkLst>
          <pc:docMk/>
          <pc:sldMk cId="1388150903" sldId="2147483418"/>
        </pc:sldMkLst>
      </pc:sldChg>
      <pc:sldChg chg="modSp del mod modClrScheme chgLayout">
        <pc:chgData name="友佳 杉浦" userId="16f6d6200656b49f" providerId="LiveId" clId="{CC6BD2F3-01E4-4B4C-B80C-D3B11A2D0F37}" dt="2025-05-25T10:24:57.049" v="150" actId="2696"/>
        <pc:sldMkLst>
          <pc:docMk/>
          <pc:sldMk cId="3127672112" sldId="2147483418"/>
        </pc:sldMkLst>
      </pc:sldChg>
      <pc:sldChg chg="modSp del mod modClrScheme chgLayout">
        <pc:chgData name="友佳 杉浦" userId="16f6d6200656b49f" providerId="LiveId" clId="{CC6BD2F3-01E4-4B4C-B80C-D3B11A2D0F37}" dt="2025-05-25T10:17:31.860" v="34" actId="2696"/>
        <pc:sldMkLst>
          <pc:docMk/>
          <pc:sldMk cId="955993764" sldId="2147483419"/>
        </pc:sldMkLst>
      </pc:sldChg>
      <pc:sldChg chg="modSp mod modClrScheme chgLayout">
        <pc:chgData name="友佳 杉浦" userId="16f6d6200656b49f" providerId="LiveId" clId="{CC6BD2F3-01E4-4B4C-B80C-D3B11A2D0F37}" dt="2025-05-25T10:13:26.463" v="5" actId="700"/>
        <pc:sldMkLst>
          <pc:docMk/>
          <pc:sldMk cId="2014066930" sldId="2147483420"/>
        </pc:sldMkLst>
      </pc:sldChg>
      <pc:sldChg chg="modSp del mod modClrScheme chgLayout">
        <pc:chgData name="友佳 杉浦" userId="16f6d6200656b49f" providerId="LiveId" clId="{CC6BD2F3-01E4-4B4C-B80C-D3B11A2D0F37}" dt="2025-05-25T10:22:18.904" v="140" actId="2696"/>
        <pc:sldMkLst>
          <pc:docMk/>
          <pc:sldMk cId="1007878882" sldId="2147483422"/>
        </pc:sldMkLst>
      </pc:sldChg>
      <pc:sldChg chg="modSp del mod modClrScheme chgLayout">
        <pc:chgData name="友佳 杉浦" userId="16f6d6200656b49f" providerId="LiveId" clId="{CC6BD2F3-01E4-4B4C-B80C-D3B11A2D0F37}" dt="2025-05-25T10:40:43.519" v="336" actId="2696"/>
        <pc:sldMkLst>
          <pc:docMk/>
          <pc:sldMk cId="3774461272" sldId="2147483423"/>
        </pc:sldMkLst>
      </pc:sldChg>
      <pc:sldChg chg="modSp add mod modClrScheme chgLayout">
        <pc:chgData name="友佳 杉浦" userId="16f6d6200656b49f" providerId="LiveId" clId="{CC6BD2F3-01E4-4B4C-B80C-D3B11A2D0F37}" dt="2025-05-26T07:55:50.502" v="393"/>
        <pc:sldMkLst>
          <pc:docMk/>
          <pc:sldMk cId="329461448" sldId="2147483444"/>
        </pc:sldMkLst>
        <pc:spChg chg="mod ord">
          <ac:chgData name="友佳 杉浦" userId="16f6d6200656b49f" providerId="LiveId" clId="{CC6BD2F3-01E4-4B4C-B80C-D3B11A2D0F37}" dt="2025-05-25T10:13:16.851" v="4" actId="700"/>
          <ac:spMkLst>
            <pc:docMk/>
            <pc:sldMk cId="329461448" sldId="2147483444"/>
            <ac:spMk id="2" creationId="{9F0ECAAB-5EAC-B22E-2992-0FC4952D8755}"/>
          </ac:spMkLst>
        </pc:spChg>
        <pc:graphicFrameChg chg="mod">
          <ac:chgData name="友佳 杉浦" userId="16f6d6200656b49f" providerId="LiveId" clId="{CC6BD2F3-01E4-4B4C-B80C-D3B11A2D0F37}" dt="2025-05-26T07:55:50.502" v="393"/>
          <ac:graphicFrameMkLst>
            <pc:docMk/>
            <pc:sldMk cId="329461448" sldId="2147483444"/>
            <ac:graphicFrameMk id="5" creationId="{5ACC1C72-E191-86ED-B68F-6BB538708A6A}"/>
          </ac:graphicFrameMkLst>
        </pc:graphicFrameChg>
      </pc:sldChg>
      <pc:sldChg chg="modSp add mod modClrScheme chgLayout">
        <pc:chgData name="友佳 杉浦" userId="16f6d6200656b49f" providerId="LiveId" clId="{CC6BD2F3-01E4-4B4C-B80C-D3B11A2D0F37}" dt="2025-05-25T10:14:07.218" v="8" actId="207"/>
        <pc:sldMkLst>
          <pc:docMk/>
          <pc:sldMk cId="4293004460" sldId="2147483462"/>
        </pc:sldMkLst>
      </pc:sldChg>
      <pc:sldChg chg="delSp modSp new del mod modClrScheme chgLayout">
        <pc:chgData name="友佳 杉浦" userId="16f6d6200656b49f" providerId="LiveId" clId="{CC6BD2F3-01E4-4B4C-B80C-D3B11A2D0F37}" dt="2025-05-25T13:27:32.903" v="392" actId="2696"/>
        <pc:sldMkLst>
          <pc:docMk/>
          <pc:sldMk cId="936226919" sldId="2147483463"/>
        </pc:sldMkLst>
      </pc:sldChg>
      <pc:sldMasterChg chg="delSp del mod delSldLayout">
        <pc:chgData name="友佳 杉浦" userId="16f6d6200656b49f" providerId="LiveId" clId="{CC6BD2F3-01E4-4B4C-B80C-D3B11A2D0F37}" dt="2025-05-25T10:13:26.463" v="5" actId="700"/>
        <pc:sldMasterMkLst>
          <pc:docMk/>
          <pc:sldMasterMk cId="3356509824" sldId="2147483648"/>
        </pc:sldMasterMkLst>
        <pc:sldLayoutChg chg="del">
          <pc:chgData name="友佳 杉浦" userId="16f6d6200656b49f" providerId="LiveId" clId="{CC6BD2F3-01E4-4B4C-B80C-D3B11A2D0F37}" dt="2025-05-25T10:13:26.463" v="5" actId="700"/>
          <pc:sldLayoutMkLst>
            <pc:docMk/>
            <pc:sldMasterMk cId="3356509824" sldId="2147483648"/>
            <pc:sldLayoutMk cId="1314722821" sldId="2147483649"/>
          </pc:sldLayoutMkLst>
        </pc:sldLayoutChg>
        <pc:sldLayoutChg chg="del">
          <pc:chgData name="友佳 杉浦" userId="16f6d6200656b49f" providerId="LiveId" clId="{CC6BD2F3-01E4-4B4C-B80C-D3B11A2D0F37}" dt="2025-05-25T10:13:26.463" v="5" actId="700"/>
          <pc:sldLayoutMkLst>
            <pc:docMk/>
            <pc:sldMasterMk cId="3356509824" sldId="2147483648"/>
            <pc:sldLayoutMk cId="749735679" sldId="2147483654"/>
          </pc:sldLayoutMkLst>
        </pc:sldLayoutChg>
        <pc:sldLayoutChg chg="del">
          <pc:chgData name="友佳 杉浦" userId="16f6d6200656b49f" providerId="LiveId" clId="{CC6BD2F3-01E4-4B4C-B80C-D3B11A2D0F37}" dt="2025-05-25T10:13:26.463" v="5" actId="700"/>
          <pc:sldLayoutMkLst>
            <pc:docMk/>
            <pc:sldMasterMk cId="3356509824" sldId="2147483648"/>
            <pc:sldLayoutMk cId="3406288873" sldId="2147483655"/>
          </pc:sldLayoutMkLst>
        </pc:sldLayoutChg>
      </pc:sldMasterChg>
    </pc:docChg>
  </pc:docChgLst>
  <pc:docChgLst>
    <pc:chgData name="友佳 杉浦" userId="16f6d6200656b49f" providerId="LiveId" clId="{8128506B-2B98-46DF-BFAE-1D6611715012}"/>
    <pc:docChg chg="undo custSel addSld delSld modSld sldOrd">
      <pc:chgData name="友佳 杉浦" userId="16f6d6200656b49f" providerId="LiveId" clId="{8128506B-2B98-46DF-BFAE-1D6611715012}" dt="2025-07-27T16:11:03.401" v="21832" actId="2696"/>
      <pc:docMkLst>
        <pc:docMk/>
      </pc:docMkLst>
      <pc:sldChg chg="del">
        <pc:chgData name="友佳 杉浦" userId="16f6d6200656b49f" providerId="LiveId" clId="{8128506B-2B98-46DF-BFAE-1D6611715012}" dt="2025-07-26T13:36:37.459" v="15478" actId="2696"/>
        <pc:sldMkLst>
          <pc:docMk/>
          <pc:sldMk cId="2301056887" sldId="264"/>
        </pc:sldMkLst>
      </pc:sldChg>
      <pc:sldChg chg="del">
        <pc:chgData name="友佳 杉浦" userId="16f6d6200656b49f" providerId="LiveId" clId="{8128506B-2B98-46DF-BFAE-1D6611715012}" dt="2025-07-26T13:36:37.459" v="15478" actId="2696"/>
        <pc:sldMkLst>
          <pc:docMk/>
          <pc:sldMk cId="2875710122" sldId="266"/>
        </pc:sldMkLst>
      </pc:sldChg>
      <pc:sldChg chg="add del ord">
        <pc:chgData name="友佳 杉浦" userId="16f6d6200656b49f" providerId="LiveId" clId="{8128506B-2B98-46DF-BFAE-1D6611715012}" dt="2025-07-26T14:46:19.471" v="18070" actId="2696"/>
        <pc:sldMkLst>
          <pc:docMk/>
          <pc:sldMk cId="3256945317" sldId="266"/>
        </pc:sldMkLst>
      </pc:sldChg>
      <pc:sldChg chg="del">
        <pc:chgData name="友佳 杉浦" userId="16f6d6200656b49f" providerId="LiveId" clId="{8128506B-2B98-46DF-BFAE-1D6611715012}" dt="2025-07-26T13:36:37.459" v="15478" actId="2696"/>
        <pc:sldMkLst>
          <pc:docMk/>
          <pc:sldMk cId="4136165558" sldId="267"/>
        </pc:sldMkLst>
      </pc:sldChg>
      <pc:sldChg chg="modSp add mod modNotesTx">
        <pc:chgData name="友佳 杉浦" userId="16f6d6200656b49f" providerId="LiveId" clId="{8128506B-2B98-46DF-BFAE-1D6611715012}" dt="2025-07-26T20:13:04.832" v="20719" actId="20577"/>
        <pc:sldMkLst>
          <pc:docMk/>
          <pc:sldMk cId="2688478800" sldId="268"/>
        </pc:sldMkLst>
        <pc:spChg chg="mod">
          <ac:chgData name="友佳 杉浦" userId="16f6d6200656b49f" providerId="LiveId" clId="{8128506B-2B98-46DF-BFAE-1D6611715012}" dt="2025-07-26T14:47:59.834" v="18073"/>
          <ac:spMkLst>
            <pc:docMk/>
            <pc:sldMk cId="2688478800" sldId="268"/>
            <ac:spMk id="3" creationId="{B7044905-A136-6673-8ED4-4AB72EA23039}"/>
          </ac:spMkLst>
        </pc:spChg>
      </pc:sldChg>
      <pc:sldChg chg="del">
        <pc:chgData name="友佳 杉浦" userId="16f6d6200656b49f" providerId="LiveId" clId="{8128506B-2B98-46DF-BFAE-1D6611715012}" dt="2025-07-26T13:36:37.459" v="15478" actId="2696"/>
        <pc:sldMkLst>
          <pc:docMk/>
          <pc:sldMk cId="2460785522" sldId="269"/>
        </pc:sldMkLst>
      </pc:sldChg>
      <pc:sldChg chg="del">
        <pc:chgData name="友佳 杉浦" userId="16f6d6200656b49f" providerId="LiveId" clId="{8128506B-2B98-46DF-BFAE-1D6611715012}" dt="2025-07-26T13:36:37.459" v="15478" actId="2696"/>
        <pc:sldMkLst>
          <pc:docMk/>
          <pc:sldMk cId="2554476943" sldId="270"/>
        </pc:sldMkLst>
      </pc:sldChg>
      <pc:sldChg chg="modSp add mod">
        <pc:chgData name="友佳 杉浦" userId="16f6d6200656b49f" providerId="LiveId" clId="{8128506B-2B98-46DF-BFAE-1D6611715012}" dt="2025-07-27T08:43:52.429" v="21003"/>
        <pc:sldMkLst>
          <pc:docMk/>
          <pc:sldMk cId="3285620236" sldId="270"/>
        </pc:sldMkLst>
        <pc:spChg chg="mod">
          <ac:chgData name="友佳 杉浦" userId="16f6d6200656b49f" providerId="LiveId" clId="{8128506B-2B98-46DF-BFAE-1D6611715012}" dt="2025-07-27T08:43:52.429" v="21003"/>
          <ac:spMkLst>
            <pc:docMk/>
            <pc:sldMk cId="3285620236" sldId="270"/>
            <ac:spMk id="3" creationId="{58FD1030-4E54-954D-2140-451F4E8C489C}"/>
          </ac:spMkLst>
        </pc:spChg>
      </pc:sldChg>
      <pc:sldChg chg="modSp add mod">
        <pc:chgData name="友佳 杉浦" userId="16f6d6200656b49f" providerId="LiveId" clId="{8128506B-2B98-46DF-BFAE-1D6611715012}" dt="2025-07-27T08:44:05.857" v="21005"/>
        <pc:sldMkLst>
          <pc:docMk/>
          <pc:sldMk cId="1710842152" sldId="271"/>
        </pc:sldMkLst>
        <pc:spChg chg="mod">
          <ac:chgData name="友佳 杉浦" userId="16f6d6200656b49f" providerId="LiveId" clId="{8128506B-2B98-46DF-BFAE-1D6611715012}" dt="2025-07-27T08:44:05.857" v="21005"/>
          <ac:spMkLst>
            <pc:docMk/>
            <pc:sldMk cId="1710842152" sldId="271"/>
            <ac:spMk id="3" creationId="{90CC245E-BF5C-BFCD-609E-E3AD526F1193}"/>
          </ac:spMkLst>
        </pc:spChg>
      </pc:sldChg>
      <pc:sldChg chg="del">
        <pc:chgData name="友佳 杉浦" userId="16f6d6200656b49f" providerId="LiveId" clId="{8128506B-2B98-46DF-BFAE-1D6611715012}" dt="2025-07-26T13:36:37.459" v="15478" actId="2696"/>
        <pc:sldMkLst>
          <pc:docMk/>
          <pc:sldMk cId="2105397882" sldId="272"/>
        </pc:sldMkLst>
      </pc:sldChg>
      <pc:sldChg chg="del">
        <pc:chgData name="友佳 杉浦" userId="16f6d6200656b49f" providerId="LiveId" clId="{8128506B-2B98-46DF-BFAE-1D6611715012}" dt="2025-07-26T13:36:37.459" v="15478" actId="2696"/>
        <pc:sldMkLst>
          <pc:docMk/>
          <pc:sldMk cId="2662258032" sldId="273"/>
        </pc:sldMkLst>
      </pc:sldChg>
      <pc:sldChg chg="modSp add mod">
        <pc:chgData name="友佳 杉浦" userId="16f6d6200656b49f" providerId="LiveId" clId="{8128506B-2B98-46DF-BFAE-1D6611715012}" dt="2025-07-27T08:44:21.369" v="21007"/>
        <pc:sldMkLst>
          <pc:docMk/>
          <pc:sldMk cId="2699090619" sldId="273"/>
        </pc:sldMkLst>
        <pc:spChg chg="mod">
          <ac:chgData name="友佳 杉浦" userId="16f6d6200656b49f" providerId="LiveId" clId="{8128506B-2B98-46DF-BFAE-1D6611715012}" dt="2025-07-27T08:44:21.369" v="21007"/>
          <ac:spMkLst>
            <pc:docMk/>
            <pc:sldMk cId="2699090619" sldId="273"/>
            <ac:spMk id="3" creationId="{B273EDDD-251F-9981-33F5-723EC3791498}"/>
          </ac:spMkLst>
        </pc:spChg>
      </pc:sldChg>
      <pc:sldChg chg="modSp add mod">
        <pc:chgData name="友佳 杉浦" userId="16f6d6200656b49f" providerId="LiveId" clId="{8128506B-2B98-46DF-BFAE-1D6611715012}" dt="2025-07-27T08:44:29.160" v="21008"/>
        <pc:sldMkLst>
          <pc:docMk/>
          <pc:sldMk cId="1554268010" sldId="274"/>
        </pc:sldMkLst>
        <pc:spChg chg="mod">
          <ac:chgData name="友佳 杉浦" userId="16f6d6200656b49f" providerId="LiveId" clId="{8128506B-2B98-46DF-BFAE-1D6611715012}" dt="2025-07-27T08:44:29.160" v="21008"/>
          <ac:spMkLst>
            <pc:docMk/>
            <pc:sldMk cId="1554268010" sldId="274"/>
            <ac:spMk id="3" creationId="{33A90D21-287A-9F10-A148-55A734168C7B}"/>
          </ac:spMkLst>
        </pc:spChg>
      </pc:sldChg>
      <pc:sldChg chg="del">
        <pc:chgData name="友佳 杉浦" userId="16f6d6200656b49f" providerId="LiveId" clId="{8128506B-2B98-46DF-BFAE-1D6611715012}" dt="2025-07-26T13:36:37.459" v="15478" actId="2696"/>
        <pc:sldMkLst>
          <pc:docMk/>
          <pc:sldMk cId="4279044762" sldId="274"/>
        </pc:sldMkLst>
      </pc:sldChg>
      <pc:sldChg chg="del">
        <pc:chgData name="友佳 杉浦" userId="16f6d6200656b49f" providerId="LiveId" clId="{8128506B-2B98-46DF-BFAE-1D6611715012}" dt="2025-07-26T13:36:37.459" v="15478" actId="2696"/>
        <pc:sldMkLst>
          <pc:docMk/>
          <pc:sldMk cId="2392522455" sldId="275"/>
        </pc:sldMkLst>
      </pc:sldChg>
      <pc:sldChg chg="modSp add mod">
        <pc:chgData name="友佳 杉浦" userId="16f6d6200656b49f" providerId="LiveId" clId="{8128506B-2B98-46DF-BFAE-1D6611715012}" dt="2025-07-27T08:44:50.351" v="21011"/>
        <pc:sldMkLst>
          <pc:docMk/>
          <pc:sldMk cId="168829011" sldId="276"/>
        </pc:sldMkLst>
        <pc:spChg chg="mod">
          <ac:chgData name="友佳 杉浦" userId="16f6d6200656b49f" providerId="LiveId" clId="{8128506B-2B98-46DF-BFAE-1D6611715012}" dt="2025-07-27T08:44:50.351" v="21011"/>
          <ac:spMkLst>
            <pc:docMk/>
            <pc:sldMk cId="168829011" sldId="276"/>
            <ac:spMk id="3" creationId="{A6351005-2FA5-092E-62D7-1D157EF33163}"/>
          </ac:spMkLst>
        </pc:spChg>
      </pc:sldChg>
      <pc:sldChg chg="modSp add mod">
        <pc:chgData name="友佳 杉浦" userId="16f6d6200656b49f" providerId="LiveId" clId="{8128506B-2B98-46DF-BFAE-1D6611715012}" dt="2025-07-27T08:43:02.068" v="20997" actId="20577"/>
        <pc:sldMkLst>
          <pc:docMk/>
          <pc:sldMk cId="612766344" sldId="277"/>
        </pc:sldMkLst>
        <pc:spChg chg="mod">
          <ac:chgData name="友佳 杉浦" userId="16f6d6200656b49f" providerId="LiveId" clId="{8128506B-2B98-46DF-BFAE-1D6611715012}" dt="2025-07-27T08:43:02.068" v="20997" actId="20577"/>
          <ac:spMkLst>
            <pc:docMk/>
            <pc:sldMk cId="612766344" sldId="277"/>
            <ac:spMk id="3" creationId="{4D2CB4F8-C836-E34C-394A-E514B8212D06}"/>
          </ac:spMkLst>
        </pc:spChg>
      </pc:sldChg>
      <pc:sldChg chg="del">
        <pc:chgData name="友佳 杉浦" userId="16f6d6200656b49f" providerId="LiveId" clId="{8128506B-2B98-46DF-BFAE-1D6611715012}" dt="2025-07-26T13:36:20.223" v="15477" actId="2696"/>
        <pc:sldMkLst>
          <pc:docMk/>
          <pc:sldMk cId="2946874104" sldId="277"/>
        </pc:sldMkLst>
      </pc:sldChg>
      <pc:sldChg chg="add">
        <pc:chgData name="友佳 杉浦" userId="16f6d6200656b49f" providerId="LiveId" clId="{8128506B-2B98-46DF-BFAE-1D6611715012}" dt="2025-07-27T08:39:23.376" v="20973"/>
        <pc:sldMkLst>
          <pc:docMk/>
          <pc:sldMk cId="2503372073" sldId="279"/>
        </pc:sldMkLst>
      </pc:sldChg>
      <pc:sldChg chg="modSp add mod">
        <pc:chgData name="友佳 杉浦" userId="16f6d6200656b49f" providerId="LiveId" clId="{8128506B-2B98-46DF-BFAE-1D6611715012}" dt="2025-07-27T08:43:30.967" v="21000"/>
        <pc:sldMkLst>
          <pc:docMk/>
          <pc:sldMk cId="332346536" sldId="280"/>
        </pc:sldMkLst>
        <pc:spChg chg="mod">
          <ac:chgData name="友佳 杉浦" userId="16f6d6200656b49f" providerId="LiveId" clId="{8128506B-2B98-46DF-BFAE-1D6611715012}" dt="2025-07-27T08:43:30.967" v="21000"/>
          <ac:spMkLst>
            <pc:docMk/>
            <pc:sldMk cId="332346536" sldId="280"/>
            <ac:spMk id="3" creationId="{A800D1A2-4DA5-21F7-D120-180247129991}"/>
          </ac:spMkLst>
        </pc:spChg>
      </pc:sldChg>
      <pc:sldChg chg="modSp add mod">
        <pc:chgData name="友佳 杉浦" userId="16f6d6200656b49f" providerId="LiveId" clId="{8128506B-2B98-46DF-BFAE-1D6611715012}" dt="2025-07-27T08:43:45.403" v="21002"/>
        <pc:sldMkLst>
          <pc:docMk/>
          <pc:sldMk cId="3570149110" sldId="281"/>
        </pc:sldMkLst>
        <pc:spChg chg="mod">
          <ac:chgData name="友佳 杉浦" userId="16f6d6200656b49f" providerId="LiveId" clId="{8128506B-2B98-46DF-BFAE-1D6611715012}" dt="2025-07-27T08:43:45.403" v="21002"/>
          <ac:spMkLst>
            <pc:docMk/>
            <pc:sldMk cId="3570149110" sldId="281"/>
            <ac:spMk id="3" creationId="{2CE29CEC-5817-C240-4DCB-5D377D7E71B7}"/>
          </ac:spMkLst>
        </pc:spChg>
      </pc:sldChg>
      <pc:sldChg chg="del">
        <pc:chgData name="友佳 杉浦" userId="16f6d6200656b49f" providerId="LiveId" clId="{8128506B-2B98-46DF-BFAE-1D6611715012}" dt="2025-07-26T13:36:37.459" v="15478" actId="2696"/>
        <pc:sldMkLst>
          <pc:docMk/>
          <pc:sldMk cId="1401268177" sldId="283"/>
        </pc:sldMkLst>
      </pc:sldChg>
      <pc:sldChg chg="modSp add mod">
        <pc:chgData name="友佳 杉浦" userId="16f6d6200656b49f" providerId="LiveId" clId="{8128506B-2B98-46DF-BFAE-1D6611715012}" dt="2025-07-27T08:43:59.712" v="21004"/>
        <pc:sldMkLst>
          <pc:docMk/>
          <pc:sldMk cId="2413435611" sldId="283"/>
        </pc:sldMkLst>
        <pc:spChg chg="mod">
          <ac:chgData name="友佳 杉浦" userId="16f6d6200656b49f" providerId="LiveId" clId="{8128506B-2B98-46DF-BFAE-1D6611715012}" dt="2025-07-27T08:43:59.712" v="21004"/>
          <ac:spMkLst>
            <pc:docMk/>
            <pc:sldMk cId="2413435611" sldId="283"/>
            <ac:spMk id="3" creationId="{2CDABD8C-6A78-ED18-64F3-512C54F17477}"/>
          </ac:spMkLst>
        </pc:spChg>
      </pc:sldChg>
      <pc:sldChg chg="del">
        <pc:chgData name="友佳 杉浦" userId="16f6d6200656b49f" providerId="LiveId" clId="{8128506B-2B98-46DF-BFAE-1D6611715012}" dt="2025-07-26T13:36:37.459" v="15478" actId="2696"/>
        <pc:sldMkLst>
          <pc:docMk/>
          <pc:sldMk cId="4261548123" sldId="294"/>
        </pc:sldMkLst>
      </pc:sldChg>
      <pc:sldChg chg="delSp modSp add del mod modNotesTx">
        <pc:chgData name="友佳 杉浦" userId="16f6d6200656b49f" providerId="LiveId" clId="{8128506B-2B98-46DF-BFAE-1D6611715012}" dt="2025-07-26T19:43:11.851" v="19974" actId="2696"/>
        <pc:sldMkLst>
          <pc:docMk/>
          <pc:sldMk cId="1868135819" sldId="296"/>
        </pc:sldMkLst>
        <pc:spChg chg="mod">
          <ac:chgData name="友佳 杉浦" userId="16f6d6200656b49f" providerId="LiveId" clId="{8128506B-2B98-46DF-BFAE-1D6611715012}" dt="2025-07-26T14:47:51.517" v="18072"/>
          <ac:spMkLst>
            <pc:docMk/>
            <pc:sldMk cId="1868135819" sldId="296"/>
            <ac:spMk id="3" creationId="{96D0BF53-FD8C-69AA-D0DC-4497B961DD31}"/>
          </ac:spMkLst>
        </pc:spChg>
        <pc:spChg chg="del">
          <ac:chgData name="友佳 杉浦" userId="16f6d6200656b49f" providerId="LiveId" clId="{8128506B-2B98-46DF-BFAE-1D6611715012}" dt="2025-07-26T18:44:01.717" v="18076" actId="478"/>
          <ac:spMkLst>
            <pc:docMk/>
            <pc:sldMk cId="1868135819" sldId="296"/>
            <ac:spMk id="7" creationId="{06F45984-41D1-90A7-FC18-0CBC111A3516}"/>
          </ac:spMkLst>
        </pc:spChg>
        <pc:spChg chg="del">
          <ac:chgData name="友佳 杉浦" userId="16f6d6200656b49f" providerId="LiveId" clId="{8128506B-2B98-46DF-BFAE-1D6611715012}" dt="2025-07-26T18:44:01.717" v="18076" actId="478"/>
          <ac:spMkLst>
            <pc:docMk/>
            <pc:sldMk cId="1868135819" sldId="296"/>
            <ac:spMk id="16" creationId="{64A17BAA-72AB-03E0-D4EA-35BDFF738A48}"/>
          </ac:spMkLst>
        </pc:spChg>
      </pc:sldChg>
      <pc:sldChg chg="delSp modSp add mod modNotesTx">
        <pc:chgData name="友佳 杉浦" userId="16f6d6200656b49f" providerId="LiveId" clId="{8128506B-2B98-46DF-BFAE-1D6611715012}" dt="2025-07-26T19:49:17.180" v="20109" actId="6549"/>
        <pc:sldMkLst>
          <pc:docMk/>
          <pc:sldMk cId="2183789936" sldId="296"/>
        </pc:sldMkLst>
        <pc:spChg chg="mod">
          <ac:chgData name="友佳 杉浦" userId="16f6d6200656b49f" providerId="LiveId" clId="{8128506B-2B98-46DF-BFAE-1D6611715012}" dt="2025-07-26T19:47:06.370" v="20072" actId="20577"/>
          <ac:spMkLst>
            <pc:docMk/>
            <pc:sldMk cId="2183789936" sldId="296"/>
            <ac:spMk id="2" creationId="{2C1C8DAD-635C-885C-EB87-94081D57BC40}"/>
          </ac:spMkLst>
        </pc:spChg>
        <pc:spChg chg="del">
          <ac:chgData name="友佳 杉浦" userId="16f6d6200656b49f" providerId="LiveId" clId="{8128506B-2B98-46DF-BFAE-1D6611715012}" dt="2025-07-26T19:46:40.753" v="20047" actId="478"/>
          <ac:spMkLst>
            <pc:docMk/>
            <pc:sldMk cId="2183789936" sldId="296"/>
            <ac:spMk id="5123" creationId="{04B0FA5B-1212-42A8-D7AE-ABA57D429C24}"/>
          </ac:spMkLst>
        </pc:spChg>
      </pc:sldChg>
      <pc:sldChg chg="del">
        <pc:chgData name="友佳 杉浦" userId="16f6d6200656b49f" providerId="LiveId" clId="{8128506B-2B98-46DF-BFAE-1D6611715012}" dt="2025-07-26T13:36:37.459" v="15478" actId="2696"/>
        <pc:sldMkLst>
          <pc:docMk/>
          <pc:sldMk cId="4231542200" sldId="296"/>
        </pc:sldMkLst>
      </pc:sldChg>
      <pc:sldChg chg="del">
        <pc:chgData name="友佳 杉浦" userId="16f6d6200656b49f" providerId="LiveId" clId="{8128506B-2B98-46DF-BFAE-1D6611715012}" dt="2025-07-26T13:36:20.223" v="15477" actId="2696"/>
        <pc:sldMkLst>
          <pc:docMk/>
          <pc:sldMk cId="2017791662" sldId="297"/>
        </pc:sldMkLst>
      </pc:sldChg>
      <pc:sldChg chg="del">
        <pc:chgData name="友佳 杉浦" userId="16f6d6200656b49f" providerId="LiveId" clId="{8128506B-2B98-46DF-BFAE-1D6611715012}" dt="2025-07-26T13:38:03.323" v="15479" actId="2696"/>
        <pc:sldMkLst>
          <pc:docMk/>
          <pc:sldMk cId="1540657835" sldId="298"/>
        </pc:sldMkLst>
      </pc:sldChg>
      <pc:sldChg chg="modSp add mod">
        <pc:chgData name="友佳 杉浦" userId="16f6d6200656b49f" providerId="LiveId" clId="{8128506B-2B98-46DF-BFAE-1D6611715012}" dt="2025-07-27T08:45:03.696" v="21013"/>
        <pc:sldMkLst>
          <pc:docMk/>
          <pc:sldMk cId="1932014431" sldId="298"/>
        </pc:sldMkLst>
        <pc:spChg chg="mod">
          <ac:chgData name="友佳 杉浦" userId="16f6d6200656b49f" providerId="LiveId" clId="{8128506B-2B98-46DF-BFAE-1D6611715012}" dt="2025-07-27T08:45:03.696" v="21013"/>
          <ac:spMkLst>
            <pc:docMk/>
            <pc:sldMk cId="1932014431" sldId="298"/>
            <ac:spMk id="3" creationId="{9AC12137-935A-E33B-BC1F-D364E2A0034C}"/>
          </ac:spMkLst>
        </pc:spChg>
      </pc:sldChg>
      <pc:sldChg chg="modSp mod modNotesTx">
        <pc:chgData name="友佳 杉浦" userId="16f6d6200656b49f" providerId="LiveId" clId="{8128506B-2B98-46DF-BFAE-1D6611715012}" dt="2025-07-26T14:20:17.614" v="17090" actId="6549"/>
        <pc:sldMkLst>
          <pc:docMk/>
          <pc:sldMk cId="787194045" sldId="299"/>
        </pc:sldMkLst>
        <pc:spChg chg="mod">
          <ac:chgData name="友佳 杉浦" userId="16f6d6200656b49f" providerId="LiveId" clId="{8128506B-2B98-46DF-BFAE-1D6611715012}" dt="2025-07-26T14:20:17.614" v="17090" actId="6549"/>
          <ac:spMkLst>
            <pc:docMk/>
            <pc:sldMk cId="787194045" sldId="299"/>
            <ac:spMk id="2" creationId="{9BB48C93-925E-A5F5-FC80-F29BBDA0F918}"/>
          </ac:spMkLst>
        </pc:spChg>
        <pc:spChg chg="mod">
          <ac:chgData name="友佳 杉浦" userId="16f6d6200656b49f" providerId="LiveId" clId="{8128506B-2B98-46DF-BFAE-1D6611715012}" dt="2025-07-26T14:19:33.225" v="17003"/>
          <ac:spMkLst>
            <pc:docMk/>
            <pc:sldMk cId="787194045" sldId="299"/>
            <ac:spMk id="3" creationId="{DB0148DF-ECB1-0F29-1D51-CE843F1CB2BF}"/>
          </ac:spMkLst>
        </pc:spChg>
      </pc:sldChg>
      <pc:sldChg chg="modSp add mod">
        <pc:chgData name="友佳 杉浦" userId="16f6d6200656b49f" providerId="LiveId" clId="{8128506B-2B98-46DF-BFAE-1D6611715012}" dt="2025-07-27T08:44:57.057" v="21012"/>
        <pc:sldMkLst>
          <pc:docMk/>
          <pc:sldMk cId="3247497552" sldId="300"/>
        </pc:sldMkLst>
        <pc:spChg chg="mod">
          <ac:chgData name="友佳 杉浦" userId="16f6d6200656b49f" providerId="LiveId" clId="{8128506B-2B98-46DF-BFAE-1D6611715012}" dt="2025-07-27T08:44:57.057" v="21012"/>
          <ac:spMkLst>
            <pc:docMk/>
            <pc:sldMk cId="3247497552" sldId="300"/>
            <ac:spMk id="3" creationId="{D3359973-A0E1-9160-D6C9-9D58E6998209}"/>
          </ac:spMkLst>
        </pc:spChg>
      </pc:sldChg>
      <pc:sldChg chg="modSp add mod">
        <pc:chgData name="友佳 杉浦" userId="16f6d6200656b49f" providerId="LiveId" clId="{8128506B-2B98-46DF-BFAE-1D6611715012}" dt="2025-07-27T08:45:17.621" v="21015"/>
        <pc:sldMkLst>
          <pc:docMk/>
          <pc:sldMk cId="2829443585" sldId="301"/>
        </pc:sldMkLst>
        <pc:spChg chg="mod">
          <ac:chgData name="友佳 杉浦" userId="16f6d6200656b49f" providerId="LiveId" clId="{8128506B-2B98-46DF-BFAE-1D6611715012}" dt="2025-07-27T08:45:17.621" v="21015"/>
          <ac:spMkLst>
            <pc:docMk/>
            <pc:sldMk cId="2829443585" sldId="301"/>
            <ac:spMk id="3" creationId="{DE449791-1429-E280-0AF0-1D53CA4A4D9D}"/>
          </ac:spMkLst>
        </pc:spChg>
      </pc:sldChg>
      <pc:sldChg chg="modSp add mod">
        <pc:chgData name="友佳 杉浦" userId="16f6d6200656b49f" providerId="LiveId" clId="{8128506B-2B98-46DF-BFAE-1D6611715012}" dt="2025-07-27T08:43:16.662" v="20998"/>
        <pc:sldMkLst>
          <pc:docMk/>
          <pc:sldMk cId="780355305" sldId="303"/>
        </pc:sldMkLst>
        <pc:spChg chg="mod">
          <ac:chgData name="友佳 杉浦" userId="16f6d6200656b49f" providerId="LiveId" clId="{8128506B-2B98-46DF-BFAE-1D6611715012}" dt="2025-07-27T08:43:16.662" v="20998"/>
          <ac:spMkLst>
            <pc:docMk/>
            <pc:sldMk cId="780355305" sldId="303"/>
            <ac:spMk id="3" creationId="{E6D5C9CC-0007-F6F9-EE3E-3415413CB230}"/>
          </ac:spMkLst>
        </pc:spChg>
      </pc:sldChg>
      <pc:sldChg chg="delSp modSp add del mod">
        <pc:chgData name="友佳 杉浦" userId="16f6d6200656b49f" providerId="LiveId" clId="{8128506B-2B98-46DF-BFAE-1D6611715012}" dt="2025-07-27T09:08:31.129" v="21830" actId="2696"/>
        <pc:sldMkLst>
          <pc:docMk/>
          <pc:sldMk cId="3089912310" sldId="305"/>
        </pc:sldMkLst>
        <pc:spChg chg="mod">
          <ac:chgData name="友佳 杉浦" userId="16f6d6200656b49f" providerId="LiveId" clId="{8128506B-2B98-46DF-BFAE-1D6611715012}" dt="2025-07-27T08:44:36.494" v="21009"/>
          <ac:spMkLst>
            <pc:docMk/>
            <pc:sldMk cId="3089912310" sldId="305"/>
            <ac:spMk id="3" creationId="{983C6D39-0D76-FF20-6CEB-2E5107D46066}"/>
          </ac:spMkLst>
        </pc:spChg>
        <pc:spChg chg="del">
          <ac:chgData name="友佳 杉浦" userId="16f6d6200656b49f" providerId="LiveId" clId="{8128506B-2B98-46DF-BFAE-1D6611715012}" dt="2025-07-27T08:44:40.411" v="21010" actId="478"/>
          <ac:spMkLst>
            <pc:docMk/>
            <pc:sldMk cId="3089912310" sldId="305"/>
            <ac:spMk id="43" creationId="{6BE5B6AC-D0B4-8F52-853A-1C9508C8EE72}"/>
          </ac:spMkLst>
        </pc:spChg>
      </pc:sldChg>
      <pc:sldChg chg="modSp add mod">
        <pc:chgData name="友佳 杉浦" userId="16f6d6200656b49f" providerId="LiveId" clId="{8128506B-2B98-46DF-BFAE-1D6611715012}" dt="2025-07-27T08:45:26.455" v="21016"/>
        <pc:sldMkLst>
          <pc:docMk/>
          <pc:sldMk cId="3199243700" sldId="306"/>
        </pc:sldMkLst>
        <pc:spChg chg="mod">
          <ac:chgData name="友佳 杉浦" userId="16f6d6200656b49f" providerId="LiveId" clId="{8128506B-2B98-46DF-BFAE-1D6611715012}" dt="2025-07-27T08:45:26.455" v="21016"/>
          <ac:spMkLst>
            <pc:docMk/>
            <pc:sldMk cId="3199243700" sldId="306"/>
            <ac:spMk id="3" creationId="{C1362A85-BA37-D942-108E-628D175F725E}"/>
          </ac:spMkLst>
        </pc:spChg>
      </pc:sldChg>
      <pc:sldChg chg="modSp mod modNotesTx">
        <pc:chgData name="友佳 杉浦" userId="16f6d6200656b49f" providerId="LiveId" clId="{8128506B-2B98-46DF-BFAE-1D6611715012}" dt="2025-07-26T08:34:16.193" v="146" actId="20577"/>
        <pc:sldMkLst>
          <pc:docMk/>
          <pc:sldMk cId="2995837027" sldId="2147483417"/>
        </pc:sldMkLst>
        <pc:spChg chg="mod">
          <ac:chgData name="友佳 杉浦" userId="16f6d6200656b49f" providerId="LiveId" clId="{8128506B-2B98-46DF-BFAE-1D6611715012}" dt="2025-07-26T08:31:27.334" v="38" actId="6549"/>
          <ac:spMkLst>
            <pc:docMk/>
            <pc:sldMk cId="2995837027" sldId="2147483417"/>
            <ac:spMk id="4" creationId="{081CC862-FA05-BA2D-1AFB-7723A391823C}"/>
          </ac:spMkLst>
        </pc:spChg>
        <pc:spChg chg="mod">
          <ac:chgData name="友佳 杉浦" userId="16f6d6200656b49f" providerId="LiveId" clId="{8128506B-2B98-46DF-BFAE-1D6611715012}" dt="2025-07-26T08:29:33.583" v="19" actId="6549"/>
          <ac:spMkLst>
            <pc:docMk/>
            <pc:sldMk cId="2995837027" sldId="2147483417"/>
            <ac:spMk id="5" creationId="{879D3AB3-2F9D-51A8-32AF-509601714266}"/>
          </ac:spMkLst>
        </pc:spChg>
      </pc:sldChg>
      <pc:sldChg chg="del">
        <pc:chgData name="友佳 杉浦" userId="16f6d6200656b49f" providerId="LiveId" clId="{8128506B-2B98-46DF-BFAE-1D6611715012}" dt="2025-07-26T13:36:20.223" v="15477" actId="2696"/>
        <pc:sldMkLst>
          <pc:docMk/>
          <pc:sldMk cId="1388150903" sldId="2147483418"/>
        </pc:sldMkLst>
      </pc:sldChg>
      <pc:sldChg chg="del">
        <pc:chgData name="友佳 杉浦" userId="16f6d6200656b49f" providerId="LiveId" clId="{8128506B-2B98-46DF-BFAE-1D6611715012}" dt="2025-07-26T08:33:29.160" v="65" actId="2696"/>
        <pc:sldMkLst>
          <pc:docMk/>
          <pc:sldMk cId="2014066930" sldId="2147483420"/>
        </pc:sldMkLst>
      </pc:sldChg>
      <pc:sldChg chg="modSp mod">
        <pc:chgData name="友佳 杉浦" userId="16f6d6200656b49f" providerId="LiveId" clId="{8128506B-2B98-46DF-BFAE-1D6611715012}" dt="2025-07-26T08:30:09.441" v="21"/>
        <pc:sldMkLst>
          <pc:docMk/>
          <pc:sldMk cId="329461448" sldId="2147483444"/>
        </pc:sldMkLst>
        <pc:graphicFrameChg chg="mod modGraphic">
          <ac:chgData name="友佳 杉浦" userId="16f6d6200656b49f" providerId="LiveId" clId="{8128506B-2B98-46DF-BFAE-1D6611715012}" dt="2025-07-26T08:30:09.441" v="21"/>
          <ac:graphicFrameMkLst>
            <pc:docMk/>
            <pc:sldMk cId="329461448" sldId="2147483444"/>
            <ac:graphicFrameMk id="5" creationId="{5ACC1C72-E191-86ED-B68F-6BB538708A6A}"/>
          </ac:graphicFrameMkLst>
        </pc:graphicFrameChg>
      </pc:sldChg>
      <pc:sldChg chg="add del">
        <pc:chgData name="友佳 杉浦" userId="16f6d6200656b49f" providerId="LiveId" clId="{8128506B-2B98-46DF-BFAE-1D6611715012}" dt="2025-07-27T16:10:58.111" v="21831"/>
        <pc:sldMkLst>
          <pc:docMk/>
          <pc:sldMk cId="4293004460" sldId="2147483462"/>
        </pc:sldMkLst>
      </pc:sldChg>
      <pc:sldChg chg="modSp add del mod">
        <pc:chgData name="友佳 杉浦" userId="16f6d6200656b49f" providerId="LiveId" clId="{8128506B-2B98-46DF-BFAE-1D6611715012}" dt="2025-07-27T16:11:03.401" v="21832" actId="2696"/>
        <pc:sldMkLst>
          <pc:docMk/>
          <pc:sldMk cId="2287546059" sldId="2147483463"/>
        </pc:sldMkLst>
        <pc:graphicFrameChg chg="mod modGraphic">
          <ac:chgData name="友佳 杉浦" userId="16f6d6200656b49f" providerId="LiveId" clId="{8128506B-2B98-46DF-BFAE-1D6611715012}" dt="2025-07-26T14:48:25.186" v="18075" actId="20577"/>
          <ac:graphicFrameMkLst>
            <pc:docMk/>
            <pc:sldMk cId="2287546059" sldId="2147483463"/>
            <ac:graphicFrameMk id="16" creationId="{1FEE0496-AB27-755C-9798-03D2D936E1DB}"/>
          </ac:graphicFrameMkLst>
        </pc:graphicFrameChg>
      </pc:sldChg>
      <pc:sldChg chg="modSp add mod">
        <pc:chgData name="友佳 杉浦" userId="16f6d6200656b49f" providerId="LiveId" clId="{8128506B-2B98-46DF-BFAE-1D6611715012}" dt="2025-07-27T08:44:13.916" v="21006"/>
        <pc:sldMkLst>
          <pc:docMk/>
          <pc:sldMk cId="3878730563" sldId="2147483468"/>
        </pc:sldMkLst>
        <pc:spChg chg="mod">
          <ac:chgData name="友佳 杉浦" userId="16f6d6200656b49f" providerId="LiveId" clId="{8128506B-2B98-46DF-BFAE-1D6611715012}" dt="2025-07-27T08:44:13.916" v="21006"/>
          <ac:spMkLst>
            <pc:docMk/>
            <pc:sldMk cId="3878730563" sldId="2147483468"/>
            <ac:spMk id="3" creationId="{4C8EDA1B-4AB7-3C22-48D2-0753A6051DED}"/>
          </ac:spMkLst>
        </pc:spChg>
      </pc:sldChg>
      <pc:sldChg chg="add">
        <pc:chgData name="友佳 杉浦" userId="16f6d6200656b49f" providerId="LiveId" clId="{8128506B-2B98-46DF-BFAE-1D6611715012}" dt="2025-07-27T08:39:23.376" v="20973"/>
        <pc:sldMkLst>
          <pc:docMk/>
          <pc:sldMk cId="3382359722" sldId="2147483470"/>
        </pc:sldMkLst>
      </pc:sldChg>
      <pc:sldChg chg="add">
        <pc:chgData name="友佳 杉浦" userId="16f6d6200656b49f" providerId="LiveId" clId="{8128506B-2B98-46DF-BFAE-1D6611715012}" dt="2025-07-27T08:39:23.376" v="20973"/>
        <pc:sldMkLst>
          <pc:docMk/>
          <pc:sldMk cId="2064983035" sldId="2147483471"/>
        </pc:sldMkLst>
      </pc:sldChg>
      <pc:sldChg chg="modSp add mod modNotesTx">
        <pc:chgData name="友佳 杉浦" userId="16f6d6200656b49f" providerId="LiveId" clId="{8128506B-2B98-46DF-BFAE-1D6611715012}" dt="2025-07-26T14:05:30.286" v="16642" actId="113"/>
        <pc:sldMkLst>
          <pc:docMk/>
          <pc:sldMk cId="300641591" sldId="2147483476"/>
        </pc:sldMkLst>
        <pc:spChg chg="mod">
          <ac:chgData name="友佳 杉浦" userId="16f6d6200656b49f" providerId="LiveId" clId="{8128506B-2B98-46DF-BFAE-1D6611715012}" dt="2025-07-26T14:05:30.286" v="16642" actId="113"/>
          <ac:spMkLst>
            <pc:docMk/>
            <pc:sldMk cId="300641591" sldId="2147483476"/>
            <ac:spMk id="4" creationId="{408A5D75-9D6A-A7CA-475E-C02EB4AEA094}"/>
          </ac:spMkLst>
        </pc:spChg>
      </pc:sldChg>
      <pc:sldChg chg="modSp add mod modNotesTx">
        <pc:chgData name="友佳 杉浦" userId="16f6d6200656b49f" providerId="LiveId" clId="{8128506B-2B98-46DF-BFAE-1D6611715012}" dt="2025-07-26T14:05:49.848" v="16644"/>
        <pc:sldMkLst>
          <pc:docMk/>
          <pc:sldMk cId="2339566287" sldId="2147483477"/>
        </pc:sldMkLst>
        <pc:spChg chg="mod">
          <ac:chgData name="友佳 杉浦" userId="16f6d6200656b49f" providerId="LiveId" clId="{8128506B-2B98-46DF-BFAE-1D6611715012}" dt="2025-07-26T14:05:49.848" v="16644"/>
          <ac:spMkLst>
            <pc:docMk/>
            <pc:sldMk cId="2339566287" sldId="2147483477"/>
            <ac:spMk id="4" creationId="{120F61D1-E25A-C50F-FE0B-64958352D18D}"/>
          </ac:spMkLst>
        </pc:spChg>
      </pc:sldChg>
      <pc:sldChg chg="modSp add modNotesTx">
        <pc:chgData name="友佳 杉浦" userId="16f6d6200656b49f" providerId="LiveId" clId="{8128506B-2B98-46DF-BFAE-1D6611715012}" dt="2025-07-26T14:04:41.945" v="16633"/>
        <pc:sldMkLst>
          <pc:docMk/>
          <pc:sldMk cId="3111410352" sldId="2147483478"/>
        </pc:sldMkLst>
        <pc:spChg chg="mod">
          <ac:chgData name="友佳 杉浦" userId="16f6d6200656b49f" providerId="LiveId" clId="{8128506B-2B98-46DF-BFAE-1D6611715012}" dt="2025-07-26T14:04:41.945" v="16633"/>
          <ac:spMkLst>
            <pc:docMk/>
            <pc:sldMk cId="3111410352" sldId="2147483478"/>
            <ac:spMk id="4" creationId="{F1686E97-6A65-D94C-D228-241FCD6E6EB1}"/>
          </ac:spMkLst>
        </pc:spChg>
      </pc:sldChg>
      <pc:sldChg chg="modSp add modNotesTx">
        <pc:chgData name="友佳 杉浦" userId="16f6d6200656b49f" providerId="LiveId" clId="{8128506B-2B98-46DF-BFAE-1D6611715012}" dt="2025-07-26T14:04:53.685" v="16635"/>
        <pc:sldMkLst>
          <pc:docMk/>
          <pc:sldMk cId="276138960" sldId="2147483479"/>
        </pc:sldMkLst>
        <pc:spChg chg="mod">
          <ac:chgData name="友佳 杉浦" userId="16f6d6200656b49f" providerId="LiveId" clId="{8128506B-2B98-46DF-BFAE-1D6611715012}" dt="2025-07-26T14:04:53.685" v="16635"/>
          <ac:spMkLst>
            <pc:docMk/>
            <pc:sldMk cId="276138960" sldId="2147483479"/>
            <ac:spMk id="4" creationId="{8C83658F-1C1E-1083-9067-E5C067B571ED}"/>
          </ac:spMkLst>
        </pc:spChg>
      </pc:sldChg>
      <pc:sldChg chg="modSp add mod">
        <pc:chgData name="友佳 杉浦" userId="16f6d6200656b49f" providerId="LiveId" clId="{8128506B-2B98-46DF-BFAE-1D6611715012}" dt="2025-07-27T08:40:09.751" v="20979" actId="408"/>
        <pc:sldMkLst>
          <pc:docMk/>
          <pc:sldMk cId="197096240" sldId="2147483484"/>
        </pc:sldMkLst>
        <pc:spChg chg="mod">
          <ac:chgData name="友佳 杉浦" userId="16f6d6200656b49f" providerId="LiveId" clId="{8128506B-2B98-46DF-BFAE-1D6611715012}" dt="2025-07-27T08:40:09.751" v="20979" actId="408"/>
          <ac:spMkLst>
            <pc:docMk/>
            <pc:sldMk cId="197096240" sldId="2147483484"/>
            <ac:spMk id="4" creationId="{1DDC440F-BA26-3C70-3C64-5DBE40EA0954}"/>
          </ac:spMkLst>
        </pc:spChg>
      </pc:sldChg>
      <pc:sldChg chg="modSp add modNotesTx">
        <pc:chgData name="友佳 杉浦" userId="16f6d6200656b49f" providerId="LiveId" clId="{8128506B-2B98-46DF-BFAE-1D6611715012}" dt="2025-07-26T14:04:48.166" v="16634"/>
        <pc:sldMkLst>
          <pc:docMk/>
          <pc:sldMk cId="2657135664" sldId="2147483541"/>
        </pc:sldMkLst>
        <pc:spChg chg="mod">
          <ac:chgData name="友佳 杉浦" userId="16f6d6200656b49f" providerId="LiveId" clId="{8128506B-2B98-46DF-BFAE-1D6611715012}" dt="2025-07-26T14:04:48.166" v="16634"/>
          <ac:spMkLst>
            <pc:docMk/>
            <pc:sldMk cId="2657135664" sldId="2147483541"/>
            <ac:spMk id="4" creationId="{B5C6F388-27B7-C555-41FC-B7A772BED86F}"/>
          </ac:spMkLst>
        </pc:spChg>
      </pc:sldChg>
      <pc:sldChg chg="modSp add mod modNotesTx">
        <pc:chgData name="友佳 杉浦" userId="16f6d6200656b49f" providerId="LiveId" clId="{8128506B-2B98-46DF-BFAE-1D6611715012}" dt="2025-07-26T20:26:11.161" v="20720"/>
        <pc:sldMkLst>
          <pc:docMk/>
          <pc:sldMk cId="730541368" sldId="2147483555"/>
        </pc:sldMkLst>
        <pc:spChg chg="mod">
          <ac:chgData name="友佳 杉浦" userId="16f6d6200656b49f" providerId="LiveId" clId="{8128506B-2B98-46DF-BFAE-1D6611715012}" dt="2025-07-26T14:04:30.922" v="16632" actId="113"/>
          <ac:spMkLst>
            <pc:docMk/>
            <pc:sldMk cId="730541368" sldId="2147483555"/>
            <ac:spMk id="3" creationId="{ACD9B89D-D431-DE88-B6C5-5888DE0B2962}"/>
          </ac:spMkLst>
        </pc:spChg>
      </pc:sldChg>
      <pc:sldChg chg="modSp add mod modNotesTx">
        <pc:chgData name="友佳 杉浦" userId="16f6d6200656b49f" providerId="LiveId" clId="{8128506B-2B98-46DF-BFAE-1D6611715012}" dt="2025-07-26T14:15:51.387" v="16903"/>
        <pc:sldMkLst>
          <pc:docMk/>
          <pc:sldMk cId="3199101439" sldId="2147483582"/>
        </pc:sldMkLst>
        <pc:spChg chg="mod">
          <ac:chgData name="友佳 杉浦" userId="16f6d6200656b49f" providerId="LiveId" clId="{8128506B-2B98-46DF-BFAE-1D6611715012}" dt="2025-07-26T14:15:51.387" v="16903"/>
          <ac:spMkLst>
            <pc:docMk/>
            <pc:sldMk cId="3199101439" sldId="2147483582"/>
            <ac:spMk id="3" creationId="{DB0F600B-0462-B2C7-F98F-943F66AC161D}"/>
          </ac:spMkLst>
        </pc:spChg>
      </pc:sldChg>
      <pc:sldChg chg="modSp add mod modNotesTx">
        <pc:chgData name="友佳 杉浦" userId="16f6d6200656b49f" providerId="LiveId" clId="{8128506B-2B98-46DF-BFAE-1D6611715012}" dt="2025-07-26T14:05:41.330" v="16643"/>
        <pc:sldMkLst>
          <pc:docMk/>
          <pc:sldMk cId="3187372281" sldId="2147483595"/>
        </pc:sldMkLst>
        <pc:spChg chg="mod">
          <ac:chgData name="友佳 杉浦" userId="16f6d6200656b49f" providerId="LiveId" clId="{8128506B-2B98-46DF-BFAE-1D6611715012}" dt="2025-07-26T14:05:41.330" v="16643"/>
          <ac:spMkLst>
            <pc:docMk/>
            <pc:sldMk cId="3187372281" sldId="2147483595"/>
            <ac:spMk id="3" creationId="{189BC65F-114B-B866-AB32-0DEE8FD9B146}"/>
          </ac:spMkLst>
        </pc:spChg>
      </pc:sldChg>
      <pc:sldChg chg="modSp add mod ord modNotesTx">
        <pc:chgData name="友佳 杉浦" userId="16f6d6200656b49f" providerId="LiveId" clId="{8128506B-2B98-46DF-BFAE-1D6611715012}" dt="2025-07-26T14:15:37.781" v="16901"/>
        <pc:sldMkLst>
          <pc:docMk/>
          <pc:sldMk cId="3785577805" sldId="2147483596"/>
        </pc:sldMkLst>
        <pc:spChg chg="mod">
          <ac:chgData name="友佳 杉浦" userId="16f6d6200656b49f" providerId="LiveId" clId="{8128506B-2B98-46DF-BFAE-1D6611715012}" dt="2025-07-26T14:15:37.781" v="16901"/>
          <ac:spMkLst>
            <pc:docMk/>
            <pc:sldMk cId="3785577805" sldId="2147483596"/>
            <ac:spMk id="3" creationId="{6E49E51F-6024-1B5A-7B7F-AD589CE3C691}"/>
          </ac:spMkLst>
        </pc:spChg>
      </pc:sldChg>
      <pc:sldChg chg="modSp add mod modNotesTx">
        <pc:chgData name="友佳 杉浦" userId="16f6d6200656b49f" providerId="LiveId" clId="{8128506B-2B98-46DF-BFAE-1D6611715012}" dt="2025-07-26T14:13:59.063" v="16795" actId="6549"/>
        <pc:sldMkLst>
          <pc:docMk/>
          <pc:sldMk cId="1092274586" sldId="2147483608"/>
        </pc:sldMkLst>
        <pc:spChg chg="mod">
          <ac:chgData name="友佳 杉浦" userId="16f6d6200656b49f" providerId="LiveId" clId="{8128506B-2B98-46DF-BFAE-1D6611715012}" dt="2025-07-26T14:12:50.149" v="16691" actId="404"/>
          <ac:spMkLst>
            <pc:docMk/>
            <pc:sldMk cId="1092274586" sldId="2147483608"/>
            <ac:spMk id="4" creationId="{C195C679-F8CF-6BFF-53BF-EB92229D0417}"/>
          </ac:spMkLst>
        </pc:spChg>
      </pc:sldChg>
      <pc:sldChg chg="modSp add mod ord modNotesTx">
        <pc:chgData name="友佳 杉浦" userId="16f6d6200656b49f" providerId="LiveId" clId="{8128506B-2B98-46DF-BFAE-1D6611715012}" dt="2025-07-26T14:15:44.697" v="16902"/>
        <pc:sldMkLst>
          <pc:docMk/>
          <pc:sldMk cId="1369431362" sldId="2147483609"/>
        </pc:sldMkLst>
        <pc:spChg chg="mod">
          <ac:chgData name="友佳 杉浦" userId="16f6d6200656b49f" providerId="LiveId" clId="{8128506B-2B98-46DF-BFAE-1D6611715012}" dt="2025-07-26T14:15:44.697" v="16902"/>
          <ac:spMkLst>
            <pc:docMk/>
            <pc:sldMk cId="1369431362" sldId="2147483609"/>
            <ac:spMk id="3" creationId="{4C8EDA1B-4AB7-3C22-48D2-0753A6051DED}"/>
          </ac:spMkLst>
        </pc:spChg>
      </pc:sldChg>
      <pc:sldChg chg="new del">
        <pc:chgData name="友佳 杉浦" userId="16f6d6200656b49f" providerId="LiveId" clId="{8128506B-2B98-46DF-BFAE-1D6611715012}" dt="2025-07-26T13:36:37.459" v="15478" actId="2696"/>
        <pc:sldMkLst>
          <pc:docMk/>
          <pc:sldMk cId="3499618819" sldId="2147483610"/>
        </pc:sldMkLst>
      </pc:sldChg>
      <pc:sldChg chg="modSp add mod modNotesTx">
        <pc:chgData name="友佳 杉浦" userId="16f6d6200656b49f" providerId="LiveId" clId="{8128506B-2B98-46DF-BFAE-1D6611715012}" dt="2025-07-26T14:05:55.903" v="16645"/>
        <pc:sldMkLst>
          <pc:docMk/>
          <pc:sldMk cId="728500144" sldId="2147483611"/>
        </pc:sldMkLst>
        <pc:spChg chg="mod">
          <ac:chgData name="友佳 杉浦" userId="16f6d6200656b49f" providerId="LiveId" clId="{8128506B-2B98-46DF-BFAE-1D6611715012}" dt="2025-07-26T14:05:55.903" v="16645"/>
          <ac:spMkLst>
            <pc:docMk/>
            <pc:sldMk cId="728500144" sldId="2147483611"/>
            <ac:spMk id="3" creationId="{D2F3ABBE-7C9C-68D0-EEA9-994492B48CD0}"/>
          </ac:spMkLst>
        </pc:spChg>
      </pc:sldChg>
      <pc:sldChg chg="addSp modSp new del mod">
        <pc:chgData name="友佳 杉浦" userId="16f6d6200656b49f" providerId="LiveId" clId="{8128506B-2B98-46DF-BFAE-1D6611715012}" dt="2025-07-26T14:47:15.751" v="18071" actId="47"/>
        <pc:sldMkLst>
          <pc:docMk/>
          <pc:sldMk cId="2620604365" sldId="2147483612"/>
        </pc:sldMkLst>
        <pc:picChg chg="add mod">
          <ac:chgData name="友佳 杉浦" userId="16f6d6200656b49f" providerId="LiveId" clId="{8128506B-2B98-46DF-BFAE-1D6611715012}" dt="2025-07-26T13:58:14.622" v="16457" actId="1076"/>
          <ac:picMkLst>
            <pc:docMk/>
            <pc:sldMk cId="2620604365" sldId="2147483612"/>
            <ac:picMk id="5" creationId="{6C3EFD0C-E8D6-1EAE-EF66-CF77E062A5B2}"/>
          </ac:picMkLst>
        </pc:picChg>
        <pc:picChg chg="add mod">
          <ac:chgData name="友佳 杉浦" userId="16f6d6200656b49f" providerId="LiveId" clId="{8128506B-2B98-46DF-BFAE-1D6611715012}" dt="2025-07-26T13:58:21.226" v="16458" actId="1076"/>
          <ac:picMkLst>
            <pc:docMk/>
            <pc:sldMk cId="2620604365" sldId="2147483612"/>
            <ac:picMk id="6" creationId="{AFFCF77E-E5C8-B48E-2E1C-310BEF6FB2DE}"/>
          </ac:picMkLst>
        </pc:picChg>
        <pc:picChg chg="add mod">
          <ac:chgData name="友佳 杉浦" userId="16f6d6200656b49f" providerId="LiveId" clId="{8128506B-2B98-46DF-BFAE-1D6611715012}" dt="2025-07-26T13:59:01.832" v="16461" actId="1076"/>
          <ac:picMkLst>
            <pc:docMk/>
            <pc:sldMk cId="2620604365" sldId="2147483612"/>
            <ac:picMk id="7" creationId="{2105BB66-C013-37BC-82A1-5ABB3D100056}"/>
          </ac:picMkLst>
        </pc:picChg>
        <pc:picChg chg="add mod">
          <ac:chgData name="友佳 杉浦" userId="16f6d6200656b49f" providerId="LiveId" clId="{8128506B-2B98-46DF-BFAE-1D6611715012}" dt="2025-07-26T13:59:20.302" v="16464" actId="1076"/>
          <ac:picMkLst>
            <pc:docMk/>
            <pc:sldMk cId="2620604365" sldId="2147483612"/>
            <ac:picMk id="8" creationId="{1E80F49D-71DD-B0AF-B085-CC995C316F42}"/>
          </ac:picMkLst>
        </pc:picChg>
      </pc:sldChg>
      <pc:sldChg chg="modSp add mod modNotesTx">
        <pc:chgData name="友佳 杉浦" userId="16f6d6200656b49f" providerId="LiveId" clId="{8128506B-2B98-46DF-BFAE-1D6611715012}" dt="2025-07-26T14:18:32.584" v="16967" actId="6549"/>
        <pc:sldMkLst>
          <pc:docMk/>
          <pc:sldMk cId="3228904615" sldId="2147483613"/>
        </pc:sldMkLst>
        <pc:spChg chg="mod">
          <ac:chgData name="友佳 杉浦" userId="16f6d6200656b49f" providerId="LiveId" clId="{8128506B-2B98-46DF-BFAE-1D6611715012}" dt="2025-07-26T14:16:23.199" v="16910" actId="12789"/>
          <ac:spMkLst>
            <pc:docMk/>
            <pc:sldMk cId="3228904615" sldId="2147483613"/>
            <ac:spMk id="4" creationId="{EED08049-399E-F8F5-AED3-C8F1723CD8F4}"/>
          </ac:spMkLst>
        </pc:spChg>
      </pc:sldChg>
      <pc:sldChg chg="modSp add mod modNotesTx">
        <pc:chgData name="友佳 杉浦" userId="16f6d6200656b49f" providerId="LiveId" clId="{8128506B-2B98-46DF-BFAE-1D6611715012}" dt="2025-07-26T14:19:11.242" v="17002" actId="20577"/>
        <pc:sldMkLst>
          <pc:docMk/>
          <pc:sldMk cId="258253520" sldId="2147483614"/>
        </pc:sldMkLst>
        <pc:spChg chg="mod">
          <ac:chgData name="友佳 杉浦" userId="16f6d6200656b49f" providerId="LiveId" clId="{8128506B-2B98-46DF-BFAE-1D6611715012}" dt="2025-07-26T14:02:36.790" v="16624" actId="6549"/>
          <ac:spMkLst>
            <pc:docMk/>
            <pc:sldMk cId="258253520" sldId="2147483614"/>
            <ac:spMk id="4" creationId="{10F858B0-057A-7F17-151F-7830C07E88EE}"/>
          </ac:spMkLst>
        </pc:spChg>
      </pc:sldChg>
      <pc:sldChg chg="modSp add del mod">
        <pc:chgData name="友佳 杉浦" userId="16f6d6200656b49f" providerId="LiveId" clId="{8128506B-2B98-46DF-BFAE-1D6611715012}" dt="2025-07-26T14:07:05.331" v="16685" actId="2696"/>
        <pc:sldMkLst>
          <pc:docMk/>
          <pc:sldMk cId="780807683" sldId="2147483615"/>
        </pc:sldMkLst>
        <pc:spChg chg="mod">
          <ac:chgData name="友佳 杉浦" userId="16f6d6200656b49f" providerId="LiveId" clId="{8128506B-2B98-46DF-BFAE-1D6611715012}" dt="2025-07-26T14:06:54.482" v="16684" actId="6549"/>
          <ac:spMkLst>
            <pc:docMk/>
            <pc:sldMk cId="780807683" sldId="2147483615"/>
            <ac:spMk id="4" creationId="{A15016F5-BCED-184F-7441-434F302CF42C}"/>
          </ac:spMkLst>
        </pc:spChg>
      </pc:sldChg>
      <pc:sldChg chg="addSp delSp modSp new mod ord modClrScheme chgLayout modNotesTx">
        <pc:chgData name="友佳 杉浦" userId="16f6d6200656b49f" providerId="LiveId" clId="{8128506B-2B98-46DF-BFAE-1D6611715012}" dt="2025-07-27T08:48:45.630" v="21034" actId="21"/>
        <pc:sldMkLst>
          <pc:docMk/>
          <pc:sldMk cId="2406019671" sldId="2147483615"/>
        </pc:sldMkLst>
        <pc:spChg chg="mod ord">
          <ac:chgData name="友佳 杉浦" userId="16f6d6200656b49f" providerId="LiveId" clId="{8128506B-2B98-46DF-BFAE-1D6611715012}" dt="2025-07-26T14:21:17.715" v="17096" actId="700"/>
          <ac:spMkLst>
            <pc:docMk/>
            <pc:sldMk cId="2406019671" sldId="2147483615"/>
            <ac:spMk id="2" creationId="{D7B7A6E3-53E2-AFAF-2D0F-1F58C75B7C8E}"/>
          </ac:spMkLst>
        </pc:spChg>
        <pc:spChg chg="del">
          <ac:chgData name="友佳 杉浦" userId="16f6d6200656b49f" providerId="LiveId" clId="{8128506B-2B98-46DF-BFAE-1D6611715012}" dt="2025-07-26T14:21:17.715" v="17096" actId="700"/>
          <ac:spMkLst>
            <pc:docMk/>
            <pc:sldMk cId="2406019671" sldId="2147483615"/>
            <ac:spMk id="3" creationId="{239CD26D-6ACD-F6D0-4B52-0354F1B730CF}"/>
          </ac:spMkLst>
        </pc:spChg>
        <pc:spChg chg="del">
          <ac:chgData name="友佳 杉浦" userId="16f6d6200656b49f" providerId="LiveId" clId="{8128506B-2B98-46DF-BFAE-1D6611715012}" dt="2025-07-26T14:21:17.715" v="17096" actId="700"/>
          <ac:spMkLst>
            <pc:docMk/>
            <pc:sldMk cId="2406019671" sldId="2147483615"/>
            <ac:spMk id="4" creationId="{2863B263-BCB1-95BA-D9E7-37DC7F05F844}"/>
          </ac:spMkLst>
        </pc:spChg>
        <pc:spChg chg="add mod">
          <ac:chgData name="友佳 杉浦" userId="16f6d6200656b49f" providerId="LiveId" clId="{8128506B-2B98-46DF-BFAE-1D6611715012}" dt="2025-07-26T14:26:29.678" v="17146" actId="1076"/>
          <ac:spMkLst>
            <pc:docMk/>
            <pc:sldMk cId="2406019671" sldId="2147483615"/>
            <ac:spMk id="6" creationId="{F249C3D7-BAD6-B8DD-631D-72007B2679A0}"/>
          </ac:spMkLst>
        </pc:spChg>
        <pc:spChg chg="add mod">
          <ac:chgData name="友佳 杉浦" userId="16f6d6200656b49f" providerId="LiveId" clId="{8128506B-2B98-46DF-BFAE-1D6611715012}" dt="2025-07-26T14:30:37.527" v="17290" actId="1035"/>
          <ac:spMkLst>
            <pc:docMk/>
            <pc:sldMk cId="2406019671" sldId="2147483615"/>
            <ac:spMk id="10" creationId="{A39374BD-D957-10BF-A3E7-CF0D67D91244}"/>
          </ac:spMkLst>
        </pc:spChg>
        <pc:spChg chg="add mod">
          <ac:chgData name="友佳 杉浦" userId="16f6d6200656b49f" providerId="LiveId" clId="{8128506B-2B98-46DF-BFAE-1D6611715012}" dt="2025-07-26T14:30:37.527" v="17290" actId="1035"/>
          <ac:spMkLst>
            <pc:docMk/>
            <pc:sldMk cId="2406019671" sldId="2147483615"/>
            <ac:spMk id="14" creationId="{979D1012-9898-9ED0-BD20-2CBA7A1694C7}"/>
          </ac:spMkLst>
        </pc:spChg>
        <pc:spChg chg="add mod">
          <ac:chgData name="友佳 杉浦" userId="16f6d6200656b49f" providerId="LiveId" clId="{8128506B-2B98-46DF-BFAE-1D6611715012}" dt="2025-07-26T14:30:37.527" v="17290" actId="1035"/>
          <ac:spMkLst>
            <pc:docMk/>
            <pc:sldMk cId="2406019671" sldId="2147483615"/>
            <ac:spMk id="17" creationId="{EFD0D5B3-8F9E-B886-1885-CF69D5FD9D4F}"/>
          </ac:spMkLst>
        </pc:spChg>
        <pc:spChg chg="add mod">
          <ac:chgData name="友佳 杉浦" userId="16f6d6200656b49f" providerId="LiveId" clId="{8128506B-2B98-46DF-BFAE-1D6611715012}" dt="2025-07-26T14:30:37.527" v="17290" actId="1035"/>
          <ac:spMkLst>
            <pc:docMk/>
            <pc:sldMk cId="2406019671" sldId="2147483615"/>
            <ac:spMk id="18" creationId="{12FED86F-07A4-A795-C5FA-F177053743F4}"/>
          </ac:spMkLst>
        </pc:spChg>
        <pc:picChg chg="add mod">
          <ac:chgData name="友佳 杉浦" userId="16f6d6200656b49f" providerId="LiveId" clId="{8128506B-2B98-46DF-BFAE-1D6611715012}" dt="2025-07-26T14:30:37.527" v="17290" actId="1035"/>
          <ac:picMkLst>
            <pc:docMk/>
            <pc:sldMk cId="2406019671" sldId="2147483615"/>
            <ac:picMk id="5" creationId="{8B1C4884-5BC4-5455-D88F-1F66563B2235}"/>
          </ac:picMkLst>
        </pc:picChg>
        <pc:picChg chg="add del mod">
          <ac:chgData name="友佳 杉浦" userId="16f6d6200656b49f" providerId="LiveId" clId="{8128506B-2B98-46DF-BFAE-1D6611715012}" dt="2025-07-26T14:22:09.369" v="17103" actId="478"/>
          <ac:picMkLst>
            <pc:docMk/>
            <pc:sldMk cId="2406019671" sldId="2147483615"/>
            <ac:picMk id="7" creationId="{679E3CF3-3827-8E1F-B9D8-AC2202C1588B}"/>
          </ac:picMkLst>
        </pc:picChg>
        <pc:picChg chg="add mod">
          <ac:chgData name="友佳 杉浦" userId="16f6d6200656b49f" providerId="LiveId" clId="{8128506B-2B98-46DF-BFAE-1D6611715012}" dt="2025-07-26T14:30:37.527" v="17290" actId="1035"/>
          <ac:picMkLst>
            <pc:docMk/>
            <pc:sldMk cId="2406019671" sldId="2147483615"/>
            <ac:picMk id="8" creationId="{64D7B801-BE0C-08D6-0726-BEE4B0C08AEE}"/>
          </ac:picMkLst>
        </pc:picChg>
        <pc:picChg chg="add mod">
          <ac:chgData name="友佳 杉浦" userId="16f6d6200656b49f" providerId="LiveId" clId="{8128506B-2B98-46DF-BFAE-1D6611715012}" dt="2025-07-26T14:30:37.527" v="17290" actId="1035"/>
          <ac:picMkLst>
            <pc:docMk/>
            <pc:sldMk cId="2406019671" sldId="2147483615"/>
            <ac:picMk id="11" creationId="{E33449A1-0D8D-3316-E583-4F83753C4606}"/>
          </ac:picMkLst>
        </pc:picChg>
        <pc:picChg chg="add mod">
          <ac:chgData name="友佳 杉浦" userId="16f6d6200656b49f" providerId="LiveId" clId="{8128506B-2B98-46DF-BFAE-1D6611715012}" dt="2025-07-26T14:30:37.527" v="17290" actId="1035"/>
          <ac:picMkLst>
            <pc:docMk/>
            <pc:sldMk cId="2406019671" sldId="2147483615"/>
            <ac:picMk id="12" creationId="{280D97AD-C2F2-643E-9DD9-EC7B3066B09D}"/>
          </ac:picMkLst>
        </pc:picChg>
        <pc:picChg chg="add mod">
          <ac:chgData name="友佳 杉浦" userId="16f6d6200656b49f" providerId="LiveId" clId="{8128506B-2B98-46DF-BFAE-1D6611715012}" dt="2025-07-26T14:30:37.527" v="17290" actId="1035"/>
          <ac:picMkLst>
            <pc:docMk/>
            <pc:sldMk cId="2406019671" sldId="2147483615"/>
            <ac:picMk id="15" creationId="{A4800BFE-76E8-5B7F-09EE-EFF00BF63F85}"/>
          </ac:picMkLst>
        </pc:picChg>
        <pc:picChg chg="add mod">
          <ac:chgData name="友佳 杉浦" userId="16f6d6200656b49f" providerId="LiveId" clId="{8128506B-2B98-46DF-BFAE-1D6611715012}" dt="2025-07-26T14:30:37.527" v="17290" actId="1035"/>
          <ac:picMkLst>
            <pc:docMk/>
            <pc:sldMk cId="2406019671" sldId="2147483615"/>
            <ac:picMk id="16" creationId="{52229855-A44C-6699-6E80-5C0234D07D49}"/>
          </ac:picMkLst>
        </pc:picChg>
        <pc:picChg chg="add del mod">
          <ac:chgData name="友佳 杉浦" userId="16f6d6200656b49f" providerId="LiveId" clId="{8128506B-2B98-46DF-BFAE-1D6611715012}" dt="2025-07-27T08:48:45.630" v="21034" actId="21"/>
          <ac:picMkLst>
            <pc:docMk/>
            <pc:sldMk cId="2406019671" sldId="2147483615"/>
            <ac:picMk id="29" creationId="{1E7D6C9C-D1C2-EF78-69D1-BB4293E30F0A}"/>
          </ac:picMkLst>
        </pc:picChg>
        <pc:cxnChg chg="add mod">
          <ac:chgData name="友佳 杉浦" userId="16f6d6200656b49f" providerId="LiveId" clId="{8128506B-2B98-46DF-BFAE-1D6611715012}" dt="2025-07-26T14:30:08.352" v="17254" actId="1035"/>
          <ac:cxnSpMkLst>
            <pc:docMk/>
            <pc:sldMk cId="2406019671" sldId="2147483615"/>
            <ac:cxnSpMk id="20" creationId="{A5CCFF16-4CE0-59C0-24C6-67682C705FD9}"/>
          </ac:cxnSpMkLst>
        </pc:cxnChg>
        <pc:cxnChg chg="add mod">
          <ac:chgData name="友佳 杉浦" userId="16f6d6200656b49f" providerId="LiveId" clId="{8128506B-2B98-46DF-BFAE-1D6611715012}" dt="2025-07-26T14:30:15.715" v="17265" actId="1035"/>
          <ac:cxnSpMkLst>
            <pc:docMk/>
            <pc:sldMk cId="2406019671" sldId="2147483615"/>
            <ac:cxnSpMk id="22" creationId="{D9D87E7A-4A9D-7757-6D86-F5D4B9B4F4A5}"/>
          </ac:cxnSpMkLst>
        </pc:cxnChg>
        <pc:cxnChg chg="add mod">
          <ac:chgData name="友佳 杉浦" userId="16f6d6200656b49f" providerId="LiveId" clId="{8128506B-2B98-46DF-BFAE-1D6611715012}" dt="2025-07-26T14:30:08.352" v="17254" actId="1035"/>
          <ac:cxnSpMkLst>
            <pc:docMk/>
            <pc:sldMk cId="2406019671" sldId="2147483615"/>
            <ac:cxnSpMk id="24" creationId="{808E1CCE-584D-A934-9F08-9EA41FB4CE5A}"/>
          </ac:cxnSpMkLst>
        </pc:cxnChg>
        <pc:cxnChg chg="add mod">
          <ac:chgData name="友佳 杉浦" userId="16f6d6200656b49f" providerId="LiveId" clId="{8128506B-2B98-46DF-BFAE-1D6611715012}" dt="2025-07-26T14:30:15.715" v="17265" actId="1035"/>
          <ac:cxnSpMkLst>
            <pc:docMk/>
            <pc:sldMk cId="2406019671" sldId="2147483615"/>
            <ac:cxnSpMk id="26" creationId="{73C589D8-5100-E32D-2518-E0F5BA904112}"/>
          </ac:cxnSpMkLst>
        </pc:cxnChg>
      </pc:sldChg>
      <pc:sldChg chg="addSp delSp modSp new mod modNotesTx">
        <pc:chgData name="友佳 杉浦" userId="16f6d6200656b49f" providerId="LiveId" clId="{8128506B-2B98-46DF-BFAE-1D6611715012}" dt="2025-07-27T09:00:45.739" v="21829" actId="6549"/>
        <pc:sldMkLst>
          <pc:docMk/>
          <pc:sldMk cId="2222940276" sldId="2147483616"/>
        </pc:sldMkLst>
        <pc:spChg chg="add mod">
          <ac:chgData name="友佳 杉浦" userId="16f6d6200656b49f" providerId="LiveId" clId="{8128506B-2B98-46DF-BFAE-1D6611715012}" dt="2025-07-27T08:35:43.349" v="20746" actId="20577"/>
          <ac:spMkLst>
            <pc:docMk/>
            <pc:sldMk cId="2222940276" sldId="2147483616"/>
            <ac:spMk id="3" creationId="{14BB32EE-65C9-71C4-8B7D-6E6787F1158A}"/>
          </ac:spMkLst>
        </pc:spChg>
        <pc:spChg chg="add mod">
          <ac:chgData name="友佳 杉浦" userId="16f6d6200656b49f" providerId="LiveId" clId="{8128506B-2B98-46DF-BFAE-1D6611715012}" dt="2025-07-27T08:54:26.751" v="21417" actId="6549"/>
          <ac:spMkLst>
            <pc:docMk/>
            <pc:sldMk cId="2222940276" sldId="2147483616"/>
            <ac:spMk id="4" creationId="{6ACC7029-56FE-36F5-A2F2-8D63955342BB}"/>
          </ac:spMkLst>
        </pc:spChg>
        <pc:spChg chg="add mod">
          <ac:chgData name="友佳 杉浦" userId="16f6d6200656b49f" providerId="LiveId" clId="{8128506B-2B98-46DF-BFAE-1D6611715012}" dt="2025-07-27T08:52:03.913" v="21166" actId="1036"/>
          <ac:spMkLst>
            <pc:docMk/>
            <pc:sldMk cId="2222940276" sldId="2147483616"/>
            <ac:spMk id="10" creationId="{AA47CB60-3785-52EA-384E-0F12FAD17587}"/>
          </ac:spMkLst>
        </pc:spChg>
        <pc:spChg chg="add mod">
          <ac:chgData name="友佳 杉浦" userId="16f6d6200656b49f" providerId="LiveId" clId="{8128506B-2B98-46DF-BFAE-1D6611715012}" dt="2025-07-27T08:52:03.913" v="21166" actId="1036"/>
          <ac:spMkLst>
            <pc:docMk/>
            <pc:sldMk cId="2222940276" sldId="2147483616"/>
            <ac:spMk id="11" creationId="{E0F2CDD6-C6B3-72BB-9157-120467C79479}"/>
          </ac:spMkLst>
        </pc:spChg>
        <pc:picChg chg="add del mod">
          <ac:chgData name="友佳 杉浦" userId="16f6d6200656b49f" providerId="LiveId" clId="{8128506B-2B98-46DF-BFAE-1D6611715012}" dt="2025-07-27T08:48:20.907" v="21028" actId="21"/>
          <ac:picMkLst>
            <pc:docMk/>
            <pc:sldMk cId="2222940276" sldId="2147483616"/>
            <ac:picMk id="5" creationId="{1E7D6C9C-D1C2-EF78-69D1-BB4293E30F0A}"/>
          </ac:picMkLst>
        </pc:picChg>
        <pc:picChg chg="add mod ord">
          <ac:chgData name="友佳 杉浦" userId="16f6d6200656b49f" providerId="LiveId" clId="{8128506B-2B98-46DF-BFAE-1D6611715012}" dt="2025-07-27T08:52:03.913" v="21166" actId="1036"/>
          <ac:picMkLst>
            <pc:docMk/>
            <pc:sldMk cId="2222940276" sldId="2147483616"/>
            <ac:picMk id="6" creationId="{5A81E051-8433-7486-846F-284FA9B63BD1}"/>
          </ac:picMkLst>
        </pc:picChg>
        <pc:picChg chg="add mod">
          <ac:chgData name="友佳 杉浦" userId="16f6d6200656b49f" providerId="LiveId" clId="{8128506B-2B98-46DF-BFAE-1D6611715012}" dt="2025-07-27T08:52:03.913" v="21166" actId="1036"/>
          <ac:picMkLst>
            <pc:docMk/>
            <pc:sldMk cId="2222940276" sldId="2147483616"/>
            <ac:picMk id="7" creationId="{81221347-F48D-C3AC-09D0-AEAC5A3F45B6}"/>
          </ac:picMkLst>
        </pc:picChg>
        <pc:picChg chg="add mod">
          <ac:chgData name="友佳 杉浦" userId="16f6d6200656b49f" providerId="LiveId" clId="{8128506B-2B98-46DF-BFAE-1D6611715012}" dt="2025-07-27T08:52:03.913" v="21166" actId="1036"/>
          <ac:picMkLst>
            <pc:docMk/>
            <pc:sldMk cId="2222940276" sldId="2147483616"/>
            <ac:picMk id="8" creationId="{E8DB2503-D0BE-332E-3B9C-5D28FE614A52}"/>
          </ac:picMkLst>
        </pc:picChg>
        <pc:picChg chg="add mod">
          <ac:chgData name="友佳 杉浦" userId="16f6d6200656b49f" providerId="LiveId" clId="{8128506B-2B98-46DF-BFAE-1D6611715012}" dt="2025-07-27T08:52:03.913" v="21166" actId="1036"/>
          <ac:picMkLst>
            <pc:docMk/>
            <pc:sldMk cId="2222940276" sldId="2147483616"/>
            <ac:picMk id="9" creationId="{BB0E4C92-ACE7-5951-8E17-CAC32B78C562}"/>
          </ac:picMkLst>
        </pc:picChg>
        <pc:picChg chg="add mod">
          <ac:chgData name="友佳 杉浦" userId="16f6d6200656b49f" providerId="LiveId" clId="{8128506B-2B98-46DF-BFAE-1D6611715012}" dt="2025-07-27T08:52:03.913" v="21166" actId="1036"/>
          <ac:picMkLst>
            <pc:docMk/>
            <pc:sldMk cId="2222940276" sldId="2147483616"/>
            <ac:picMk id="29" creationId="{1E7D6C9C-D1C2-EF78-69D1-BB4293E30F0A}"/>
          </ac:picMkLst>
        </pc:picChg>
      </pc:sldChg>
      <pc:sldChg chg="delSp add del mod">
        <pc:chgData name="友佳 杉浦" userId="16f6d6200656b49f" providerId="LiveId" clId="{8128506B-2B98-46DF-BFAE-1D6611715012}" dt="2025-07-27T08:54:44.574" v="21418" actId="2696"/>
        <pc:sldMkLst>
          <pc:docMk/>
          <pc:sldMk cId="1753556981" sldId="2147483617"/>
        </pc:sldMkLst>
        <pc:spChg chg="del">
          <ac:chgData name="友佳 杉浦" userId="16f6d6200656b49f" providerId="LiveId" clId="{8128506B-2B98-46DF-BFAE-1D6611715012}" dt="2025-07-27T08:35:25.332" v="20723" actId="478"/>
          <ac:spMkLst>
            <pc:docMk/>
            <pc:sldMk cId="1753556981" sldId="2147483617"/>
            <ac:spMk id="4" creationId="{7C7FA0A6-976A-F3BA-5B45-9D549A18CE13}"/>
          </ac:spMkLst>
        </pc:spChg>
      </pc:sldChg>
      <pc:sldChg chg="modSp add del mod">
        <pc:chgData name="友佳 杉浦" userId="16f6d6200656b49f" providerId="LiveId" clId="{8128506B-2B98-46DF-BFAE-1D6611715012}" dt="2025-07-27T08:42:36.841" v="20993" actId="2696"/>
        <pc:sldMkLst>
          <pc:docMk/>
          <pc:sldMk cId="2277197318" sldId="2147483618"/>
        </pc:sldMkLst>
        <pc:spChg chg="mod">
          <ac:chgData name="友佳 杉浦" userId="16f6d6200656b49f" providerId="LiveId" clId="{8128506B-2B98-46DF-BFAE-1D6611715012}" dt="2025-07-27T08:42:21.600" v="20989" actId="21"/>
          <ac:spMkLst>
            <pc:docMk/>
            <pc:sldMk cId="2277197318" sldId="2147483618"/>
            <ac:spMk id="4" creationId="{081CC862-FA05-BA2D-1AFB-7723A391823C}"/>
          </ac:spMkLst>
        </pc:spChg>
      </pc:sldChg>
      <pc:sldChg chg="add del">
        <pc:chgData name="友佳 杉浦" userId="16f6d6200656b49f" providerId="LiveId" clId="{8128506B-2B98-46DF-BFAE-1D6611715012}" dt="2025-07-27T08:40:15.991" v="20980" actId="2696"/>
        <pc:sldMkLst>
          <pc:docMk/>
          <pc:sldMk cId="3638781442" sldId="2147483618"/>
        </pc:sldMkLst>
      </pc:sldChg>
      <pc:sldChg chg="add del">
        <pc:chgData name="友佳 杉浦" userId="16f6d6200656b49f" providerId="LiveId" clId="{8128506B-2B98-46DF-BFAE-1D6611715012}" dt="2025-07-27T08:42:42.371" v="20994" actId="2696"/>
        <pc:sldMkLst>
          <pc:docMk/>
          <pc:sldMk cId="3114008606" sldId="2147483619"/>
        </pc:sldMkLst>
      </pc:sldChg>
      <pc:sldChg chg="modSp add mod">
        <pc:chgData name="友佳 杉浦" userId="16f6d6200656b49f" providerId="LiveId" clId="{8128506B-2B98-46DF-BFAE-1D6611715012}" dt="2025-07-27T08:43:23.537" v="20999"/>
        <pc:sldMkLst>
          <pc:docMk/>
          <pc:sldMk cId="1694408641" sldId="2147483620"/>
        </pc:sldMkLst>
        <pc:spChg chg="mod">
          <ac:chgData name="友佳 杉浦" userId="16f6d6200656b49f" providerId="LiveId" clId="{8128506B-2B98-46DF-BFAE-1D6611715012}" dt="2025-07-27T08:43:23.537" v="20999"/>
          <ac:spMkLst>
            <pc:docMk/>
            <pc:sldMk cId="1694408641" sldId="2147483620"/>
            <ac:spMk id="3" creationId="{8A513FAC-066D-FC05-5BF6-B5E1BC925C86}"/>
          </ac:spMkLst>
        </pc:spChg>
      </pc:sldChg>
      <pc:sldChg chg="modSp add mod">
        <pc:chgData name="友佳 杉浦" userId="16f6d6200656b49f" providerId="LiveId" clId="{8128506B-2B98-46DF-BFAE-1D6611715012}" dt="2025-07-27T08:43:38.474" v="21001"/>
        <pc:sldMkLst>
          <pc:docMk/>
          <pc:sldMk cId="549461718" sldId="2147483621"/>
        </pc:sldMkLst>
        <pc:spChg chg="mod">
          <ac:chgData name="友佳 杉浦" userId="16f6d6200656b49f" providerId="LiveId" clId="{8128506B-2B98-46DF-BFAE-1D6611715012}" dt="2025-07-27T08:43:38.474" v="21001"/>
          <ac:spMkLst>
            <pc:docMk/>
            <pc:sldMk cId="549461718" sldId="2147483621"/>
            <ac:spMk id="3" creationId="{6C4D9145-57D1-4072-972F-618F88ECC992}"/>
          </ac:spMkLst>
        </pc:spChg>
      </pc:sldChg>
      <pc:sldChg chg="modSp add mod">
        <pc:chgData name="友佳 杉浦" userId="16f6d6200656b49f" providerId="LiveId" clId="{8128506B-2B98-46DF-BFAE-1D6611715012}" dt="2025-07-27T08:45:10.460" v="21014"/>
        <pc:sldMkLst>
          <pc:docMk/>
          <pc:sldMk cId="3728270766" sldId="2147483622"/>
        </pc:sldMkLst>
        <pc:spChg chg="mod">
          <ac:chgData name="友佳 杉浦" userId="16f6d6200656b49f" providerId="LiveId" clId="{8128506B-2B98-46DF-BFAE-1D6611715012}" dt="2025-07-27T08:45:10.460" v="21014"/>
          <ac:spMkLst>
            <pc:docMk/>
            <pc:sldMk cId="3728270766" sldId="2147483622"/>
            <ac:spMk id="3" creationId="{86D65FFE-F3AD-B17E-20E5-3B0F067ED2D4}"/>
          </ac:spMkLst>
        </pc:spChg>
      </pc:sldChg>
      <pc:sldChg chg="modSp add mod">
        <pc:chgData name="友佳 杉浦" userId="16f6d6200656b49f" providerId="LiveId" clId="{8128506B-2B98-46DF-BFAE-1D6611715012}" dt="2025-07-27T08:42:32.330" v="20992" actId="20577"/>
        <pc:sldMkLst>
          <pc:docMk/>
          <pc:sldMk cId="2623102181" sldId="2147483623"/>
        </pc:sldMkLst>
        <pc:spChg chg="mod">
          <ac:chgData name="友佳 杉浦" userId="16f6d6200656b49f" providerId="LiveId" clId="{8128506B-2B98-46DF-BFAE-1D6611715012}" dt="2025-07-27T08:42:32.330" v="20992" actId="20577"/>
          <ac:spMkLst>
            <pc:docMk/>
            <pc:sldMk cId="2623102181" sldId="2147483623"/>
            <ac:spMk id="4" creationId="{50D4C735-C354-A995-B7A4-B676FC120013}"/>
          </ac:spMkLst>
        </pc:spChg>
      </pc:sldChg>
      <pc:sldChg chg="add del">
        <pc:chgData name="友佳 杉浦" userId="16f6d6200656b49f" providerId="LiveId" clId="{8128506B-2B98-46DF-BFAE-1D6611715012}" dt="2025-07-27T08:47:55.989" v="21024"/>
        <pc:sldMkLst>
          <pc:docMk/>
          <pc:sldMk cId="3576785177" sldId="2147483624"/>
        </pc:sldMkLst>
      </pc:sldChg>
    </pc:docChg>
  </pc:docChgLst>
  <pc:docChgLst>
    <pc:chgData name="友佳 杉浦" userId="16f6d6200656b49f" providerId="LiveId" clId="{D42BBE37-F5B5-42C4-A728-67CC6D0C7C68}"/>
    <pc:docChg chg="custSel delSld modSld">
      <pc:chgData name="友佳 杉浦" userId="16f6d6200656b49f" providerId="LiveId" clId="{D42BBE37-F5B5-42C4-A728-67CC6D0C7C68}" dt="2025-03-11T05:35:04.947" v="4" actId="2696"/>
      <pc:docMkLst>
        <pc:docMk/>
      </pc:docMkLst>
      <pc:sldChg chg="del">
        <pc:chgData name="友佳 杉浦" userId="16f6d6200656b49f" providerId="LiveId" clId="{D42BBE37-F5B5-42C4-A728-67CC6D0C7C68}" dt="2025-03-11T05:35:04.947" v="4" actId="2696"/>
        <pc:sldMkLst>
          <pc:docMk/>
          <pc:sldMk cId="548798967" sldId="256"/>
        </pc:sldMkLst>
      </pc:sldChg>
      <pc:sldChg chg="del">
        <pc:chgData name="友佳 杉浦" userId="16f6d6200656b49f" providerId="LiveId" clId="{D42BBE37-F5B5-42C4-A728-67CC6D0C7C68}" dt="2025-03-11T05:35:04.947" v="4" actId="2696"/>
        <pc:sldMkLst>
          <pc:docMk/>
          <pc:sldMk cId="2924773238" sldId="258"/>
        </pc:sldMkLst>
      </pc:sldChg>
      <pc:sldChg chg="del">
        <pc:chgData name="友佳 杉浦" userId="16f6d6200656b49f" providerId="LiveId" clId="{D42BBE37-F5B5-42C4-A728-67CC6D0C7C68}" dt="2025-03-11T05:35:04.947" v="4" actId="2696"/>
        <pc:sldMkLst>
          <pc:docMk/>
          <pc:sldMk cId="2884998216" sldId="261"/>
        </pc:sldMkLst>
      </pc:sldChg>
      <pc:sldChg chg="del">
        <pc:chgData name="友佳 杉浦" userId="16f6d6200656b49f" providerId="LiveId" clId="{D42BBE37-F5B5-42C4-A728-67CC6D0C7C68}" dt="2025-03-11T05:35:04.947" v="4" actId="2696"/>
        <pc:sldMkLst>
          <pc:docMk/>
          <pc:sldMk cId="4262118859" sldId="262"/>
        </pc:sldMkLst>
      </pc:sldChg>
      <pc:sldChg chg="del">
        <pc:chgData name="友佳 杉浦" userId="16f6d6200656b49f" providerId="LiveId" clId="{D42BBE37-F5B5-42C4-A728-67CC6D0C7C68}" dt="2025-03-11T05:35:04.947" v="4" actId="2696"/>
        <pc:sldMkLst>
          <pc:docMk/>
          <pc:sldMk cId="247462974" sldId="263"/>
        </pc:sldMkLst>
      </pc:sldChg>
      <pc:sldChg chg="delSp modSp mod">
        <pc:chgData name="友佳 杉浦" userId="16f6d6200656b49f" providerId="LiveId" clId="{D42BBE37-F5B5-42C4-A728-67CC6D0C7C68}" dt="2025-03-11T05:34:44.670" v="3" actId="478"/>
        <pc:sldMkLst>
          <pc:docMk/>
          <pc:sldMk cId="2301056887" sldId="264"/>
        </pc:sldMkLst>
      </pc:sldChg>
    </pc:docChg>
  </pc:docChgLst>
  <pc:docChgLst>
    <pc:chgData name="友佳 杉浦" userId="16f6d6200656b49f" providerId="LiveId" clId="{0241A1B6-3C26-497D-B158-6B6D7E77AFD2}"/>
    <pc:docChg chg="undo custSel addSld delSld modSld sldOrd">
      <pc:chgData name="友佳 杉浦" userId="16f6d6200656b49f" providerId="LiveId" clId="{0241A1B6-3C26-497D-B158-6B6D7E77AFD2}" dt="2025-05-05T16:26:29.055" v="26927" actId="207"/>
      <pc:docMkLst>
        <pc:docMk/>
      </pc:docMkLst>
      <pc:sldChg chg="delSp modSp add del mod">
        <pc:chgData name="友佳 杉浦" userId="16f6d6200656b49f" providerId="LiveId" clId="{0241A1B6-3C26-497D-B158-6B6D7E77AFD2}" dt="2025-03-20T15:02:07.573" v="12748" actId="2696"/>
        <pc:sldMkLst>
          <pc:docMk/>
          <pc:sldMk cId="2884998216" sldId="261"/>
        </pc:sldMkLst>
      </pc:sldChg>
      <pc:sldChg chg="addSp modSp add del mod">
        <pc:chgData name="友佳 杉浦" userId="16f6d6200656b49f" providerId="LiveId" clId="{0241A1B6-3C26-497D-B158-6B6D7E77AFD2}" dt="2025-04-06T13:55:25.751" v="26907" actId="2696"/>
        <pc:sldMkLst>
          <pc:docMk/>
          <pc:sldMk cId="3131954128" sldId="261"/>
        </pc:sldMkLst>
      </pc:sldChg>
      <pc:sldChg chg="addSp modSp add del mod">
        <pc:chgData name="友佳 杉浦" userId="16f6d6200656b49f" providerId="LiveId" clId="{0241A1B6-3C26-497D-B158-6B6D7E77AFD2}" dt="2025-04-06T13:55:25.751" v="26907" actId="2696"/>
        <pc:sldMkLst>
          <pc:docMk/>
          <pc:sldMk cId="2362044925" sldId="262"/>
        </pc:sldMkLst>
      </pc:sldChg>
      <pc:sldChg chg="addSp delSp modSp mod">
        <pc:chgData name="友佳 杉浦" userId="16f6d6200656b49f" providerId="LiveId" clId="{0241A1B6-3C26-497D-B158-6B6D7E77AFD2}" dt="2025-04-05T22:45:47.114" v="26773" actId="478"/>
        <pc:sldMkLst>
          <pc:docMk/>
          <pc:sldMk cId="2301056887" sldId="264"/>
        </pc:sldMkLst>
      </pc:sldChg>
      <pc:sldChg chg="addSp delSp modSp new del mod">
        <pc:chgData name="友佳 杉浦" userId="16f6d6200656b49f" providerId="LiveId" clId="{0241A1B6-3C26-497D-B158-6B6D7E77AFD2}" dt="2025-03-20T06:41:13.258" v="6854" actId="2696"/>
        <pc:sldMkLst>
          <pc:docMk/>
          <pc:sldMk cId="2755202300" sldId="265"/>
        </pc:sldMkLst>
      </pc:sldChg>
      <pc:sldChg chg="addSp delSp modSp new mod ord">
        <pc:chgData name="友佳 杉浦" userId="16f6d6200656b49f" providerId="LiveId" clId="{0241A1B6-3C26-497D-B158-6B6D7E77AFD2}" dt="2025-04-04T18:11:14.482" v="26206"/>
        <pc:sldMkLst>
          <pc:docMk/>
          <pc:sldMk cId="2875710122" sldId="266"/>
        </pc:sldMkLst>
      </pc:sldChg>
      <pc:sldChg chg="addSp delSp modSp new mod">
        <pc:chgData name="友佳 杉浦" userId="16f6d6200656b49f" providerId="LiveId" clId="{0241A1B6-3C26-497D-B158-6B6D7E77AFD2}" dt="2025-04-04T18:11:21.766" v="26207"/>
        <pc:sldMkLst>
          <pc:docMk/>
          <pc:sldMk cId="4136165558" sldId="267"/>
        </pc:sldMkLst>
      </pc:sldChg>
      <pc:sldChg chg="addSp modSp new del">
        <pc:chgData name="友佳 杉浦" userId="16f6d6200656b49f" providerId="LiveId" clId="{0241A1B6-3C26-497D-B158-6B6D7E77AFD2}" dt="2025-03-22T08:12:59.543" v="22424" actId="2696"/>
        <pc:sldMkLst>
          <pc:docMk/>
          <pc:sldMk cId="2982361850" sldId="268"/>
        </pc:sldMkLst>
      </pc:sldChg>
      <pc:sldChg chg="addSp delSp modSp new del mod">
        <pc:chgData name="友佳 杉浦" userId="16f6d6200656b49f" providerId="LiveId" clId="{0241A1B6-3C26-497D-B158-6B6D7E77AFD2}" dt="2025-03-17T21:48:47.376" v="5355" actId="2696"/>
        <pc:sldMkLst>
          <pc:docMk/>
          <pc:sldMk cId="3794337521" sldId="268"/>
        </pc:sldMkLst>
      </pc:sldChg>
      <pc:sldChg chg="addSp delSp modSp new mod ord">
        <pc:chgData name="友佳 杉浦" userId="16f6d6200656b49f" providerId="LiveId" clId="{0241A1B6-3C26-497D-B158-6B6D7E77AFD2}" dt="2025-04-04T18:11:27.037" v="26208"/>
        <pc:sldMkLst>
          <pc:docMk/>
          <pc:sldMk cId="2460785522" sldId="269"/>
        </pc:sldMkLst>
      </pc:sldChg>
      <pc:sldChg chg="addSp delSp modSp new mod">
        <pc:chgData name="友佳 杉浦" userId="16f6d6200656b49f" providerId="LiveId" clId="{0241A1B6-3C26-497D-B158-6B6D7E77AFD2}" dt="2025-04-04T18:11:03.807" v="26204"/>
        <pc:sldMkLst>
          <pc:docMk/>
          <pc:sldMk cId="2554476943" sldId="270"/>
        </pc:sldMkLst>
      </pc:sldChg>
      <pc:sldChg chg="new del">
        <pc:chgData name="友佳 杉浦" userId="16f6d6200656b49f" providerId="LiveId" clId="{0241A1B6-3C26-497D-B158-6B6D7E77AFD2}" dt="2025-03-20T05:19:41.244" v="5873" actId="680"/>
        <pc:sldMkLst>
          <pc:docMk/>
          <pc:sldMk cId="4004528411" sldId="270"/>
        </pc:sldMkLst>
      </pc:sldChg>
      <pc:sldChg chg="addSp delSp modSp new del mod">
        <pc:chgData name="友佳 杉浦" userId="16f6d6200656b49f" providerId="LiveId" clId="{0241A1B6-3C26-497D-B158-6B6D7E77AFD2}" dt="2025-03-20T08:57:28.867" v="7575" actId="2696"/>
        <pc:sldMkLst>
          <pc:docMk/>
          <pc:sldMk cId="908964184" sldId="271"/>
        </pc:sldMkLst>
      </pc:sldChg>
      <pc:sldChg chg="addSp delSp modSp new mod ord">
        <pc:chgData name="友佳 杉浦" userId="16f6d6200656b49f" providerId="LiveId" clId="{0241A1B6-3C26-497D-B158-6B6D7E77AFD2}" dt="2025-04-04T18:11:09.112" v="26205"/>
        <pc:sldMkLst>
          <pc:docMk/>
          <pc:sldMk cId="2105397882" sldId="272"/>
        </pc:sldMkLst>
      </pc:sldChg>
      <pc:sldChg chg="addSp delSp modSp new mod">
        <pc:chgData name="友佳 杉浦" userId="16f6d6200656b49f" providerId="LiveId" clId="{0241A1B6-3C26-497D-B158-6B6D7E77AFD2}" dt="2025-04-06T13:56:28.250" v="26918" actId="20577"/>
        <pc:sldMkLst>
          <pc:docMk/>
          <pc:sldMk cId="2662258032" sldId="273"/>
        </pc:sldMkLst>
      </pc:sldChg>
      <pc:sldChg chg="addSp delSp modSp new mod">
        <pc:chgData name="友佳 杉浦" userId="16f6d6200656b49f" providerId="LiveId" clId="{0241A1B6-3C26-497D-B158-6B6D7E77AFD2}" dt="2025-04-04T18:11:37.904" v="26210"/>
        <pc:sldMkLst>
          <pc:docMk/>
          <pc:sldMk cId="4279044762" sldId="274"/>
        </pc:sldMkLst>
      </pc:sldChg>
      <pc:sldChg chg="addSp delSp modSp new mod">
        <pc:chgData name="友佳 杉浦" userId="16f6d6200656b49f" providerId="LiveId" clId="{0241A1B6-3C26-497D-B158-6B6D7E77AFD2}" dt="2025-04-04T18:11:43.511" v="26211"/>
        <pc:sldMkLst>
          <pc:docMk/>
          <pc:sldMk cId="2392522455" sldId="275"/>
        </pc:sldMkLst>
      </pc:sldChg>
      <pc:sldChg chg="addSp modSp new del mod">
        <pc:chgData name="友佳 杉浦" userId="16f6d6200656b49f" providerId="LiveId" clId="{0241A1B6-3C26-497D-B158-6B6D7E77AFD2}" dt="2025-03-20T23:12:28.024" v="16876" actId="2696"/>
        <pc:sldMkLst>
          <pc:docMk/>
          <pc:sldMk cId="1792467771" sldId="276"/>
        </pc:sldMkLst>
      </pc:sldChg>
      <pc:sldChg chg="addSp delSp modSp new mod">
        <pc:chgData name="友佳 杉浦" userId="16f6d6200656b49f" providerId="LiveId" clId="{0241A1B6-3C26-497D-B158-6B6D7E77AFD2}" dt="2025-04-04T18:11:49.553" v="26212"/>
        <pc:sldMkLst>
          <pc:docMk/>
          <pc:sldMk cId="2946874104" sldId="277"/>
        </pc:sldMkLst>
      </pc:sldChg>
      <pc:sldChg chg="addSp delSp modSp new mod">
        <pc:chgData name="友佳 杉浦" userId="16f6d6200656b49f" providerId="LiveId" clId="{0241A1B6-3C26-497D-B158-6B6D7E77AFD2}" dt="2025-04-09T11:40:58.813" v="26925" actId="6549"/>
        <pc:sldMkLst>
          <pc:docMk/>
          <pc:sldMk cId="3940131858" sldId="278"/>
        </pc:sldMkLst>
      </pc:sldChg>
      <pc:sldChg chg="addSp delSp modSp new del mod">
        <pc:chgData name="友佳 杉浦" userId="16f6d6200656b49f" providerId="LiveId" clId="{0241A1B6-3C26-497D-B158-6B6D7E77AFD2}" dt="2025-03-20T23:11:22.712" v="16873" actId="2696"/>
        <pc:sldMkLst>
          <pc:docMk/>
          <pc:sldMk cId="3261662642" sldId="279"/>
        </pc:sldMkLst>
      </pc:sldChg>
      <pc:sldChg chg="addSp delSp modSp new mod">
        <pc:chgData name="友佳 杉浦" userId="16f6d6200656b49f" providerId="LiveId" clId="{0241A1B6-3C26-497D-B158-6B6D7E77AFD2}" dt="2025-04-04T18:20:48.629" v="26228"/>
        <pc:sldMkLst>
          <pc:docMk/>
          <pc:sldMk cId="1196646161" sldId="280"/>
        </pc:sldMkLst>
      </pc:sldChg>
      <pc:sldChg chg="addSp delSp modSp new del mod ord">
        <pc:chgData name="友佳 杉浦" userId="16f6d6200656b49f" providerId="LiveId" clId="{0241A1B6-3C26-497D-B158-6B6D7E77AFD2}" dt="2025-03-22T07:39:40.687" v="22404" actId="2696"/>
        <pc:sldMkLst>
          <pc:docMk/>
          <pc:sldMk cId="3981887764" sldId="281"/>
        </pc:sldMkLst>
      </pc:sldChg>
      <pc:sldChg chg="addSp delSp modSp new mod ord">
        <pc:chgData name="友佳 杉浦" userId="16f6d6200656b49f" providerId="LiveId" clId="{0241A1B6-3C26-497D-B158-6B6D7E77AFD2}" dt="2025-04-05T22:51:09.116" v="26776"/>
        <pc:sldMkLst>
          <pc:docMk/>
          <pc:sldMk cId="3594781589" sldId="282"/>
        </pc:sldMkLst>
      </pc:sldChg>
      <pc:sldChg chg="addSp delSp modSp new mod">
        <pc:chgData name="友佳 杉浦" userId="16f6d6200656b49f" providerId="LiveId" clId="{0241A1B6-3C26-497D-B158-6B6D7E77AFD2}" dt="2025-04-04T18:12:32.137" v="26218"/>
        <pc:sldMkLst>
          <pc:docMk/>
          <pc:sldMk cId="1401268177" sldId="283"/>
        </pc:sldMkLst>
      </pc:sldChg>
      <pc:sldChg chg="addSp delSp modSp add mod ord">
        <pc:chgData name="友佳 杉浦" userId="16f6d6200656b49f" providerId="LiveId" clId="{0241A1B6-3C26-497D-B158-6B6D7E77AFD2}" dt="2025-05-05T16:26:29.055" v="26927" actId="207"/>
        <pc:sldMkLst>
          <pc:docMk/>
          <pc:sldMk cId="400357368" sldId="284"/>
        </pc:sldMkLst>
      </pc:sldChg>
      <pc:sldChg chg="addSp modSp new del mod">
        <pc:chgData name="友佳 杉浦" userId="16f6d6200656b49f" providerId="LiveId" clId="{0241A1B6-3C26-497D-B158-6B6D7E77AFD2}" dt="2025-03-22T08:12:47.388" v="22422" actId="2696"/>
        <pc:sldMkLst>
          <pc:docMk/>
          <pc:sldMk cId="1068022297" sldId="285"/>
        </pc:sldMkLst>
      </pc:sldChg>
      <pc:sldChg chg="addSp delSp modSp new del mod ord">
        <pc:chgData name="友佳 杉浦" userId="16f6d6200656b49f" providerId="LiveId" clId="{0241A1B6-3C26-497D-B158-6B6D7E77AFD2}" dt="2025-04-06T13:53:51.032" v="26842" actId="2696"/>
        <pc:sldMkLst>
          <pc:docMk/>
          <pc:sldMk cId="3306510928" sldId="286"/>
        </pc:sldMkLst>
      </pc:sldChg>
      <pc:sldChg chg="addSp delSp modSp new del setBg">
        <pc:chgData name="友佳 杉浦" userId="16f6d6200656b49f" providerId="LiveId" clId="{0241A1B6-3C26-497D-B158-6B6D7E77AFD2}" dt="2025-03-22T08:12:56.088" v="22423" actId="2696"/>
        <pc:sldMkLst>
          <pc:docMk/>
          <pc:sldMk cId="1427835134" sldId="287"/>
        </pc:sldMkLst>
      </pc:sldChg>
      <pc:sldChg chg="addSp delSp modSp new del mod">
        <pc:chgData name="友佳 杉浦" userId="16f6d6200656b49f" providerId="LiveId" clId="{0241A1B6-3C26-497D-B158-6B6D7E77AFD2}" dt="2025-03-22T08:51:39.824" v="23163" actId="2696"/>
        <pc:sldMkLst>
          <pc:docMk/>
          <pc:sldMk cId="2672309633" sldId="288"/>
        </pc:sldMkLst>
      </pc:sldChg>
      <pc:sldChg chg="addSp delSp modSp new del">
        <pc:chgData name="友佳 杉浦" userId="16f6d6200656b49f" providerId="LiveId" clId="{0241A1B6-3C26-497D-B158-6B6D7E77AFD2}" dt="2025-03-22T08:51:39.824" v="23163" actId="2696"/>
        <pc:sldMkLst>
          <pc:docMk/>
          <pc:sldMk cId="3115323802" sldId="289"/>
        </pc:sldMkLst>
      </pc:sldChg>
      <pc:sldChg chg="addSp delSp modSp new del mod">
        <pc:chgData name="友佳 杉浦" userId="16f6d6200656b49f" providerId="LiveId" clId="{0241A1B6-3C26-497D-B158-6B6D7E77AFD2}" dt="2025-03-22T08:51:39.824" v="23163" actId="2696"/>
        <pc:sldMkLst>
          <pc:docMk/>
          <pc:sldMk cId="1845266140" sldId="290"/>
        </pc:sldMkLst>
      </pc:sldChg>
      <pc:sldChg chg="addSp delSp modSp new del mod">
        <pc:chgData name="友佳 杉浦" userId="16f6d6200656b49f" providerId="LiveId" clId="{0241A1B6-3C26-497D-B158-6B6D7E77AFD2}" dt="2025-03-22T13:20:56.170" v="24982" actId="2696"/>
        <pc:sldMkLst>
          <pc:docMk/>
          <pc:sldMk cId="3279240235" sldId="291"/>
        </pc:sldMkLst>
      </pc:sldChg>
      <pc:sldChg chg="addSp delSp modSp new del mod ord">
        <pc:chgData name="友佳 杉浦" userId="16f6d6200656b49f" providerId="LiveId" clId="{0241A1B6-3C26-497D-B158-6B6D7E77AFD2}" dt="2025-03-22T06:48:37.332" v="21909" actId="2696"/>
        <pc:sldMkLst>
          <pc:docMk/>
          <pc:sldMk cId="1230223275" sldId="292"/>
        </pc:sldMkLst>
      </pc:sldChg>
      <pc:sldChg chg="addSp modSp new del">
        <pc:chgData name="友佳 杉浦" userId="16f6d6200656b49f" providerId="LiveId" clId="{0241A1B6-3C26-497D-B158-6B6D7E77AFD2}" dt="2025-03-22T08:51:39.824" v="23163" actId="2696"/>
        <pc:sldMkLst>
          <pc:docMk/>
          <pc:sldMk cId="3911359357" sldId="293"/>
        </pc:sldMkLst>
      </pc:sldChg>
      <pc:sldChg chg="addSp delSp modSp new mod">
        <pc:chgData name="友佳 杉浦" userId="16f6d6200656b49f" providerId="LiveId" clId="{0241A1B6-3C26-497D-B158-6B6D7E77AFD2}" dt="2025-04-04T18:12:51.239" v="26221"/>
        <pc:sldMkLst>
          <pc:docMk/>
          <pc:sldMk cId="4261548123" sldId="294"/>
        </pc:sldMkLst>
      </pc:sldChg>
      <pc:sldChg chg="addSp modSp new del">
        <pc:chgData name="友佳 杉浦" userId="16f6d6200656b49f" providerId="LiveId" clId="{0241A1B6-3C26-497D-B158-6B6D7E77AFD2}" dt="2025-03-22T08:13:11.970" v="22425" actId="2696"/>
        <pc:sldMkLst>
          <pc:docMk/>
          <pc:sldMk cId="175999282" sldId="295"/>
        </pc:sldMkLst>
      </pc:sldChg>
      <pc:sldChg chg="addSp delSp modSp new del mod">
        <pc:chgData name="友佳 杉浦" userId="16f6d6200656b49f" providerId="LiveId" clId="{0241A1B6-3C26-497D-B158-6B6D7E77AFD2}" dt="2025-03-22T13:20:49.315" v="24981" actId="2696"/>
        <pc:sldMkLst>
          <pc:docMk/>
          <pc:sldMk cId="2856328684" sldId="295"/>
        </pc:sldMkLst>
      </pc:sldChg>
      <pc:sldChg chg="addSp delSp modSp new mod">
        <pc:chgData name="友佳 杉浦" userId="16f6d6200656b49f" providerId="LiveId" clId="{0241A1B6-3C26-497D-B158-6B6D7E77AFD2}" dt="2025-04-04T18:12:46.111" v="26220"/>
        <pc:sldMkLst>
          <pc:docMk/>
          <pc:sldMk cId="4231542200" sldId="296"/>
        </pc:sldMkLst>
      </pc:sldChg>
      <pc:sldChg chg="addSp modSp new mod">
        <pc:chgData name="友佳 杉浦" userId="16f6d6200656b49f" providerId="LiveId" clId="{0241A1B6-3C26-497D-B158-6B6D7E77AFD2}" dt="2025-04-06T13:52:31.330" v="26841" actId="255"/>
        <pc:sldMkLst>
          <pc:docMk/>
          <pc:sldMk cId="3777546160" sldId="297"/>
        </pc:sldMkLst>
      </pc:sldChg>
      <pc:sldChg chg="addSp modSp new mod">
        <pc:chgData name="友佳 杉浦" userId="16f6d6200656b49f" providerId="LiveId" clId="{0241A1B6-3C26-497D-B158-6B6D7E77AFD2}" dt="2025-04-04T18:12:56.262" v="26222"/>
        <pc:sldMkLst>
          <pc:docMk/>
          <pc:sldMk cId="1540657835" sldId="298"/>
        </pc:sldMkLst>
      </pc:sldChg>
      <pc:sldChg chg="addSp modSp new mod">
        <pc:chgData name="友佳 杉浦" userId="16f6d6200656b49f" providerId="LiveId" clId="{0241A1B6-3C26-497D-B158-6B6D7E77AFD2}" dt="2025-04-04T18:13:03.278" v="26223"/>
        <pc:sldMkLst>
          <pc:docMk/>
          <pc:sldMk cId="787194045" sldId="299"/>
        </pc:sldMkLst>
      </pc:sldChg>
      <pc:sldChg chg="modSp add mod ord">
        <pc:chgData name="友佳 杉浦" userId="16f6d6200656b49f" providerId="LiveId" clId="{0241A1B6-3C26-497D-B158-6B6D7E77AFD2}" dt="2025-04-04T18:10:43.148" v="26199" actId="20577"/>
        <pc:sldMkLst>
          <pc:docMk/>
          <pc:sldMk cId="2995837027" sldId="2147483417"/>
        </pc:sldMkLst>
      </pc:sldChg>
      <pc:sldChg chg="addSp modSp add mod">
        <pc:chgData name="友佳 杉浦" userId="16f6d6200656b49f" providerId="LiveId" clId="{0241A1B6-3C26-497D-B158-6B6D7E77AFD2}" dt="2025-04-04T19:56:56.473" v="26241"/>
        <pc:sldMkLst>
          <pc:docMk/>
          <pc:sldMk cId="3127672112" sldId="2147483418"/>
        </pc:sldMkLst>
      </pc:sldChg>
      <pc:sldChg chg="modSp add mod">
        <pc:chgData name="友佳 杉浦" userId="16f6d6200656b49f" providerId="LiveId" clId="{0241A1B6-3C26-497D-B158-6B6D7E77AFD2}" dt="2025-04-06T13:48:33.122" v="26813" actId="6549"/>
        <pc:sldMkLst>
          <pc:docMk/>
          <pc:sldMk cId="955993764" sldId="2147483419"/>
        </pc:sldMkLst>
      </pc:sldChg>
      <pc:sldChg chg="addSp modSp new del mod">
        <pc:chgData name="友佳 杉浦" userId="16f6d6200656b49f" providerId="LiveId" clId="{0241A1B6-3C26-497D-B158-6B6D7E77AFD2}" dt="2025-04-05T22:33:37.296" v="26619" actId="2696"/>
        <pc:sldMkLst>
          <pc:docMk/>
          <pc:sldMk cId="2735173134" sldId="2147483419"/>
        </pc:sldMkLst>
      </pc:sldChg>
      <pc:sldChg chg="addSp delSp modSp new mod ord">
        <pc:chgData name="友佳 杉浦" userId="16f6d6200656b49f" providerId="LiveId" clId="{0241A1B6-3C26-497D-B158-6B6D7E77AFD2}" dt="2025-04-05T22:45:51.864" v="26774" actId="478"/>
        <pc:sldMkLst>
          <pc:docMk/>
          <pc:sldMk cId="2014066930" sldId="2147483420"/>
        </pc:sldMkLst>
      </pc:sldChg>
      <pc:sldChg chg="addSp modSp add del mod">
        <pc:chgData name="友佳 杉浦" userId="16f6d6200656b49f" providerId="LiveId" clId="{0241A1B6-3C26-497D-B158-6B6D7E77AFD2}" dt="2025-04-06T13:55:25.751" v="26907" actId="2696"/>
        <pc:sldMkLst>
          <pc:docMk/>
          <pc:sldMk cId="3932737942" sldId="2147483421"/>
        </pc:sldMkLst>
      </pc:sldChg>
      <pc:sldChg chg="addSp modSp add mod">
        <pc:chgData name="友佳 杉浦" userId="16f6d6200656b49f" providerId="LiveId" clId="{0241A1B6-3C26-497D-B158-6B6D7E77AFD2}" dt="2025-04-06T13:50:38.862" v="26827"/>
        <pc:sldMkLst>
          <pc:docMk/>
          <pc:sldMk cId="1007878882" sldId="2147483422"/>
        </pc:sldMkLst>
      </pc:sldChg>
      <pc:sldChg chg="addSp delSp modSp add mod">
        <pc:chgData name="友佳 杉浦" userId="16f6d6200656b49f" providerId="LiveId" clId="{0241A1B6-3C26-497D-B158-6B6D7E77AFD2}" dt="2025-04-06T13:55:16.126" v="26906"/>
        <pc:sldMkLst>
          <pc:docMk/>
          <pc:sldMk cId="3774461272" sldId="214748342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120.xml"/><Relationship Id="rId1" Type="http://schemas.microsoft.com/office/2011/relationships/chartStyle" Target="style120.xml"/></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30.xlsx"/><Relationship Id="rId2" Type="http://schemas.microsoft.com/office/2011/relationships/chartColorStyle" Target="colors170.xml"/><Relationship Id="rId1" Type="http://schemas.microsoft.com/office/2011/relationships/chartStyle" Target="style17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 の値</c:v>
                </c:pt>
              </c:strCache>
            </c:strRef>
          </c:tx>
          <c:spPr>
            <a:ln w="19050" cap="rnd">
              <a:solidFill>
                <a:schemeClr val="bg1">
                  <a:lumMod val="50000"/>
                </a:schemeClr>
              </a:solidFill>
              <a:round/>
            </a:ln>
            <a:effectLst/>
          </c:spPr>
          <c:marker>
            <c:symbol val="none"/>
          </c:marker>
          <c:xVal>
            <c:numRef>
              <c:f>Sheet1!$A$2:$A$10</c:f>
              <c:numCache>
                <c:formatCode>General</c:formatCode>
                <c:ptCount val="9"/>
                <c:pt idx="2">
                  <c:v>-3</c:v>
                </c:pt>
                <c:pt idx="3">
                  <c:v>-2</c:v>
                </c:pt>
                <c:pt idx="4">
                  <c:v>-1</c:v>
                </c:pt>
                <c:pt idx="5">
                  <c:v>0</c:v>
                </c:pt>
                <c:pt idx="6">
                  <c:v>1</c:v>
                </c:pt>
                <c:pt idx="7">
                  <c:v>2</c:v>
                </c:pt>
                <c:pt idx="8">
                  <c:v>3</c:v>
                </c:pt>
              </c:numCache>
            </c:numRef>
          </c:xVal>
          <c:yVal>
            <c:numRef>
              <c:f>Sheet1!$B$2:$B$10</c:f>
              <c:numCache>
                <c:formatCode>General</c:formatCode>
                <c:ptCount val="9"/>
                <c:pt idx="2">
                  <c:v>9</c:v>
                </c:pt>
                <c:pt idx="3">
                  <c:v>4</c:v>
                </c:pt>
                <c:pt idx="4">
                  <c:v>1</c:v>
                </c:pt>
                <c:pt idx="5">
                  <c:v>0</c:v>
                </c:pt>
                <c:pt idx="6">
                  <c:v>1</c:v>
                </c:pt>
                <c:pt idx="7">
                  <c:v>4</c:v>
                </c:pt>
                <c:pt idx="8">
                  <c:v>9</c:v>
                </c:pt>
              </c:numCache>
            </c:numRef>
          </c:yVal>
          <c:smooth val="1"/>
          <c:extLst>
            <c:ext xmlns:c16="http://schemas.microsoft.com/office/drawing/2014/chart" uri="{C3380CC4-5D6E-409C-BE32-E72D297353CC}">
              <c16:uniqueId val="{00000000-8737-40AB-A446-0B335C65BEA4}"/>
            </c:ext>
          </c:extLst>
        </c:ser>
        <c:dLbls>
          <c:showLegendKey val="0"/>
          <c:showVal val="0"/>
          <c:showCatName val="0"/>
          <c:showSerName val="0"/>
          <c:showPercent val="0"/>
          <c:showBubbleSize val="0"/>
        </c:dLbls>
        <c:axId val="1308838479"/>
        <c:axId val="1308832239"/>
      </c:scatterChart>
      <c:valAx>
        <c:axId val="1308838479"/>
        <c:scaling>
          <c:orientation val="minMax"/>
        </c:scaling>
        <c:delete val="1"/>
        <c:axPos val="b"/>
        <c:numFmt formatCode="General" sourceLinked="1"/>
        <c:majorTickMark val="none"/>
        <c:minorTickMark val="none"/>
        <c:tickLblPos val="nextTo"/>
        <c:crossAx val="1308832239"/>
        <c:crosses val="autoZero"/>
        <c:crossBetween val="midCat"/>
      </c:valAx>
      <c:valAx>
        <c:axId val="1308832239"/>
        <c:scaling>
          <c:orientation val="minMax"/>
        </c:scaling>
        <c:delete val="1"/>
        <c:axPos val="l"/>
        <c:numFmt formatCode="General" sourceLinked="1"/>
        <c:majorTickMark val="none"/>
        <c:minorTickMark val="none"/>
        <c:tickLblPos val="nextTo"/>
        <c:crossAx val="13088384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 の値</c:v>
                </c:pt>
              </c:strCache>
            </c:strRef>
          </c:tx>
          <c:spPr>
            <a:ln w="19050" cap="rnd">
              <a:solidFill>
                <a:schemeClr val="bg1">
                  <a:lumMod val="50000"/>
                </a:schemeClr>
              </a:solidFill>
              <a:round/>
            </a:ln>
            <a:effectLst/>
          </c:spPr>
          <c:marker>
            <c:symbol val="none"/>
          </c:marker>
          <c:xVal>
            <c:numRef>
              <c:f>Sheet1!$A$2:$A$10</c:f>
              <c:numCache>
                <c:formatCode>General</c:formatCode>
                <c:ptCount val="9"/>
                <c:pt idx="2">
                  <c:v>-3</c:v>
                </c:pt>
                <c:pt idx="3">
                  <c:v>-2</c:v>
                </c:pt>
                <c:pt idx="4">
                  <c:v>-1</c:v>
                </c:pt>
                <c:pt idx="5">
                  <c:v>0</c:v>
                </c:pt>
                <c:pt idx="6">
                  <c:v>1</c:v>
                </c:pt>
                <c:pt idx="7">
                  <c:v>2</c:v>
                </c:pt>
                <c:pt idx="8">
                  <c:v>3</c:v>
                </c:pt>
              </c:numCache>
            </c:numRef>
          </c:xVal>
          <c:yVal>
            <c:numRef>
              <c:f>Sheet1!$B$2:$B$10</c:f>
              <c:numCache>
                <c:formatCode>General</c:formatCode>
                <c:ptCount val="9"/>
                <c:pt idx="2">
                  <c:v>9</c:v>
                </c:pt>
                <c:pt idx="3">
                  <c:v>4</c:v>
                </c:pt>
                <c:pt idx="4">
                  <c:v>1</c:v>
                </c:pt>
                <c:pt idx="5">
                  <c:v>0</c:v>
                </c:pt>
                <c:pt idx="6">
                  <c:v>1</c:v>
                </c:pt>
                <c:pt idx="7">
                  <c:v>4</c:v>
                </c:pt>
                <c:pt idx="8">
                  <c:v>9</c:v>
                </c:pt>
              </c:numCache>
            </c:numRef>
          </c:yVal>
          <c:smooth val="1"/>
          <c:extLst>
            <c:ext xmlns:c16="http://schemas.microsoft.com/office/drawing/2014/chart" uri="{C3380CC4-5D6E-409C-BE32-E72D297353CC}">
              <c16:uniqueId val="{00000000-8737-40AB-A446-0B335C65BEA4}"/>
            </c:ext>
          </c:extLst>
        </c:ser>
        <c:dLbls>
          <c:showLegendKey val="0"/>
          <c:showVal val="0"/>
          <c:showCatName val="0"/>
          <c:showSerName val="0"/>
          <c:showPercent val="0"/>
          <c:showBubbleSize val="0"/>
        </c:dLbls>
        <c:axId val="1308838479"/>
        <c:axId val="1308832239"/>
      </c:scatterChart>
      <c:valAx>
        <c:axId val="1308838479"/>
        <c:scaling>
          <c:orientation val="minMax"/>
        </c:scaling>
        <c:delete val="1"/>
        <c:axPos val="b"/>
        <c:numFmt formatCode="General" sourceLinked="1"/>
        <c:majorTickMark val="none"/>
        <c:minorTickMark val="none"/>
        <c:tickLblPos val="nextTo"/>
        <c:crossAx val="1308832239"/>
        <c:crosses val="autoZero"/>
        <c:crossBetween val="midCat"/>
      </c:valAx>
      <c:valAx>
        <c:axId val="1308832239"/>
        <c:scaling>
          <c:orientation val="minMax"/>
        </c:scaling>
        <c:delete val="1"/>
        <c:axPos val="l"/>
        <c:numFmt formatCode="General" sourceLinked="1"/>
        <c:majorTickMark val="none"/>
        <c:minorTickMark val="none"/>
        <c:tickLblPos val="nextTo"/>
        <c:crossAx val="13088384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 の値</c:v>
                </c:pt>
              </c:strCache>
            </c:strRef>
          </c:tx>
          <c:spPr>
            <a:ln w="19050" cap="rnd">
              <a:solidFill>
                <a:schemeClr val="bg1">
                  <a:lumMod val="50000"/>
                </a:schemeClr>
              </a:solidFill>
              <a:round/>
            </a:ln>
            <a:effectLst/>
          </c:spPr>
          <c:marker>
            <c:symbol val="none"/>
          </c:marker>
          <c:xVal>
            <c:numRef>
              <c:f>Sheet1!$A$2:$A$10</c:f>
              <c:numCache>
                <c:formatCode>General</c:formatCode>
                <c:ptCount val="9"/>
                <c:pt idx="2">
                  <c:v>-3</c:v>
                </c:pt>
                <c:pt idx="3">
                  <c:v>-2</c:v>
                </c:pt>
                <c:pt idx="4">
                  <c:v>-1</c:v>
                </c:pt>
                <c:pt idx="5">
                  <c:v>0</c:v>
                </c:pt>
                <c:pt idx="6">
                  <c:v>1</c:v>
                </c:pt>
                <c:pt idx="7">
                  <c:v>2</c:v>
                </c:pt>
                <c:pt idx="8">
                  <c:v>3</c:v>
                </c:pt>
              </c:numCache>
            </c:numRef>
          </c:xVal>
          <c:yVal>
            <c:numRef>
              <c:f>Sheet1!$B$2:$B$10</c:f>
              <c:numCache>
                <c:formatCode>General</c:formatCode>
                <c:ptCount val="9"/>
                <c:pt idx="2">
                  <c:v>9</c:v>
                </c:pt>
                <c:pt idx="3">
                  <c:v>4</c:v>
                </c:pt>
                <c:pt idx="4">
                  <c:v>1</c:v>
                </c:pt>
                <c:pt idx="5">
                  <c:v>0</c:v>
                </c:pt>
                <c:pt idx="6">
                  <c:v>1</c:v>
                </c:pt>
                <c:pt idx="7">
                  <c:v>4</c:v>
                </c:pt>
                <c:pt idx="8">
                  <c:v>9</c:v>
                </c:pt>
              </c:numCache>
            </c:numRef>
          </c:yVal>
          <c:smooth val="1"/>
          <c:extLst>
            <c:ext xmlns:c16="http://schemas.microsoft.com/office/drawing/2014/chart" uri="{C3380CC4-5D6E-409C-BE32-E72D297353CC}">
              <c16:uniqueId val="{00000000-2776-4E7C-8644-441E4EA6BF4B}"/>
            </c:ext>
          </c:extLst>
        </c:ser>
        <c:dLbls>
          <c:showLegendKey val="0"/>
          <c:showVal val="0"/>
          <c:showCatName val="0"/>
          <c:showSerName val="0"/>
          <c:showPercent val="0"/>
          <c:showBubbleSize val="0"/>
        </c:dLbls>
        <c:axId val="1308838479"/>
        <c:axId val="1308832239"/>
      </c:scatterChart>
      <c:valAx>
        <c:axId val="1308838479"/>
        <c:scaling>
          <c:orientation val="minMax"/>
        </c:scaling>
        <c:delete val="1"/>
        <c:axPos val="b"/>
        <c:numFmt formatCode="General" sourceLinked="1"/>
        <c:majorTickMark val="none"/>
        <c:minorTickMark val="none"/>
        <c:tickLblPos val="nextTo"/>
        <c:crossAx val="1308832239"/>
        <c:crosses val="autoZero"/>
        <c:crossBetween val="midCat"/>
      </c:valAx>
      <c:valAx>
        <c:axId val="1308832239"/>
        <c:scaling>
          <c:orientation val="minMax"/>
        </c:scaling>
        <c:delete val="1"/>
        <c:axPos val="l"/>
        <c:numFmt formatCode="General" sourceLinked="1"/>
        <c:majorTickMark val="none"/>
        <c:minorTickMark val="none"/>
        <c:tickLblPos val="nextTo"/>
        <c:crossAx val="13088384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 の値</c:v>
                </c:pt>
              </c:strCache>
            </c:strRef>
          </c:tx>
          <c:spPr>
            <a:ln w="19050" cap="rnd">
              <a:solidFill>
                <a:schemeClr val="bg1">
                  <a:lumMod val="50000"/>
                </a:schemeClr>
              </a:solidFill>
              <a:round/>
            </a:ln>
            <a:effectLst/>
          </c:spPr>
          <c:marker>
            <c:symbol val="none"/>
          </c:marker>
          <c:xVal>
            <c:numRef>
              <c:f>Sheet1!$A$2:$A$10</c:f>
              <c:numCache>
                <c:formatCode>General</c:formatCode>
                <c:ptCount val="9"/>
                <c:pt idx="2">
                  <c:v>-3</c:v>
                </c:pt>
                <c:pt idx="3">
                  <c:v>-2</c:v>
                </c:pt>
                <c:pt idx="4">
                  <c:v>-1</c:v>
                </c:pt>
                <c:pt idx="5">
                  <c:v>0</c:v>
                </c:pt>
                <c:pt idx="6">
                  <c:v>1</c:v>
                </c:pt>
                <c:pt idx="7">
                  <c:v>2</c:v>
                </c:pt>
                <c:pt idx="8">
                  <c:v>3</c:v>
                </c:pt>
              </c:numCache>
            </c:numRef>
          </c:xVal>
          <c:yVal>
            <c:numRef>
              <c:f>Sheet1!$B$2:$B$10</c:f>
              <c:numCache>
                <c:formatCode>General</c:formatCode>
                <c:ptCount val="9"/>
                <c:pt idx="2">
                  <c:v>9</c:v>
                </c:pt>
                <c:pt idx="3">
                  <c:v>4</c:v>
                </c:pt>
                <c:pt idx="4">
                  <c:v>1</c:v>
                </c:pt>
                <c:pt idx="5">
                  <c:v>0</c:v>
                </c:pt>
                <c:pt idx="6">
                  <c:v>1</c:v>
                </c:pt>
                <c:pt idx="7">
                  <c:v>4</c:v>
                </c:pt>
                <c:pt idx="8">
                  <c:v>9</c:v>
                </c:pt>
              </c:numCache>
            </c:numRef>
          </c:yVal>
          <c:smooth val="1"/>
          <c:extLst>
            <c:ext xmlns:c16="http://schemas.microsoft.com/office/drawing/2014/chart" uri="{C3380CC4-5D6E-409C-BE32-E72D297353CC}">
              <c16:uniqueId val="{00000000-2776-4E7C-8644-441E4EA6BF4B}"/>
            </c:ext>
          </c:extLst>
        </c:ser>
        <c:dLbls>
          <c:showLegendKey val="0"/>
          <c:showVal val="0"/>
          <c:showCatName val="0"/>
          <c:showSerName val="0"/>
          <c:showPercent val="0"/>
          <c:showBubbleSize val="0"/>
        </c:dLbls>
        <c:axId val="1308838479"/>
        <c:axId val="1308832239"/>
      </c:scatterChart>
      <c:valAx>
        <c:axId val="1308838479"/>
        <c:scaling>
          <c:orientation val="minMax"/>
        </c:scaling>
        <c:delete val="1"/>
        <c:axPos val="b"/>
        <c:numFmt formatCode="General" sourceLinked="1"/>
        <c:majorTickMark val="none"/>
        <c:minorTickMark val="none"/>
        <c:tickLblPos val="nextTo"/>
        <c:crossAx val="1308832239"/>
        <c:crosses val="autoZero"/>
        <c:crossBetween val="midCat"/>
      </c:valAx>
      <c:valAx>
        <c:axId val="1308832239"/>
        <c:scaling>
          <c:orientation val="minMax"/>
        </c:scaling>
        <c:delete val="1"/>
        <c:axPos val="l"/>
        <c:numFmt formatCode="General" sourceLinked="1"/>
        <c:majorTickMark val="none"/>
        <c:minorTickMark val="none"/>
        <c:tickLblPos val="nextTo"/>
        <c:crossAx val="13088384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17T21:39:00.750"/>
    </inkml:context>
    <inkml:brush xml:id="br0">
      <inkml:brushProperty name="width" value="0.35" units="cm"/>
      <inkml:brushProperty name="height" value="0.35" units="cm"/>
    </inkml:brush>
  </inkml:definitions>
  <inkml:trace contextRef="#ctx0" brushRef="#br0">201 865 1375 0 0,'0'-2'72'0'0,"-1"1"-1"0"0,1-1 1 0 0,0 2-1 0 0,-2-1 0 0 0,2-1 1 0 0,-1 2-1 0 0,1-1 0 0 0,-2 1 1 0 0,2-2-1 0 0,-1 2 0 0 0,1-1 1 0 0,-2 1-1 0 0,1-2 0 0 0,1 2 1 0 0,-2 0-1 0 0,2-1 1 0 0,-1 1-1 0 0,-1 0 0 0 0,2 0 1 0 0,-1 0-1 0 0,-1 0 0 0 0,2 0 1 0 0,-2 0-1 0 0,1 0 0 0 0,1 0 1 0 0,-2 0-1 0 0,1 0 0 0 0,1 0 1 0 0,-2 0-1 0 0,2 1 1 0 0,-1-1-1 0 0,-1 0 0 0 0,1 2 1 0 0,-2-1-9 0 0,1 1 0 0 0,1-1 1 0 0,-1 1-1 0 0,-1-1 0 0 0,2 1 1 0 0,-1-1-1 0 0,1 1 0 0 0,-1 0 0 0 0,0 0 1 0 0,1 1-1 0 0,-1-2 0 0 0,1 2 1 0 0,-1-1-1 0 0,-1 5 0 0 0,2-5-59 0 0,1-1-1 0 0,0 0 0 0 0,-2 1 0 0 0,2-1 0 0 0,-1 1 0 0 0,1-1 0 0 0,-2 1 0 0 0,2-1 1 0 0,-1 1-1 0 0,-1-1 0 0 0,2 1 0 0 0,-1-2 0 0 0,-1 1 0 0 0,2 1 0 0 0,-1-2 0 0 0,-1 1 1 0 0,1-1-1 0 0,1 2 0 0 0,-2-2 0 0 0,1 1 0 0 0,-1-1 0 0 0,0 0 0 0 0,2 0 0 0 0,-1 2 0 0 0,-1-2 1 0 0,1 0-1 0 0,-1 0 0 0 0,1 0 0 0 0,1 0 0 0 0,-2-2 0 0 0,1 2 0 0 0,-1 0 0 0 0,1 0 1 0 0,-1-1-1 0 0,-28-17 4058 0 0,13 3-3046 0 0,15 12-928 0 0,-1 2 1 0 0,2-2-1 0 0,-1 0 0 0 0,1 2 1 0 0,-1-2-1 0 0,1 0 1 0 0,-1 0-1 0 0,1 0 1 0 0,1 0-1 0 0,-2-2 1 0 0,1 3-1 0 0,1-1 0 0 0,-2 0 1 0 0,2 0-1 0 0,0-2 1 0 0,-1 2-1 0 0,1 0 1 0 0,0-1-1 0 0,0 1 0 0 0,0-6 1 0 0,1-8-199 0 0,-1-2 1 0 0,6-27-1 0 0,-3 31 80 0 0,26-155-1225 0 0,-23 141 1252 0 0,2-1 0 0 0,1 3 0 0 0,19-48 0 0 0,1 7 124 0 0,-13 27-142 0 0,35-65-1 0 0,-48 103 24 0 0,-2 1 1 0 0,1-1-1 0 0,1 1 1 0 0,-2-1-1 0 0,1 0 1 0 0,1 2-1 0 0,3-4 1 0 0,-3 1 428 0 0,8 1-302 0 0,31-13-10 0 0,-20 7-54 0 0,30-10-54 0 0,13-9-76 0 0,-22 9 52 0 0,15-2 14 0 0,14 7 12 0 0,-10 5 52 0 0,-36 9 40 0 0,29 3 50 0 0,-40-2 144 0 0,-3 4-178 0 0,39 12-85 0 0,-25-5 8 0 0,41 28-33 0 0,9 14-10 0 0,-61-42 0 0 0,0 1 0 0 0,19 18 0 0 0,-29-24 0 0 0,1 1 0 0 0,0-1 0 0 0,-2 0 0 0 0,1 2 0 0 0,-1 0 0 0 0,7 13 0 0 0,-5-6 7 0 0,0 0 0 0 0,7 31-1 0 0,-1 13 89 0 0,-11-48-3 0 0,-1-3-11 0 0,-1 10 78 0 0,-1 1 0 0 0,-1 0-1 0 0,-1-1 1 0 0,1 0 0 0 0,-8 22-1 0 0,-12 19 146 0 0,-52 104 0 0 0,23-58-304 0 0,22-40-24 0 0,-48 74 0 0 0,-45 49 20 0 0,-80 88 310 0 0,137-187-232 0 0,-91 87-233 0 0,110-127-80 0 0,-106 137 1297 0 0,109-133-311 0 0,40-47-690 0 0,-1-1 1 0 0,-1 0-1 0 0,-5 4 1 0 0,10-8-58 0 0,-1-1 0 0 0,1-1 0 0 0,-1 2 1 0 0,1-1-1 0 0,-1-1 0 0 0,1 2 0 0 0,-1-2 0 0 0,0 0 0 0 0,1 1 1 0 0,-1-1-1 0 0,-1 0 0 0 0,2 0 0 0 0,-1 0 0 0 0,1 0 1 0 0,-1 0-1 0 0,1 0 0 0 0,-4-1 0 0 0,4-1-24 0 0,1 2 1 0 0,-2-1-1 0 0,2 1 0 0 0,-1-2 0 0 0,1 2 0 0 0,-2-1 1 0 0,2-1-1 0 0,-1 2 0 0 0,1-1 0 0 0,0 0 0 0 0,-2-1 0 0 0,2 2 1 0 0,0-1-1 0 0,-1-1 0 0 0,1 1 0 0 0,0-1 0 0 0,0 1 1 0 0,-2 1-1 0 0,2-2 0 0 0,0 1 0 0 0,0-1 0 0 0,0 1 0 0 0,0-1 1 0 0,0 1-1 0 0,0-1 0 0 0,0 0 0 0 0,0-6-114 0 0,2 2-1 0 0,-2 0 0 0 0,1 1 1 0 0,1-10-1 0 0,2 2-45 0 0,-1-1 0 0 0,9-19 0 0 0,-6 22 118 0 0,8-14 52 0 0,6-1 14 0 0,7 1 14 0 0,-22 21 70 0 0,6-1 80 0 0,27-9 6 0 0,-27 11 164 0 0,39-2-84 0 0,-35 4-202 0 0,-1-1 96 0 0,-2 2-6 0 0,35 2-29 0 0,-34-1-12 0 0,2-1-1 0 0,56 5-5 0 0,6-4-32 0 0,-1-1-49 0 0,-1-3-10 0 0,9 2 0 0 0,-4-2 0 0 0,-16 0 11 0 0,-41 0 32 0 0,31-7-18 0 0,-33 2 12 0 0,26-11 1 0 0,-33 12 14 0 0,24-20 1 0 0,-3 0 94 0 0,-27 21-2 0 0,1 0-8 0 0,26-18 7 0 0,-26 18 224 0 0,0 2-176 0 0,28-15 6 0 0,-28 13 728 0 0,2 3-747 0 0,28-7-19 0 0,-28 7 721 0 0,0 10-1167 0 0,31 21-149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69C84-49B6-451B-95EE-3BD0F2186069}" type="datetimeFigureOut">
              <a:rPr kumimoji="1" lang="ja-JP" altLang="en-US" smtClean="0"/>
              <a:t>2025/7/28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42BE2-8F22-4CF9-AE4C-C79A80EC180B}" type="slidenum">
              <a:rPr kumimoji="1" lang="ja-JP" altLang="en-US" smtClean="0"/>
              <a:t>‹#›</a:t>
            </a:fld>
            <a:endParaRPr kumimoji="1" lang="ja-JP" altLang="en-US"/>
          </a:p>
        </p:txBody>
      </p:sp>
    </p:spTree>
    <p:extLst>
      <p:ext uri="{BB962C8B-B14F-4D97-AF65-F5344CB8AC3E}">
        <p14:creationId xmlns:p14="http://schemas.microsoft.com/office/powerpoint/2010/main" val="34244825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このチャプターでは、深層学習の基礎と展望を学習します。</a:t>
            </a:r>
          </a:p>
        </p:txBody>
      </p:sp>
      <p:sp>
        <p:nvSpPr>
          <p:cNvPr id="4" name="スライド番号プレースホルダー 3"/>
          <p:cNvSpPr>
            <a:spLocks noGrp="1"/>
          </p:cNvSpPr>
          <p:nvPr>
            <p:ph type="sldNum" sz="quarter" idx="5"/>
          </p:nvPr>
        </p:nvSpPr>
        <p:spPr/>
        <p:txBody>
          <a:bodyPr/>
          <a:lstStyle/>
          <a:p>
            <a:fld id="{4F406783-D314-4EBD-8D7A-DD4DD8AB2DD1}" type="slidenum">
              <a:rPr kumimoji="1" lang="ja-JP" altLang="en-US" smtClean="0"/>
              <a:t>1</a:t>
            </a:fld>
            <a:endParaRPr kumimoji="1" lang="ja-JP" altLang="en-US"/>
          </a:p>
        </p:txBody>
      </p:sp>
    </p:spTree>
    <p:extLst>
      <p:ext uri="{BB962C8B-B14F-4D97-AF65-F5344CB8AC3E}">
        <p14:creationId xmlns:p14="http://schemas.microsoft.com/office/powerpoint/2010/main" val="561443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19B0F-D906-9C48-BE09-DF8AACF2C9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D1ACB9-DEC0-801D-71AE-430958BCBD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B4DCCBB-6064-0E5C-9589-EE5A6C5E2E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このセクションでは、深層学習を説明する上で、自然言語処理を例にして</a:t>
            </a:r>
            <a:r>
              <a:rPr kumimoji="1" lang="en-US" altLang="ja-JP" sz="1200" kern="1200" dirty="0">
                <a:solidFill>
                  <a:schemeClr val="tx1"/>
                </a:solidFill>
                <a:effectLst/>
                <a:latin typeface="+mn-lt"/>
                <a:ea typeface="+mn-ea"/>
                <a:cs typeface="+mn-cs"/>
              </a:rPr>
              <a:t>RNN</a:t>
            </a:r>
            <a:r>
              <a:rPr kumimoji="1" lang="ja-JP" altLang="en-US" sz="1200" kern="1200" dirty="0">
                <a:solidFill>
                  <a:schemeClr val="tx1"/>
                </a:solidFill>
                <a:effectLst/>
                <a:latin typeface="+mn-lt"/>
                <a:ea typeface="+mn-ea"/>
                <a:cs typeface="+mn-cs"/>
              </a:rPr>
              <a:t>から</a:t>
            </a:r>
            <a:r>
              <a:rPr kumimoji="1" lang="en-US" altLang="ja-JP" sz="1200" kern="1200" dirty="0" err="1">
                <a:solidFill>
                  <a:schemeClr val="tx1"/>
                </a:solidFill>
                <a:effectLst/>
                <a:latin typeface="+mn-lt"/>
                <a:ea typeface="+mn-ea"/>
                <a:cs typeface="+mn-cs"/>
              </a:rPr>
              <a:t>Transfomer</a:t>
            </a:r>
            <a:r>
              <a:rPr kumimoji="1" lang="ja-JP" altLang="en-US" sz="1200" kern="1200" dirty="0">
                <a:solidFill>
                  <a:schemeClr val="tx1"/>
                </a:solidFill>
                <a:effectLst/>
                <a:latin typeface="+mn-lt"/>
                <a:ea typeface="+mn-ea"/>
                <a:cs typeface="+mn-cs"/>
              </a:rPr>
              <a:t>までの基本的な考え方を説明します。</a:t>
            </a:r>
          </a:p>
        </p:txBody>
      </p:sp>
      <p:sp>
        <p:nvSpPr>
          <p:cNvPr id="4" name="スライド番号プレースホルダー 3">
            <a:extLst>
              <a:ext uri="{FF2B5EF4-FFF2-40B4-BE49-F238E27FC236}">
                <a16:creationId xmlns:a16="http://schemas.microsoft.com/office/drawing/2014/main" id="{055664F3-2812-A14F-169F-411DE134BF39}"/>
              </a:ext>
            </a:extLst>
          </p:cNvPr>
          <p:cNvSpPr>
            <a:spLocks noGrp="1"/>
          </p:cNvSpPr>
          <p:nvPr>
            <p:ph type="sldNum" sz="quarter" idx="5"/>
          </p:nvPr>
        </p:nvSpPr>
        <p:spPr/>
        <p:txBody>
          <a:bodyPr/>
          <a:lstStyle/>
          <a:p>
            <a:fld id="{0817BAC4-C867-4114-8E39-CF693FB8F95F}" type="slidenum">
              <a:rPr kumimoji="1" lang="ja-JP" altLang="en-US" smtClean="0"/>
              <a:t>12</a:t>
            </a:fld>
            <a:endParaRPr kumimoji="1" lang="ja-JP" altLang="en-US"/>
          </a:p>
        </p:txBody>
      </p:sp>
    </p:spTree>
    <p:extLst>
      <p:ext uri="{BB962C8B-B14F-4D97-AF65-F5344CB8AC3E}">
        <p14:creationId xmlns:p14="http://schemas.microsoft.com/office/powerpoint/2010/main" val="2054098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次は自然言語処理を考えてみましょう。</a:t>
            </a:r>
            <a:endParaRPr kumimoji="1" lang="en-US" altLang="ja-JP" dirty="0"/>
          </a:p>
          <a:p>
            <a:r>
              <a:rPr kumimoji="1" lang="ja-JP" altLang="en-US" dirty="0"/>
              <a:t>まず、文章を単語単位で分解し、ベクトル化します。</a:t>
            </a:r>
            <a:endParaRPr kumimoji="1" lang="en-US" altLang="ja-JP" dirty="0"/>
          </a:p>
          <a:p>
            <a:r>
              <a:rPr kumimoji="1" lang="ja-JP" altLang="en-US" dirty="0"/>
              <a:t>自転車という単語の特徴をタイヤの数や免許ありなしで持たせると、自転車、自動車、自動二輪の区別ができます。</a:t>
            </a:r>
            <a:endParaRPr kumimoji="1" lang="en-US" altLang="ja-JP" dirty="0"/>
          </a:p>
          <a:p>
            <a:r>
              <a:rPr kumimoji="1" lang="ja-JP" altLang="en-US" dirty="0"/>
              <a:t>自転車の部分を〇〇〇として、そこに入る乗り物を選択する学習、穴埋め問題をやってみましょう。</a:t>
            </a:r>
            <a:endParaRPr kumimoji="1" lang="en-US" altLang="ja-JP" dirty="0"/>
          </a:p>
          <a:p>
            <a:r>
              <a:rPr kumimoji="1" lang="ja-JP" altLang="en-US" dirty="0"/>
              <a:t>入力は、分解した単語、ユニット数は特徴数として、正解ラベルと比較して損失計算し、重みを修正し、自転車が選ばれるように学習します。</a:t>
            </a:r>
            <a:endParaRPr kumimoji="1" lang="en-US" altLang="ja-JP" dirty="0"/>
          </a:p>
          <a:p>
            <a:r>
              <a:rPr kumimoji="1" lang="ja-JP" altLang="en-US" dirty="0"/>
              <a:t>では、</a:t>
            </a:r>
            <a:r>
              <a:rPr kumimoji="1" lang="en-US" altLang="ja-JP" dirty="0"/>
              <a:t>AI</a:t>
            </a:r>
            <a:r>
              <a:rPr kumimoji="1" lang="ja-JP" altLang="en-US" dirty="0"/>
              <a:t>に文章の意味を理解させるときは、どうすればいいでしょうか？</a:t>
            </a:r>
            <a:endParaRPr kumimoji="1" lang="en-US" altLang="ja-JP" dirty="0"/>
          </a:p>
          <a:p>
            <a:r>
              <a:rPr kumimoji="1" lang="ja-JP" altLang="en-US" dirty="0"/>
              <a:t>単語１を深層学習させ、単語２については、単語１の出力も入力として扱うようにし、単語の位置を学習させたりします。</a:t>
            </a:r>
            <a:endParaRPr kumimoji="1" lang="en-US" altLang="ja-JP" dirty="0"/>
          </a:p>
          <a:p>
            <a:r>
              <a:rPr kumimoji="1" lang="ja-JP" altLang="en-US" dirty="0"/>
              <a:t>これを</a:t>
            </a:r>
            <a:r>
              <a:rPr kumimoji="1" lang="en-US" altLang="ja-JP" dirty="0"/>
              <a:t>RNN</a:t>
            </a:r>
            <a:r>
              <a:rPr kumimoji="1" lang="ja-JP" altLang="en-US" dirty="0"/>
              <a:t>と呼びます。つまり、</a:t>
            </a:r>
            <a:r>
              <a:rPr kumimoji="1" lang="en-US" altLang="ja-JP" dirty="0"/>
              <a:t>RNN</a:t>
            </a:r>
            <a:r>
              <a:rPr kumimoji="1" lang="ja-JP" altLang="en-US" dirty="0"/>
              <a:t>は、時系列データやシーケンスデータを処理するために設計されたニューラルネットワークで、過去の情報を保持し、次のステップに影響を与えることができます。</a:t>
            </a:r>
          </a:p>
          <a:p>
            <a:r>
              <a:rPr kumimoji="1" lang="en-US" altLang="ja-JP" dirty="0"/>
              <a:t>RNN</a:t>
            </a:r>
            <a:r>
              <a:rPr kumimoji="1" lang="ja-JP" altLang="en-US" dirty="0"/>
              <a:t>は、勾配消失問題、すなわち長い系列データを学習する際に、誤差の逆伝播によって重みがほとんど更新されなくなる現象がみられます。</a:t>
            </a:r>
          </a:p>
          <a:p>
            <a:r>
              <a:rPr kumimoji="1" lang="ja-JP" altLang="en-US" dirty="0"/>
              <a:t>入力された単語に、ひとつ前の単語の出力も使うため、長い文章になると、勾配消失の計算をする際に連続した重みの積が使用され、ｗは</a:t>
            </a:r>
            <a:r>
              <a:rPr kumimoji="1" lang="en-US" altLang="ja-JP" dirty="0"/>
              <a:t>0</a:t>
            </a:r>
            <a:r>
              <a:rPr kumimoji="1" lang="ja-JP" altLang="en-US" dirty="0"/>
              <a:t>から１のような値だと、乗算するたびにどんどん小さくなる結果として、過去の層に届く頃には勾配がほぼゼロになってしまう。これを解決するために</a:t>
            </a:r>
            <a:r>
              <a:rPr kumimoji="1" lang="en-US" altLang="ja-JP" dirty="0"/>
              <a:t>LSTM</a:t>
            </a:r>
            <a:r>
              <a:rPr kumimoji="1" lang="ja-JP" altLang="en-US" dirty="0"/>
              <a:t>が登場します。</a:t>
            </a:r>
            <a:r>
              <a:rPr kumimoji="1" lang="en-US" altLang="ja-JP" dirty="0"/>
              <a:t>LSTM</a:t>
            </a:r>
            <a:r>
              <a:rPr kumimoji="1" lang="ja-JP" altLang="en-US" dirty="0"/>
              <a:t>は、長期依存関係をキャプチャするために設計されており、ゲート機構を使用して情報の流れを制御し、勾配消失問題を軽減します。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13</a:t>
            </a:fld>
            <a:endParaRPr kumimoji="1" lang="ja-JP" altLang="en-US"/>
          </a:p>
        </p:txBody>
      </p:sp>
    </p:spTree>
    <p:extLst>
      <p:ext uri="{BB962C8B-B14F-4D97-AF65-F5344CB8AC3E}">
        <p14:creationId xmlns:p14="http://schemas.microsoft.com/office/powerpoint/2010/main" val="3085171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a:t>
            </a:r>
            <a:r>
              <a:rPr lang="en-US" altLang="ja-JP" sz="1200" b="0" dirty="0">
                <a:latin typeface="Meiryo UI" panose="020B0604030504040204" pitchFamily="50" charset="-128"/>
                <a:ea typeface="Meiryo UI" panose="020B0604030504040204" pitchFamily="50" charset="-128"/>
              </a:rPr>
              <a:t>LSTM</a:t>
            </a:r>
            <a:r>
              <a:rPr lang="ja-JP" altLang="en-US" sz="1200" b="0" dirty="0">
                <a:latin typeface="Meiryo UI" panose="020B0604030504040204" pitchFamily="50" charset="-128"/>
                <a:ea typeface="Meiryo UI" panose="020B0604030504040204" pitchFamily="50" charset="-128"/>
              </a:rPr>
              <a:t>よりも少ないパラメータで、同様の性能を発揮できる</a:t>
            </a:r>
            <a:r>
              <a:rPr lang="en-US" altLang="ja-JP" sz="1200" b="0" dirty="0">
                <a:latin typeface="Meiryo UI" panose="020B0604030504040204" pitchFamily="50" charset="-128"/>
                <a:ea typeface="Meiryo UI" panose="020B0604030504040204" pitchFamily="50" charset="-128"/>
              </a:rPr>
              <a:t>GRU</a:t>
            </a:r>
            <a:r>
              <a:rPr lang="ja-JP" altLang="en-US" sz="1200" b="0" dirty="0">
                <a:latin typeface="Meiryo UI" panose="020B0604030504040204" pitchFamily="50" charset="-128"/>
                <a:ea typeface="Meiryo UI" panose="020B0604030504040204" pitchFamily="50" charset="-128"/>
              </a:rPr>
              <a:t>について、お話しします。</a:t>
            </a:r>
            <a:endParaRPr lang="en-US" altLang="ja-JP" sz="1200" b="0" dirty="0">
              <a:latin typeface="Meiryo UI" panose="020B0604030504040204" pitchFamily="50" charset="-128"/>
              <a:ea typeface="Meiryo UI" panose="020B0604030504040204" pitchFamily="50" charset="-128"/>
            </a:endParaRPr>
          </a:p>
          <a:p>
            <a:r>
              <a:rPr kumimoji="1" lang="ja-JP" altLang="en-US" sz="1200" b="0" dirty="0">
                <a:latin typeface="Meiryo UI" panose="020B0604030504040204" pitchFamily="50" charset="-128"/>
                <a:ea typeface="Meiryo UI" panose="020B0604030504040204" pitchFamily="50" charset="-128"/>
              </a:rPr>
              <a:t>基本形は、入力と過去の情報、すなわち長期記憶をインプットし、出力するというものです。</a:t>
            </a:r>
            <a:endParaRPr kumimoji="1" lang="en-US" altLang="ja-JP" sz="1200" b="0" dirty="0">
              <a:latin typeface="Meiryo UI" panose="020B0604030504040204" pitchFamily="50" charset="-128"/>
              <a:ea typeface="Meiryo UI" panose="020B0604030504040204" pitchFamily="50" charset="-128"/>
            </a:endParaRPr>
          </a:p>
          <a:p>
            <a:r>
              <a:rPr kumimoji="1" lang="ja-JP" altLang="en-US" sz="1200" b="0" dirty="0">
                <a:latin typeface="Meiryo UI" panose="020B0604030504040204" pitchFamily="50" charset="-128"/>
                <a:ea typeface="Meiryo UI" panose="020B0604030504040204" pitchFamily="50" charset="-128"/>
              </a:rPr>
              <a:t>リセットゲートとアップデートゲートからなり、リセットゲートでは過去の情報をどれだけ忘れるかを制御し、アップデートゲートでは、過去の状態から伝達された長期記憶と、現在の状態から計算された新しい情報を、ある割合で混ぜ合わせる役割を持ちます。</a:t>
            </a:r>
            <a:endParaRPr kumimoji="1" lang="en-US" altLang="ja-JP" sz="1200" b="0" dirty="0">
              <a:latin typeface="Meiryo UI" panose="020B0604030504040204" pitchFamily="50" charset="-128"/>
              <a:ea typeface="Meiryo UI" panose="020B0604030504040204" pitchFamily="50" charset="-128"/>
            </a:endParaRPr>
          </a:p>
          <a:p>
            <a:r>
              <a:rPr kumimoji="1" lang="ja-JP" altLang="en-US" sz="1200" b="0" dirty="0">
                <a:latin typeface="Meiryo UI" panose="020B0604030504040204" pitchFamily="50" charset="-128"/>
                <a:ea typeface="Meiryo UI" panose="020B0604030504040204" pitchFamily="50" charset="-128"/>
              </a:rPr>
              <a:t>図で追いかけてみましょう。入力ｘと過去の情報ｈｔー１はシグモイド関数を通過し、リセットゲートの値ｒを出力します。この値に再度、過去の情報をかけて、入力ｘと一緒にハイパボリックタンジェント関数のインプットになります。これが、どれだけ忘れるかという制御です。</a:t>
            </a:r>
            <a:endParaRPr kumimoji="1" lang="en-US" altLang="ja-JP" sz="1200" b="0" dirty="0">
              <a:latin typeface="Meiryo UI" panose="020B0604030504040204" pitchFamily="50" charset="-128"/>
              <a:ea typeface="Meiryo UI" panose="020B0604030504040204" pitchFamily="50" charset="-128"/>
            </a:endParaRPr>
          </a:p>
          <a:p>
            <a:r>
              <a:rPr kumimoji="1" lang="ja-JP" altLang="en-US" sz="1200" b="0" dirty="0">
                <a:latin typeface="Meiryo UI" panose="020B0604030504040204" pitchFamily="50" charset="-128"/>
                <a:ea typeface="Meiryo UI" panose="020B0604030504040204" pitchFamily="50" charset="-128"/>
              </a:rPr>
              <a:t>同じようにアップデートゲートでは、アップデート値ｚが計算されます。１－ｚとして過去の情報と掛け合わされ、ハイパボリックタンジェントの出力値ｈｔと掛け合わされ、それらの和で次に渡す過去の情報ｈｔを作ります。これが、過去の状態から伝達された長期記憶と、現在の状態から計算された新しい情報を、ある割合で混ぜ合わせることを示します。</a:t>
            </a:r>
            <a:endParaRPr kumimoji="1" lang="en-US" altLang="ja-JP" sz="1200" b="0" dirty="0">
              <a:latin typeface="Meiryo UI" panose="020B0604030504040204" pitchFamily="50" charset="-128"/>
              <a:ea typeface="Meiryo UI" panose="020B0604030504040204" pitchFamily="50" charset="-128"/>
            </a:endParaRPr>
          </a:p>
          <a:p>
            <a:r>
              <a:rPr kumimoji="1" lang="ja-JP" altLang="en-US" sz="1200" b="0" dirty="0">
                <a:latin typeface="Meiryo UI" panose="020B0604030504040204" pitchFamily="50" charset="-128"/>
                <a:ea typeface="Meiryo UI" panose="020B0604030504040204" pitchFamily="50" charset="-128"/>
              </a:rPr>
              <a:t>この仕組みで計算することにより、損失勾配問題を解消しています。</a:t>
            </a:r>
            <a:endParaRPr kumimoji="1" lang="en-US" altLang="ja-JP" sz="1200" b="0"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14</a:t>
            </a:fld>
            <a:endParaRPr kumimoji="1" lang="ja-JP" altLang="en-US"/>
          </a:p>
        </p:txBody>
      </p:sp>
    </p:spTree>
    <p:extLst>
      <p:ext uri="{BB962C8B-B14F-4D97-AF65-F5344CB8AC3E}">
        <p14:creationId xmlns:p14="http://schemas.microsoft.com/office/powerpoint/2010/main" val="369723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ここでこの流れを変える技術要素</a:t>
            </a:r>
            <a:r>
              <a:rPr kumimoji="1" lang="en-US" altLang="ja-JP" dirty="0"/>
              <a:t>Attention</a:t>
            </a:r>
            <a:r>
              <a:rPr kumimoji="1" lang="ja-JP" altLang="en-US" dirty="0"/>
              <a:t>を説明します。</a:t>
            </a:r>
            <a:endParaRPr kumimoji="1" lang="en-US" altLang="ja-JP" dirty="0"/>
          </a:p>
          <a:p>
            <a:r>
              <a:rPr kumimoji="1" lang="ja-JP" altLang="en-US" dirty="0"/>
              <a:t>これまで学習してきた</a:t>
            </a:r>
            <a:r>
              <a:rPr kumimoji="1" lang="en-US" altLang="ja-JP" dirty="0"/>
              <a:t>RNN</a:t>
            </a:r>
            <a:r>
              <a:rPr kumimoji="1" lang="ja-JP" altLang="en-US" dirty="0"/>
              <a:t>を用いて翻訳機を作る場合、日本語の入力をエンコーダーとしての</a:t>
            </a:r>
            <a:r>
              <a:rPr kumimoji="1" lang="en-US" altLang="ja-JP" dirty="0"/>
              <a:t>RNN</a:t>
            </a:r>
            <a:r>
              <a:rPr kumimoji="1" lang="ja-JP" altLang="en-US" dirty="0"/>
              <a:t>を使って特徴を抽出し、デコーダーとしての</a:t>
            </a:r>
            <a:r>
              <a:rPr kumimoji="1" lang="en-US" altLang="ja-JP" dirty="0"/>
              <a:t>RNN</a:t>
            </a:r>
            <a:r>
              <a:rPr kumimoji="1" lang="ja-JP" altLang="en-US" dirty="0"/>
              <a:t>を使って英語に翻訳するという使い方になります。</a:t>
            </a:r>
            <a:endParaRPr kumimoji="1" lang="en-US" altLang="ja-JP" dirty="0"/>
          </a:p>
          <a:p>
            <a:r>
              <a:rPr kumimoji="1" lang="ja-JP" altLang="en-US" dirty="0"/>
              <a:t>文章のつながりを理解するために、子供という単語から最後は子供が自転車に乗ったという一連の特徴をデコーダーに渡していました。</a:t>
            </a:r>
            <a:endParaRPr kumimoji="1" lang="en-US" altLang="ja-JP" dirty="0"/>
          </a:p>
          <a:p>
            <a:r>
              <a:rPr kumimoji="1" lang="ja-JP" altLang="en-US" dirty="0"/>
              <a:t>ここで、外部から自転車に注目してと指示を入れるのがあ</a:t>
            </a:r>
            <a:r>
              <a:rPr kumimoji="1" lang="en-US" altLang="ja-JP" dirty="0"/>
              <a:t>Attention</a:t>
            </a:r>
            <a:r>
              <a:rPr kumimoji="1" lang="ja-JP" altLang="en-US" dirty="0"/>
              <a:t>機構です。この自転車というキーワードを中心に各単語の特徴を類似度として計算してデコーダーに渡すことで、効率性・柔軟性・長期依存の学習能力に大きく貢献しました。更に</a:t>
            </a:r>
            <a:r>
              <a:rPr kumimoji="1" lang="en-US" altLang="ja-JP" dirty="0"/>
              <a:t>Self</a:t>
            </a:r>
            <a:r>
              <a:rPr kumimoji="1" lang="ja-JP" altLang="en-US" dirty="0"/>
              <a:t>ー</a:t>
            </a:r>
            <a:r>
              <a:rPr kumimoji="1" lang="en-US" altLang="ja-JP" dirty="0"/>
              <a:t>Attention</a:t>
            </a:r>
            <a:r>
              <a:rPr kumimoji="1" lang="ja-JP" altLang="en-US" dirty="0"/>
              <a:t>として、外部から指示を受けなくても、自身で同様に処理できるようになりました。</a:t>
            </a:r>
            <a:endParaRPr kumimoji="1" lang="en-US" altLang="ja-JP" dirty="0"/>
          </a:p>
          <a:p>
            <a:r>
              <a:rPr kumimoji="1" lang="ja-JP" altLang="en-US" dirty="0"/>
              <a:t>これにより、エンコーダーでは位置的な依存関係と意味的な依存関係を計算し、そのままデコーダーに渡し翻訳することで、処理が速くなりました。</a:t>
            </a:r>
            <a:r>
              <a:rPr kumimoji="1" lang="en-US" altLang="ja-JP" dirty="0"/>
              <a:t>Self-Attention</a:t>
            </a:r>
            <a:r>
              <a:rPr kumimoji="1" lang="ja-JP" altLang="en-US" dirty="0"/>
              <a:t>は、</a:t>
            </a:r>
            <a:r>
              <a:rPr kumimoji="1" lang="en-US" altLang="ja-JP" dirty="0"/>
              <a:t>Attention</a:t>
            </a:r>
            <a:r>
              <a:rPr kumimoji="1" lang="ja-JP" altLang="en-US" dirty="0"/>
              <a:t>の「注目する」という考え方を、より汎用的・効率的・強力に進化させた仕組みです。これにより、</a:t>
            </a:r>
            <a:r>
              <a:rPr kumimoji="1" lang="en-US" altLang="ja-JP" dirty="0"/>
              <a:t>Transformer</a:t>
            </a:r>
            <a:r>
              <a:rPr kumimoji="1" lang="ja-JP" altLang="en-US" dirty="0"/>
              <a:t>のようなモデルが誕生し、自然言語処理の性能が飛躍的に向上しました。</a:t>
            </a: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15</a:t>
            </a:fld>
            <a:endParaRPr kumimoji="1" lang="ja-JP" altLang="en-US"/>
          </a:p>
        </p:txBody>
      </p:sp>
    </p:spTree>
    <p:extLst>
      <p:ext uri="{BB962C8B-B14F-4D97-AF65-F5344CB8AC3E}">
        <p14:creationId xmlns:p14="http://schemas.microsoft.com/office/powerpoint/2010/main" val="2943124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歴史的にみると、</a:t>
            </a:r>
            <a:r>
              <a:rPr kumimoji="1" lang="en-US" altLang="ja-JP" dirty="0"/>
              <a:t>2010</a:t>
            </a:r>
            <a:r>
              <a:rPr kumimoji="1" lang="ja-JP" altLang="en-US" dirty="0"/>
              <a:t>年頃までは、文章を単語に分解して、ベクトル化する方法として</a:t>
            </a:r>
            <a:r>
              <a:rPr kumimoji="1" lang="en-US" altLang="ja-JP" dirty="0"/>
              <a:t>One-hot</a:t>
            </a:r>
            <a:r>
              <a:rPr kumimoji="1" lang="ja-JP" altLang="en-US" dirty="0"/>
              <a:t>ベクトル（ワンホット表現）が使われていました。これは、</a:t>
            </a:r>
            <a:r>
              <a:rPr kumimoji="1" lang="en-US" altLang="ja-JP" dirty="0"/>
              <a:t>1</a:t>
            </a:r>
            <a:r>
              <a:rPr kumimoji="1" lang="ja-JP" altLang="en-US" dirty="0"/>
              <a:t>つの成分だけが</a:t>
            </a:r>
            <a:r>
              <a:rPr kumimoji="1" lang="en-US" altLang="ja-JP" dirty="0"/>
              <a:t>1</a:t>
            </a:r>
            <a:r>
              <a:rPr kumimoji="1" lang="ja-JP" altLang="en-US" dirty="0"/>
              <a:t>で、他の成分がすべて</a:t>
            </a:r>
            <a:r>
              <a:rPr kumimoji="1" lang="en-US" altLang="ja-JP" dirty="0"/>
              <a:t>0</a:t>
            </a:r>
            <a:r>
              <a:rPr kumimoji="1" lang="ja-JP" altLang="en-US" dirty="0"/>
              <a:t>であるようなベクトルです。例えば</a:t>
            </a:r>
            <a:r>
              <a:rPr kumimoji="1" lang="en-US" altLang="ja-JP" dirty="0"/>
              <a:t>､</a:t>
            </a:r>
            <a:r>
              <a:rPr kumimoji="1" lang="ja-JP" altLang="en-US" dirty="0"/>
              <a:t>安曇野の彫刻家である禄山　荻原守衛の残した言葉で、</a:t>
            </a:r>
            <a:r>
              <a:rPr kumimoji="1" lang="en-US" altLang="ja-JP" dirty="0"/>
              <a:t>Love is art. Struggle is beauty.</a:t>
            </a:r>
            <a:r>
              <a:rPr kumimoji="1" lang="ja-JP" altLang="en-US" dirty="0"/>
              <a:t>という名言があります。</a:t>
            </a:r>
            <a:r>
              <a:rPr kumimoji="1" lang="en-US" altLang="ja-JP" dirty="0"/>
              <a:t>Struggle is beauty</a:t>
            </a:r>
            <a:r>
              <a:rPr kumimoji="1" lang="ja-JP" altLang="en-US" dirty="0"/>
              <a:t>で１センテンスなので、それを単語で分解すると３語に分けられます。この場合の</a:t>
            </a:r>
            <a:r>
              <a:rPr kumimoji="1" lang="en-US" altLang="ja-JP" dirty="0"/>
              <a:t>One-hot</a:t>
            </a:r>
            <a:r>
              <a:rPr kumimoji="1" lang="ja-JP" altLang="en-US" dirty="0"/>
              <a:t>ベクトルは、１００、０１０、００１のようになります。ただし、</a:t>
            </a:r>
            <a:r>
              <a:rPr kumimoji="1" lang="en-US" altLang="ja-JP" dirty="0"/>
              <a:t>One-hot</a:t>
            </a:r>
            <a:r>
              <a:rPr kumimoji="1" lang="ja-JP" altLang="en-US" dirty="0"/>
              <a:t>ベクトルは、語彙が増えるとベクトルが巨大になる、１と０だと単語の意味や関係性を表現できないなどの理由などから、</a:t>
            </a:r>
            <a:r>
              <a:rPr kumimoji="1" lang="en-US" altLang="ja-JP" dirty="0"/>
              <a:t>One-hot</a:t>
            </a:r>
            <a:r>
              <a:rPr kumimoji="1" lang="ja-JP" altLang="en-US" dirty="0"/>
              <a:t>を低次元で密なベクトルに変換する新しいアプローチとして分散表現が出てきました。</a:t>
            </a:r>
            <a:r>
              <a:rPr kumimoji="1" lang="en-US" altLang="ja-JP" dirty="0"/>
              <a:t>One-hot</a:t>
            </a:r>
            <a:r>
              <a:rPr kumimoji="1" lang="ja-JP" altLang="en-US" dirty="0"/>
              <a:t>ベクトルで入力されたデータを、隠れ層で重みを分散表現の学習パラメータを使い、変換します。</a:t>
            </a:r>
            <a:r>
              <a:rPr kumimoji="1" lang="en-US" altLang="ja-JP" dirty="0"/>
              <a:t>Transformer</a:t>
            </a:r>
            <a:r>
              <a:rPr kumimoji="1" lang="ja-JP" altLang="en-US" dirty="0"/>
              <a:t>が出現してからは、</a:t>
            </a:r>
            <a:r>
              <a:rPr lang="en-US" altLang="ja-JP" sz="1200" b="0" dirty="0"/>
              <a:t>Self-Attention</a:t>
            </a:r>
            <a:r>
              <a:rPr lang="ja-JP" altLang="en-US" sz="1200" b="0" dirty="0"/>
              <a:t>機構</a:t>
            </a:r>
            <a:r>
              <a:rPr lang="ja-JP" altLang="en-US" dirty="0"/>
              <a:t>が含まれているため、入力された各単語が他の単語との関連性をスコア化して、文全体の意味を分析できるようになりました。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16</a:t>
            </a:fld>
            <a:endParaRPr kumimoji="1" lang="ja-JP" altLang="en-US"/>
          </a:p>
        </p:txBody>
      </p:sp>
    </p:spTree>
    <p:extLst>
      <p:ext uri="{BB962C8B-B14F-4D97-AF65-F5344CB8AC3E}">
        <p14:creationId xmlns:p14="http://schemas.microsoft.com/office/powerpoint/2010/main" val="2212491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単語同士の距離を計算するのにコサイン類似度やユークリッド距離が使われます。コサイン類似度は、</a:t>
            </a:r>
            <a:r>
              <a:rPr kumimoji="1" lang="en-US" altLang="ja-JP" dirty="0"/>
              <a:t>2</a:t>
            </a:r>
            <a:r>
              <a:rPr kumimoji="1" lang="ja-JP" altLang="en-US" dirty="0"/>
              <a:t>つのベクトル間の角度のコサイン値を計算します。値は </a:t>
            </a:r>
            <a:r>
              <a:rPr kumimoji="1" lang="en-US" altLang="ja-JP" dirty="0"/>
              <a:t>-1 </a:t>
            </a:r>
            <a:r>
              <a:rPr kumimoji="1" lang="ja-JP" altLang="en-US" dirty="0"/>
              <a:t>から </a:t>
            </a:r>
            <a:r>
              <a:rPr kumimoji="1" lang="en-US" altLang="ja-JP" dirty="0"/>
              <a:t>1 </a:t>
            </a:r>
            <a:r>
              <a:rPr kumimoji="1" lang="ja-JP" altLang="en-US" dirty="0"/>
              <a:t>の範囲で、</a:t>
            </a:r>
            <a:r>
              <a:rPr kumimoji="1" lang="en-US" altLang="ja-JP" dirty="0"/>
              <a:t>1 </a:t>
            </a:r>
            <a:r>
              <a:rPr kumimoji="1" lang="ja-JP" altLang="en-US" dirty="0"/>
              <a:t>に近いほど類似度が高いことを示します。</a:t>
            </a:r>
            <a:endParaRPr kumimoji="1" lang="en-US" altLang="ja-JP" dirty="0"/>
          </a:p>
          <a:p>
            <a:r>
              <a:rPr kumimoji="1" lang="ja-JP" altLang="en-US" dirty="0"/>
              <a:t>前頁でお話ししたように、昔は単語を</a:t>
            </a:r>
            <a:r>
              <a:rPr kumimoji="1" lang="en-US" altLang="ja-JP" dirty="0"/>
              <a:t>one-hot</a:t>
            </a:r>
            <a:r>
              <a:rPr kumimoji="1" lang="ja-JP" altLang="en-US" dirty="0"/>
              <a:t>表現で入力し、分散表現（</a:t>
            </a:r>
            <a:r>
              <a:rPr kumimoji="1" lang="en-US" altLang="ja-JP" dirty="0"/>
              <a:t>word2vec</a:t>
            </a:r>
            <a:r>
              <a:rPr kumimoji="1" lang="ja-JP" altLang="en-US" dirty="0"/>
              <a:t>や</a:t>
            </a:r>
            <a:r>
              <a:rPr kumimoji="1" lang="en-US" altLang="ja-JP" dirty="0" err="1"/>
              <a:t>GloVe</a:t>
            </a:r>
            <a:r>
              <a:rPr kumimoji="1" lang="ja-JP" altLang="en-US" dirty="0"/>
              <a:t>など）に変換し、コサイン類似度を用いて単語間や文間の類似性を計測していました。</a:t>
            </a:r>
            <a:endParaRPr kumimoji="1" lang="en-US" altLang="ja-JP" dirty="0"/>
          </a:p>
          <a:p>
            <a:r>
              <a:rPr kumimoji="1" lang="en-US" altLang="ja-JP" dirty="0"/>
              <a:t>BERT</a:t>
            </a:r>
            <a:r>
              <a:rPr kumimoji="1" lang="ja-JP" altLang="en-US" dirty="0"/>
              <a:t>や</a:t>
            </a:r>
            <a:r>
              <a:rPr kumimoji="1" lang="en-US" altLang="ja-JP" dirty="0"/>
              <a:t>GPT</a:t>
            </a:r>
            <a:r>
              <a:rPr kumimoji="1" lang="ja-JP" altLang="en-US" dirty="0"/>
              <a:t>のような</a:t>
            </a:r>
            <a:r>
              <a:rPr kumimoji="1" lang="en-US" altLang="ja-JP" dirty="0"/>
              <a:t>Transformer</a:t>
            </a:r>
            <a:r>
              <a:rPr kumimoji="1" lang="ja-JP" altLang="en-US" dirty="0"/>
              <a:t>モデルでは、単語を文脈（その単語が使われる前後の単語）に基づいて埋め込みベクトルに変換します。</a:t>
            </a:r>
            <a:r>
              <a:rPr kumimoji="1" lang="en-US" altLang="ja-JP" dirty="0"/>
              <a:t>Transformer</a:t>
            </a:r>
            <a:r>
              <a:rPr kumimoji="1" lang="ja-JP" altLang="en-US" dirty="0"/>
              <a:t>によって生成された埋め込みベクトルを用いて、コサイン類似度を使った類似性計算が依然として行われていますが、計算されるベクトルは文脈を考慮した意味ベクトルになっています。これにより、より正確な類似性評価が可能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17</a:t>
            </a:fld>
            <a:endParaRPr kumimoji="1" lang="ja-JP" altLang="en-US"/>
          </a:p>
        </p:txBody>
      </p:sp>
    </p:spTree>
    <p:extLst>
      <p:ext uri="{BB962C8B-B14F-4D97-AF65-F5344CB8AC3E}">
        <p14:creationId xmlns:p14="http://schemas.microsoft.com/office/powerpoint/2010/main" val="2908166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62277-4854-C75D-929A-F527F30EAE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4D46E8C-5678-9A30-8CF1-910111554C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D49E26-BB87-9A8E-475A-4C99A35A979F}"/>
              </a:ext>
            </a:extLst>
          </p:cNvPr>
          <p:cNvSpPr>
            <a:spLocks noGrp="1"/>
          </p:cNvSpPr>
          <p:nvPr>
            <p:ph type="body" idx="1"/>
          </p:nvPr>
        </p:nvSpPr>
        <p:spPr/>
        <p:txBody>
          <a:bodyPr/>
          <a:lstStyle/>
          <a:p>
            <a:r>
              <a:rPr kumimoji="1" lang="ja-JP" altLang="en-US" dirty="0"/>
              <a:t>ここまでの流れを復習しておきましょう。</a:t>
            </a:r>
            <a:endParaRPr kumimoji="1" lang="en-US" altLang="ja-JP" dirty="0"/>
          </a:p>
          <a:p>
            <a:r>
              <a:rPr kumimoji="1" lang="ja-JP" altLang="en-US" dirty="0"/>
              <a:t>まず、画像認識を例にして、</a:t>
            </a:r>
            <a:r>
              <a:rPr kumimoji="1" lang="en-US" altLang="ja-JP" dirty="0"/>
              <a:t>CNN</a:t>
            </a:r>
            <a:r>
              <a:rPr kumimoji="1" lang="ja-JP" altLang="en-US" dirty="0"/>
              <a:t>を説明して来ました。畳み込み層を使用して特徴を抽出し、分類や検出タスクに優れた性能を発揮できるようになりました。第３次</a:t>
            </a:r>
            <a:r>
              <a:rPr kumimoji="1" lang="en-US" altLang="ja-JP" dirty="0"/>
              <a:t>AI</a:t>
            </a:r>
            <a:r>
              <a:rPr kumimoji="1" lang="ja-JP" altLang="en-US" dirty="0"/>
              <a:t>ブームの火付け役です。</a:t>
            </a:r>
            <a:endParaRPr kumimoji="1" lang="en-US" altLang="ja-JP" dirty="0"/>
          </a:p>
          <a:p>
            <a:r>
              <a:rPr kumimoji="1" lang="ja-JP" altLang="en-US" dirty="0"/>
              <a:t>一方、自然言語処理は、</a:t>
            </a:r>
            <a:r>
              <a:rPr kumimoji="1" lang="en-US" altLang="ja-JP" dirty="0"/>
              <a:t>RNN</a:t>
            </a:r>
            <a:r>
              <a:rPr kumimoji="1" lang="ja-JP" altLang="en-US" dirty="0"/>
              <a:t>から始まります。長期依存関係を上手く利用するためのゲート機構で、勾配消失問題を軽減しました。それを更に発展させたのが</a:t>
            </a:r>
            <a:r>
              <a:rPr kumimoji="1" lang="en-US" altLang="ja-JP" dirty="0"/>
              <a:t>GRU</a:t>
            </a:r>
            <a:r>
              <a:rPr kumimoji="1" lang="ja-JP" altLang="en-US" dirty="0"/>
              <a:t>です。リセットゲートで長期記憶の中から何を忘れるのかを制御し、アップデートゲートで伝達された長期記憶と、新しい情報を、ある割合で混ぜ合わせる制御を行い、</a:t>
            </a:r>
            <a:r>
              <a:rPr kumimoji="1" lang="en-US" altLang="ja-JP" dirty="0"/>
              <a:t>LSTM</a:t>
            </a:r>
            <a:r>
              <a:rPr kumimoji="1" lang="ja-JP" altLang="en-US" dirty="0"/>
              <a:t>よりも高性能で処理ができようになりました。</a:t>
            </a:r>
            <a:endParaRPr kumimoji="1" lang="en-US" altLang="ja-JP" dirty="0"/>
          </a:p>
          <a:p>
            <a:r>
              <a:rPr kumimoji="1" lang="ja-JP" altLang="en-US" dirty="0"/>
              <a:t>ここで、現在の流れを作る</a:t>
            </a:r>
            <a:r>
              <a:rPr kumimoji="1" lang="en-US" altLang="ja-JP" dirty="0"/>
              <a:t>Attention</a:t>
            </a:r>
            <a:r>
              <a:rPr kumimoji="1" lang="ja-JP" altLang="en-US" dirty="0"/>
              <a:t>機構が登場し、更に</a:t>
            </a:r>
            <a:r>
              <a:rPr kumimoji="1" lang="en-US" altLang="ja-JP" dirty="0"/>
              <a:t>Self-Attention</a:t>
            </a:r>
            <a:r>
              <a:rPr kumimoji="1" lang="ja-JP" altLang="en-US" dirty="0"/>
              <a:t>として</a:t>
            </a:r>
            <a:r>
              <a:rPr kumimoji="1" lang="en-US" altLang="ja-JP" dirty="0"/>
              <a:t>Transformer</a:t>
            </a:r>
            <a:r>
              <a:rPr kumimoji="1" lang="ja-JP" altLang="en-US" dirty="0"/>
              <a:t>モデルを生み出しました。これが現在の</a:t>
            </a:r>
            <a:r>
              <a:rPr kumimoji="1" lang="en-US" altLang="ja-JP" dirty="0"/>
              <a:t>GPT</a:t>
            </a:r>
            <a:r>
              <a:rPr kumimoji="1" lang="ja-JP" altLang="en-US" dirty="0"/>
              <a:t>などの</a:t>
            </a:r>
            <a:r>
              <a:rPr kumimoji="1" lang="en-US" altLang="ja-JP" dirty="0"/>
              <a:t>AI</a:t>
            </a:r>
            <a:r>
              <a:rPr kumimoji="1" lang="ja-JP" altLang="en-US" dirty="0"/>
              <a:t>のベースになっています。</a:t>
            </a:r>
          </a:p>
        </p:txBody>
      </p:sp>
      <p:sp>
        <p:nvSpPr>
          <p:cNvPr id="4" name="スライド番号プレースホルダー 3">
            <a:extLst>
              <a:ext uri="{FF2B5EF4-FFF2-40B4-BE49-F238E27FC236}">
                <a16:creationId xmlns:a16="http://schemas.microsoft.com/office/drawing/2014/main" id="{82A948A3-9B2D-B73C-DE5C-5966900D3BF3}"/>
              </a:ext>
            </a:extLst>
          </p:cNvPr>
          <p:cNvSpPr>
            <a:spLocks noGrp="1"/>
          </p:cNvSpPr>
          <p:nvPr>
            <p:ph type="sldNum" sz="quarter" idx="5"/>
          </p:nvPr>
        </p:nvSpPr>
        <p:spPr/>
        <p:txBody>
          <a:bodyPr/>
          <a:lstStyle/>
          <a:p>
            <a:fld id="{E3642BE2-8F22-4CF9-AE4C-C79A80EC180B}" type="slidenum">
              <a:rPr kumimoji="1" lang="ja-JP" altLang="en-US" smtClean="0"/>
              <a:t>18</a:t>
            </a:fld>
            <a:endParaRPr kumimoji="1" lang="ja-JP" altLang="en-US"/>
          </a:p>
        </p:txBody>
      </p:sp>
    </p:spTree>
    <p:extLst>
      <p:ext uri="{BB962C8B-B14F-4D97-AF65-F5344CB8AC3E}">
        <p14:creationId xmlns:p14="http://schemas.microsoft.com/office/powerpoint/2010/main" val="2928882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CF8C-E514-FEE0-E7C4-59C54D9C66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C2C15A-4F0B-CD7B-5A42-038C8853D9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354BBE-DEA3-ED9E-4D55-C2FF10E034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a:t>
            </a:r>
            <a:r>
              <a:rPr kumimoji="1" lang="ja-JP" altLang="ja-JP" sz="1200" kern="1200" dirty="0">
                <a:solidFill>
                  <a:schemeClr val="tx1"/>
                </a:solidFill>
                <a:effectLst/>
                <a:latin typeface="+mn-lt"/>
                <a:ea typeface="+mn-ea"/>
                <a:cs typeface="+mn-cs"/>
              </a:rPr>
              <a:t>では、</a:t>
            </a:r>
            <a:r>
              <a:rPr kumimoji="1" lang="ja-JP" altLang="en-US" sz="1200" kern="1200" dirty="0">
                <a:solidFill>
                  <a:schemeClr val="tx1"/>
                </a:solidFill>
                <a:effectLst/>
                <a:latin typeface="+mn-lt"/>
                <a:ea typeface="+mn-ea"/>
                <a:cs typeface="+mn-cs"/>
              </a:rPr>
              <a:t>深層学習の広がりを押さえておきましょう。</a:t>
            </a:r>
            <a:endParaRPr kumimoji="1" lang="ja-JP" altLang="ja-JP" sz="1200" kern="1200" dirty="0">
              <a:solidFill>
                <a:schemeClr val="tx1"/>
              </a:solidFill>
              <a:effectLst/>
              <a:latin typeface="+mn-lt"/>
              <a:ea typeface="+mn-ea"/>
              <a:cs typeface="+mn-cs"/>
            </a:endParaRPr>
          </a:p>
        </p:txBody>
      </p:sp>
      <p:sp>
        <p:nvSpPr>
          <p:cNvPr id="4" name="スライド番号プレースホルダー 3">
            <a:extLst>
              <a:ext uri="{FF2B5EF4-FFF2-40B4-BE49-F238E27FC236}">
                <a16:creationId xmlns:a16="http://schemas.microsoft.com/office/drawing/2014/main" id="{DAFDC7B5-C0D5-9625-4215-2C62BC849729}"/>
              </a:ext>
            </a:extLst>
          </p:cNvPr>
          <p:cNvSpPr>
            <a:spLocks noGrp="1"/>
          </p:cNvSpPr>
          <p:nvPr>
            <p:ph type="sldNum" sz="quarter" idx="5"/>
          </p:nvPr>
        </p:nvSpPr>
        <p:spPr/>
        <p:txBody>
          <a:bodyPr/>
          <a:lstStyle/>
          <a:p>
            <a:fld id="{0817BAC4-C867-4114-8E39-CF693FB8F95F}" type="slidenum">
              <a:rPr kumimoji="1" lang="ja-JP" altLang="en-US" smtClean="0"/>
              <a:t>19</a:t>
            </a:fld>
            <a:endParaRPr kumimoji="1" lang="ja-JP" altLang="en-US"/>
          </a:p>
        </p:txBody>
      </p:sp>
    </p:spTree>
    <p:extLst>
      <p:ext uri="{BB962C8B-B14F-4D97-AF65-F5344CB8AC3E}">
        <p14:creationId xmlns:p14="http://schemas.microsoft.com/office/powerpoint/2010/main" val="232791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は日々進化しており、常に新しい考え方が模索されています。</a:t>
            </a:r>
            <a:endParaRPr kumimoji="1" lang="en-US" altLang="ja-JP" dirty="0"/>
          </a:p>
          <a:p>
            <a:r>
              <a:rPr kumimoji="1" lang="ja-JP" altLang="en-US" dirty="0"/>
              <a:t>転移学習とは、ある学習済みのモデルを用いて、新しいタスクに転移することをいいます。</a:t>
            </a:r>
            <a:endParaRPr kumimoji="1" lang="en-US" altLang="ja-JP" dirty="0"/>
          </a:p>
          <a:p>
            <a:r>
              <a:rPr kumimoji="1" lang="ja-JP" altLang="en-US" dirty="0"/>
              <a:t>例えば、</a:t>
            </a:r>
            <a:endParaRPr kumimoji="1" lang="en-US" altLang="ja-JP" dirty="0"/>
          </a:p>
          <a:p>
            <a:r>
              <a:rPr kumimoji="1" lang="ja-JP" altLang="en-US" dirty="0"/>
              <a:t>特徴抽出について、あるタスクのために学習された中間層を固定し、そこに新しい分類器をつけ、新しいタスクのための学習を行う。</a:t>
            </a:r>
            <a:endParaRPr kumimoji="1" lang="en-US" altLang="ja-JP" dirty="0"/>
          </a:p>
          <a:p>
            <a:r>
              <a:rPr kumimoji="1" lang="ja-JP" altLang="en-US" dirty="0"/>
              <a:t>学習済みのモデルを、特定の目的やデータに合わせてファインチューニングする。</a:t>
            </a:r>
            <a:endParaRPr kumimoji="1" lang="en-US" altLang="ja-JP" dirty="0"/>
          </a:p>
          <a:p>
            <a:r>
              <a:rPr kumimoji="1" lang="ja-JP" altLang="en-US" dirty="0"/>
              <a:t>ドメイン適用として、ある分野で学習したモデルを、別の分野に応用する。</a:t>
            </a:r>
            <a:endParaRPr kumimoji="1" lang="en-US" altLang="ja-JP" dirty="0"/>
          </a:p>
          <a:p>
            <a:r>
              <a:rPr kumimoji="1" lang="ja-JP" altLang="en-US" dirty="0"/>
              <a:t>などのアプローチをとります。</a:t>
            </a:r>
            <a:endParaRPr kumimoji="1" lang="en-US" altLang="ja-JP" dirty="0"/>
          </a:p>
          <a:p>
            <a:r>
              <a:rPr kumimoji="1" lang="ja-JP" altLang="en-US" dirty="0"/>
              <a:t>説明可能</a:t>
            </a:r>
            <a:r>
              <a:rPr kumimoji="1" lang="en-US" altLang="ja-JP" dirty="0"/>
              <a:t>AI</a:t>
            </a:r>
            <a:r>
              <a:rPr kumimoji="1" lang="ja-JP" altLang="en-US" dirty="0"/>
              <a:t>とは、従来の</a:t>
            </a:r>
            <a:r>
              <a:rPr kumimoji="1" lang="en-US" altLang="ja-JP" dirty="0"/>
              <a:t>AI</a:t>
            </a:r>
            <a:r>
              <a:rPr kumimoji="1" lang="ja-JP" altLang="en-US" dirty="0"/>
              <a:t>モデル、特にディープラーニングは「ブラックボックス」と呼ばれ、その内部の意思決定プロセスが不透明でした。このブラックボックスを開き、</a:t>
            </a:r>
            <a:r>
              <a:rPr kumimoji="1" lang="en-US" altLang="ja-JP" dirty="0"/>
              <a:t>AI</a:t>
            </a:r>
            <a:r>
              <a:rPr kumimoji="1" lang="ja-JP" altLang="en-US" dirty="0"/>
              <a:t>がどのようにして特定の結論に至ったのかを明らかにすることを目指しています。</a:t>
            </a:r>
            <a:endParaRPr kumimoji="1" lang="en-US" altLang="ja-JP" dirty="0"/>
          </a:p>
          <a:p>
            <a:r>
              <a:rPr kumimoji="1" lang="ja-JP" altLang="en-US" dirty="0"/>
              <a:t>敵対的生成ネットワークとは、</a:t>
            </a:r>
            <a:r>
              <a:rPr kumimoji="1" lang="en-US" altLang="ja-JP" dirty="0"/>
              <a:t>2</a:t>
            </a:r>
            <a:r>
              <a:rPr kumimoji="1" lang="ja-JP" altLang="en-US" dirty="0"/>
              <a:t>つのニューラルネットワークが互いに競い合いながら学習する仕組みです。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本物データと生成器が作った偽物データを正確に区別する。</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生成器は識別器を騙すようなデータを生成することを学習。</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識別器は生成器が作ったデータを見破ることを学習。</a:t>
            </a:r>
            <a:endParaRPr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この競争を通じて、生成器はよりリアルなデータを生成できるようになります。</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20</a:t>
            </a:fld>
            <a:endParaRPr kumimoji="1" lang="ja-JP" altLang="en-US"/>
          </a:p>
        </p:txBody>
      </p:sp>
    </p:spTree>
    <p:extLst>
      <p:ext uri="{BB962C8B-B14F-4D97-AF65-F5344CB8AC3E}">
        <p14:creationId xmlns:p14="http://schemas.microsoft.com/office/powerpoint/2010/main" val="2216458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このチャプターのまとめをします。</a:t>
            </a:r>
          </a:p>
          <a:p>
            <a:r>
              <a:rPr kumimoji="1" lang="ja-JP" altLang="en-US" dirty="0"/>
              <a:t>まず、画像認識を例としながら、深層学習の構造を学ぶとともに、</a:t>
            </a:r>
            <a:r>
              <a:rPr kumimoji="1" lang="en-US" altLang="ja-JP" dirty="0"/>
              <a:t>CNN</a:t>
            </a:r>
            <a:r>
              <a:rPr kumimoji="1" lang="ja-JP" altLang="en-US" dirty="0"/>
              <a:t>の要素技術である畳み込み、プーリング、損失計算など習得しましたね。</a:t>
            </a:r>
            <a:endParaRPr kumimoji="1" lang="en-US" altLang="ja-JP" dirty="0"/>
          </a:p>
          <a:p>
            <a:r>
              <a:rPr kumimoji="1" lang="ja-JP" altLang="en-US" dirty="0"/>
              <a:t>また、自然言語処理を例にとりながら、</a:t>
            </a:r>
            <a:r>
              <a:rPr kumimoji="1" lang="en-US" altLang="ja-JP" dirty="0"/>
              <a:t>RNN</a:t>
            </a:r>
            <a:r>
              <a:rPr kumimoji="1" lang="ja-JP" altLang="en-US" dirty="0"/>
              <a:t>から</a:t>
            </a:r>
            <a:r>
              <a:rPr kumimoji="1" lang="en-US" altLang="ja-JP" dirty="0" err="1"/>
              <a:t>Transfomer</a:t>
            </a:r>
            <a:r>
              <a:rPr kumimoji="1" lang="ja-JP" altLang="en-US" dirty="0"/>
              <a:t>まで習得しました。</a:t>
            </a:r>
            <a:endParaRPr kumimoji="1" lang="en-US" altLang="ja-JP" dirty="0"/>
          </a:p>
          <a:p>
            <a:r>
              <a:rPr kumimoji="1" lang="ja-JP" altLang="en-US" dirty="0"/>
              <a:t>最後に深層学習の広がりとして、移転学習、説明可能</a:t>
            </a:r>
            <a:r>
              <a:rPr kumimoji="1" lang="en-US" altLang="ja-JP" dirty="0"/>
              <a:t>AI</a:t>
            </a:r>
            <a:r>
              <a:rPr kumimoji="1" lang="ja-JP" altLang="en-US" dirty="0"/>
              <a:t>、敵対的生成ネットワークを学びました。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21</a:t>
            </a:fld>
            <a:endParaRPr kumimoji="1" lang="ja-JP" altLang="en-US"/>
          </a:p>
        </p:txBody>
      </p:sp>
    </p:spTree>
    <p:extLst>
      <p:ext uri="{BB962C8B-B14F-4D97-AF65-F5344CB8AC3E}">
        <p14:creationId xmlns:p14="http://schemas.microsoft.com/office/powerpoint/2010/main" val="1825511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セクション</a:t>
            </a:r>
            <a:r>
              <a:rPr kumimoji="1" lang="ja-JP" altLang="ja-JP" sz="1200" kern="1200" dirty="0">
                <a:solidFill>
                  <a:schemeClr val="tx1"/>
                </a:solidFill>
                <a:effectLst/>
                <a:latin typeface="+mn-lt"/>
                <a:ea typeface="+mn-ea"/>
                <a:cs typeface="+mn-cs"/>
              </a:rPr>
              <a:t>では、</a:t>
            </a:r>
            <a:r>
              <a:rPr kumimoji="1" lang="ja-JP" altLang="en-US" sz="1200" kern="1200" dirty="0">
                <a:solidFill>
                  <a:schemeClr val="tx1"/>
                </a:solidFill>
                <a:effectLst/>
                <a:latin typeface="+mn-lt"/>
                <a:ea typeface="+mn-ea"/>
                <a:cs typeface="+mn-cs"/>
              </a:rPr>
              <a:t>深層学習を説明する上で、画像認識を例にして</a:t>
            </a:r>
            <a:r>
              <a:rPr kumimoji="1" lang="en-US" altLang="ja-JP" sz="1200" kern="1200" dirty="0">
                <a:solidFill>
                  <a:schemeClr val="tx1"/>
                </a:solidFill>
                <a:effectLst/>
                <a:latin typeface="+mn-lt"/>
                <a:ea typeface="+mn-ea"/>
                <a:cs typeface="+mn-cs"/>
              </a:rPr>
              <a:t>CNN</a:t>
            </a:r>
            <a:r>
              <a:rPr kumimoji="1" lang="ja-JP" altLang="en-US" sz="1200" kern="1200" dirty="0">
                <a:solidFill>
                  <a:schemeClr val="tx1"/>
                </a:solidFill>
                <a:effectLst/>
                <a:latin typeface="+mn-lt"/>
                <a:ea typeface="+mn-ea"/>
                <a:cs typeface="+mn-cs"/>
              </a:rPr>
              <a:t>の基本的な考え方を説明します。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0817BAC4-C867-4114-8E39-CF693FB8F95F}" type="slidenum">
              <a:rPr kumimoji="1" lang="ja-JP" altLang="en-US" smtClean="0"/>
              <a:t>4</a:t>
            </a:fld>
            <a:endParaRPr kumimoji="1" lang="ja-JP" altLang="en-US"/>
          </a:p>
        </p:txBody>
      </p:sp>
    </p:spTree>
    <p:extLst>
      <p:ext uri="{BB962C8B-B14F-4D97-AF65-F5344CB8AC3E}">
        <p14:creationId xmlns:p14="http://schemas.microsoft.com/office/powerpoint/2010/main" val="275491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付録として２つのチュートリアルを用意しています。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ひとつめが、画像認識</a:t>
            </a:r>
            <a:r>
              <a:rPr lang="en-US" altLang="ja-JP" sz="1200" dirty="0">
                <a:latin typeface="Meiryo UI" panose="020B0604030504040204" pitchFamily="50" charset="-128"/>
                <a:ea typeface="Meiryo UI" panose="020B0604030504040204" pitchFamily="50" charset="-128"/>
              </a:rPr>
              <a:t>CNN</a:t>
            </a:r>
            <a:r>
              <a:rPr lang="ja-JP" altLang="en-US" sz="1200" dirty="0">
                <a:latin typeface="Meiryo UI" panose="020B0604030504040204" pitchFamily="50" charset="-128"/>
                <a:ea typeface="Meiryo UI" panose="020B0604030504040204" pitchFamily="50" charset="-128"/>
              </a:rPr>
              <a:t>実装として、</a:t>
            </a:r>
            <a:r>
              <a:rPr lang="en-US" altLang="ja-JP" sz="1200" dirty="0">
                <a:latin typeface="Meiryo UI" panose="020B0604030504040204" pitchFamily="50" charset="-128"/>
                <a:ea typeface="Meiryo UI" panose="020B0604030504040204" pitchFamily="50" charset="-128"/>
              </a:rPr>
              <a:t>Meta</a:t>
            </a:r>
            <a:r>
              <a:rPr lang="ja-JP" altLang="en-US" sz="1200" dirty="0">
                <a:latin typeface="Meiryo UI" panose="020B0604030504040204" pitchFamily="50" charset="-128"/>
                <a:ea typeface="Meiryo UI" panose="020B0604030504040204" pitchFamily="50" charset="-128"/>
              </a:rPr>
              <a:t>社が</a:t>
            </a:r>
            <a:r>
              <a:rPr lang="en-US" altLang="ja-JP" sz="1200" dirty="0">
                <a:latin typeface="Meiryo UI" panose="020B0604030504040204" pitchFamily="50" charset="-128"/>
                <a:ea typeface="Meiryo UI" panose="020B0604030504040204" pitchFamily="50" charset="-128"/>
              </a:rPr>
              <a:t>2016</a:t>
            </a:r>
            <a:r>
              <a:rPr lang="ja-JP" altLang="en-US" sz="1200" dirty="0">
                <a:latin typeface="Meiryo UI" panose="020B0604030504040204" pitchFamily="50" charset="-128"/>
                <a:ea typeface="Meiryo UI" panose="020B0604030504040204" pitchFamily="50" charset="-128"/>
              </a:rPr>
              <a:t>年に発表したディープラーニング用フレームワーク（</a:t>
            </a:r>
            <a:r>
              <a:rPr lang="en-US" altLang="ja-JP" sz="1200" dirty="0" err="1">
                <a:latin typeface="Meiryo UI" panose="020B0604030504040204" pitchFamily="50" charset="-128"/>
                <a:ea typeface="Meiryo UI" panose="020B0604030504040204" pitchFamily="50" charset="-128"/>
              </a:rPr>
              <a:t>PyTorch</a:t>
            </a:r>
            <a:r>
              <a:rPr lang="ja-JP" altLang="en-US" sz="1200" dirty="0">
                <a:latin typeface="Meiryo UI" panose="020B0604030504040204" pitchFamily="50" charset="-128"/>
                <a:ea typeface="Meiryo UI" panose="020B0604030504040204" pitchFamily="50" charset="-128"/>
              </a:rPr>
              <a:t>）を使って、</a:t>
            </a:r>
            <a:r>
              <a:rPr kumimoji="1" lang="en-US" altLang="ja-JP" dirty="0"/>
              <a:t>CAIFR-10</a:t>
            </a:r>
            <a:r>
              <a:rPr kumimoji="1" lang="ja-JP" altLang="en-US" dirty="0"/>
              <a:t>のデータの画像認識</a:t>
            </a:r>
            <a:r>
              <a:rPr kumimoji="1" lang="en-US" altLang="ja-JP" dirty="0"/>
              <a:t>CNN</a:t>
            </a:r>
            <a:r>
              <a:rPr kumimoji="1" lang="ja-JP" altLang="en-US" dirty="0"/>
              <a:t>を動かしてみましょう。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ふたつめは、</a:t>
            </a:r>
            <a:r>
              <a:rPr kumimoji="1" lang="en-US" altLang="ja-JP" dirty="0"/>
              <a:t>transformer</a:t>
            </a:r>
            <a:r>
              <a:rPr kumimoji="1" lang="ja-JP" altLang="en-US" dirty="0"/>
              <a:t>を用いて、入力した文章の感情を理解する、穴埋め問題として、文章を生成してみましょう。</a:t>
            </a:r>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22</a:t>
            </a:fld>
            <a:endParaRPr kumimoji="1" lang="ja-JP" altLang="en-US"/>
          </a:p>
        </p:txBody>
      </p:sp>
    </p:spTree>
    <p:extLst>
      <p:ext uri="{BB962C8B-B14F-4D97-AF65-F5344CB8AC3E}">
        <p14:creationId xmlns:p14="http://schemas.microsoft.com/office/powerpoint/2010/main" val="384418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このテクノロジーロードマップの物体検出、画像認識についての要素技術である</a:t>
            </a:r>
            <a:r>
              <a:rPr kumimoji="1" lang="en-US" altLang="ja-JP" dirty="0"/>
              <a:t>CNN</a:t>
            </a:r>
            <a:r>
              <a:rPr kumimoji="1" lang="ja-JP" altLang="en-US" dirty="0"/>
              <a:t>の考え方を学びます。</a:t>
            </a: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5</a:t>
            </a:fld>
            <a:endParaRPr kumimoji="1" lang="ja-JP" altLang="en-US"/>
          </a:p>
        </p:txBody>
      </p:sp>
    </p:spTree>
    <p:extLst>
      <p:ext uri="{BB962C8B-B14F-4D97-AF65-F5344CB8AC3E}">
        <p14:creationId xmlns:p14="http://schemas.microsoft.com/office/powerpoint/2010/main" val="206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ニューラルネットワークとは、人間の脳のアルゴリズムをモデル化したものです。人間の脳の場合、神経細胞のニューロンはシナプスを使い、神経伝達物質を渡すことで、別のニューロンに情報を伝達しています。</a:t>
            </a:r>
            <a:endParaRPr kumimoji="1" lang="en-US" altLang="ja-JP" dirty="0"/>
          </a:p>
          <a:p>
            <a:r>
              <a:rPr kumimoji="1" lang="ja-JP" altLang="en-US" dirty="0"/>
              <a:t>この基本構造は入力情報を受け取り、中間層で処理して、次に渡す出力情報を作る。この際、入力情報はそれぞれ重みをもたせ、バイアス値を持たせます。式で書くと、機械学習で学んだ重回帰式に似ていませんか？　切片ｂがバイアス値、重みｗが入力値ｘに対する傾きです。この最小単位をパーセプトロンと呼び、ニューロンに相当します。これが複数組み合わさってネットワークになります。これをニューラルネットワークと呼びます。</a:t>
            </a:r>
            <a:endParaRPr kumimoji="1" lang="en-US" altLang="ja-JP" dirty="0"/>
          </a:p>
          <a:p>
            <a:r>
              <a:rPr kumimoji="1" lang="ja-JP" altLang="en-US" dirty="0"/>
              <a:t>ここで出力情報を作る際に特徴を抽出するために活性化関数で不要な情報と必要な情報を分類します。活性化関数は、非線形変換と呼ばれ、シグモイド関数やハイパボリックタンジェントなど使用してきましたが、最近の主流はＲｅＬＵ関数を用います。ＲｅＬＵ関数は、入力値が</a:t>
            </a:r>
            <a:r>
              <a:rPr kumimoji="1" lang="en-US" altLang="ja-JP" dirty="0"/>
              <a:t>0</a:t>
            </a:r>
            <a:r>
              <a:rPr kumimoji="1" lang="ja-JP" altLang="en-US" dirty="0"/>
              <a:t>以下の場合には出力値が常に</a:t>
            </a:r>
            <a:r>
              <a:rPr kumimoji="1" lang="en-US" altLang="ja-JP" dirty="0"/>
              <a:t>0</a:t>
            </a:r>
            <a:r>
              <a:rPr kumimoji="1" lang="ja-JP" altLang="en-US" dirty="0"/>
              <a:t>、入力値が</a:t>
            </a:r>
            <a:r>
              <a:rPr kumimoji="1" lang="en-US" altLang="ja-JP" dirty="0"/>
              <a:t>0</a:t>
            </a:r>
            <a:r>
              <a:rPr kumimoji="1" lang="ja-JP" altLang="en-US" dirty="0"/>
              <a:t>より上の場合には出力値が入力値と同じ値となる関数です。</a:t>
            </a:r>
            <a:endParaRPr kumimoji="1" lang="en-US" altLang="ja-JP" dirty="0"/>
          </a:p>
          <a:p>
            <a:r>
              <a:rPr kumimoji="1" lang="en-US" altLang="ja-JP" dirty="0"/>
              <a:t>AI</a:t>
            </a:r>
            <a:r>
              <a:rPr kumimoji="1" lang="ja-JP" altLang="en-US" dirty="0"/>
              <a:t>の課題のひとつとしてフレーム問題があるとお話ししましたが、この処理を通じて、如何に特徴だけを上手く抽出するかを試行錯誤で作ってきた結果です。ここに物理学的な法則があるのではなく、数学の性質を使っているだけであることを理解して下さい。第三次</a:t>
            </a:r>
            <a:r>
              <a:rPr kumimoji="1" lang="en-US" altLang="ja-JP" dirty="0"/>
              <a:t>AI</a:t>
            </a:r>
            <a:r>
              <a:rPr kumimoji="1" lang="ja-JP" altLang="en-US" dirty="0"/>
              <a:t>ブームでお話ししましたが、人間と同じように考える必要なく、結果として人間と同じような判断ができればよい（帰納的アプローチ）というのがこれに当たります。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6</a:t>
            </a:fld>
            <a:endParaRPr kumimoji="1" lang="ja-JP" altLang="en-US"/>
          </a:p>
        </p:txBody>
      </p:sp>
    </p:spTree>
    <p:extLst>
      <p:ext uri="{BB962C8B-B14F-4D97-AF65-F5344CB8AC3E}">
        <p14:creationId xmlns:p14="http://schemas.microsoft.com/office/powerpoint/2010/main" val="425936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中間層には畳み込み層と呼ばれる特徴を抽出、プーリング層と呼ばれるデータの圧縮、そして全結合層と呼ばれる予測を生成があります。</a:t>
            </a:r>
            <a:endParaRPr kumimoji="1" lang="en-US" altLang="ja-JP" dirty="0"/>
          </a:p>
          <a:p>
            <a:r>
              <a:rPr kumimoji="1" lang="ja-JP" altLang="en-US" dirty="0"/>
              <a:t>ここでは、畳み込みとプーリングについて理解しましょう。</a:t>
            </a:r>
            <a:endParaRPr kumimoji="1" lang="en-US" altLang="ja-JP" dirty="0"/>
          </a:p>
          <a:p>
            <a:r>
              <a:rPr kumimoji="1" lang="ja-JP" altLang="en-US" dirty="0"/>
              <a:t>カラー画像は、</a:t>
            </a:r>
            <a:r>
              <a:rPr kumimoji="1" lang="en-US" altLang="ja-JP" dirty="0"/>
              <a:t>RGB</a:t>
            </a:r>
            <a:r>
              <a:rPr kumimoji="1" lang="ja-JP" altLang="en-US" dirty="0"/>
              <a:t>で表現されるため、データ的には３チャネルとして別々に扱います。ひとつのチャネルの画像はピクセルで表され、最小単位は１ピクセルです。</a:t>
            </a:r>
            <a:endParaRPr kumimoji="1" lang="en-US" altLang="ja-JP" dirty="0"/>
          </a:p>
          <a:p>
            <a:r>
              <a:rPr kumimoji="1" lang="ja-JP" altLang="en-US" dirty="0"/>
              <a:t>そこにカーネルまたはフィルターを重ねて、内積を取り、特徴を抽出します。抽出した特徴を特徴マップといいます。</a:t>
            </a:r>
            <a:endParaRPr kumimoji="1" lang="en-US" altLang="ja-JP" dirty="0"/>
          </a:p>
          <a:p>
            <a:r>
              <a:rPr kumimoji="1" lang="ja-JP" altLang="en-US" dirty="0"/>
              <a:t>カーネル自体は学習に合わせて変わっていきますが、エッジ検出，ぼかし，シャープ化など用途に合わせた最適なものがわかっています。</a:t>
            </a:r>
          </a:p>
          <a:p>
            <a:r>
              <a:rPr kumimoji="1" lang="ja-JP" altLang="en-US" dirty="0"/>
              <a:t>このカーネルのサイズは３</a:t>
            </a:r>
            <a:r>
              <a:rPr kumimoji="1" lang="en-US" altLang="ja-JP" dirty="0"/>
              <a:t>×</a:t>
            </a:r>
            <a:r>
              <a:rPr kumimoji="1" lang="ja-JP" altLang="en-US" dirty="0"/>
              <a:t>３や５</a:t>
            </a:r>
            <a:r>
              <a:rPr kumimoji="1" lang="en-US" altLang="ja-JP" dirty="0"/>
              <a:t>×</a:t>
            </a:r>
            <a:r>
              <a:rPr kumimoji="1" lang="ja-JP" altLang="en-US" dirty="0"/>
              <a:t>５など自由に設定しますが、画像の場合、３</a:t>
            </a:r>
            <a:r>
              <a:rPr kumimoji="1" lang="en-US" altLang="ja-JP" dirty="0"/>
              <a:t>×</a:t>
            </a:r>
            <a:r>
              <a:rPr kumimoji="1" lang="ja-JP" altLang="en-US" dirty="0"/>
              <a:t>３がよく使われます。</a:t>
            </a:r>
            <a:endParaRPr kumimoji="1" lang="en-US" altLang="ja-JP" dirty="0"/>
          </a:p>
          <a:p>
            <a:r>
              <a:rPr kumimoji="1" lang="ja-JP" altLang="en-US" dirty="0"/>
              <a:t>画像全体と掛け合わせるのに、ストライドさせます。通常、１でストライドさせますが、粗い画像はストライドを２にしたりします。</a:t>
            </a:r>
            <a:endParaRPr kumimoji="1" lang="en-US" altLang="ja-JP" dirty="0"/>
          </a:p>
          <a:p>
            <a:r>
              <a:rPr kumimoji="1" lang="ja-JP" altLang="en-US" dirty="0"/>
              <a:t>次に特徴マップを圧縮します。プーリングのサイズも自由ですが、画像データの場合２</a:t>
            </a:r>
            <a:r>
              <a:rPr kumimoji="1" lang="en-US" altLang="ja-JP" dirty="0"/>
              <a:t>×</a:t>
            </a:r>
            <a:r>
              <a:rPr kumimoji="1" lang="ja-JP" altLang="en-US" dirty="0"/>
              <a:t>２がよく使われます。プーリングでは、プーリングサイズの中で、一番大きい数字を使うマックスプーリングや平均値を使うアベレージプーリングなどあります。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7</a:t>
            </a:fld>
            <a:endParaRPr kumimoji="1" lang="ja-JP" altLang="en-US"/>
          </a:p>
        </p:txBody>
      </p:sp>
    </p:spTree>
    <p:extLst>
      <p:ext uri="{BB962C8B-B14F-4D97-AF65-F5344CB8AC3E}">
        <p14:creationId xmlns:p14="http://schemas.microsoft.com/office/powerpoint/2010/main" val="4232332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畳み込み層やプーリング層を経て、全結合層で出力を作ります。代表的なのは</a:t>
            </a:r>
            <a:r>
              <a:rPr kumimoji="1" lang="en-US" altLang="ja-JP" dirty="0" err="1"/>
              <a:t>softmax</a:t>
            </a:r>
            <a:r>
              <a:rPr kumimoji="1" lang="ja-JP" altLang="en-US" dirty="0"/>
              <a:t>という活性化関数を使います。</a:t>
            </a:r>
            <a:endParaRPr kumimoji="1" lang="en-US" altLang="ja-JP" dirty="0"/>
          </a:p>
          <a:p>
            <a:r>
              <a:rPr kumimoji="1" lang="ja-JP" altLang="en-US" dirty="0"/>
              <a:t>例えば学習ラベルが３つあったとすると、プーリング層で出力された値で指数をとって、その合計値で割ることにより、それぞれのクラスの百分率を表します。</a:t>
            </a:r>
            <a:endParaRPr kumimoji="1" lang="en-US" altLang="ja-JP" dirty="0"/>
          </a:p>
          <a:p>
            <a:r>
              <a:rPr kumimoji="1" lang="ja-JP" altLang="en-US" dirty="0"/>
              <a:t>この百分率の数字の大きいものが、予測値として選ばれるという仕組みになっています。</a:t>
            </a:r>
            <a:endParaRPr kumimoji="1" lang="en-US" altLang="ja-JP" dirty="0"/>
          </a:p>
          <a:p>
            <a:r>
              <a:rPr kumimoji="1" lang="ja-JP" altLang="en-US" dirty="0"/>
              <a:t>実際に選ばれたクラスの百分率が正解ラベルと比べ小さい場合は、損失計算をします。例えば、重みに対して偏微分をとって損失を計算します。それをフィードバックして重みやバイアス変更し、再計算させます。この時、学習率というパラメータでどれぐらい変化させるかを決めます。学習率が小さいと精度はあがりますが学習に時間がかかります。確率的勾配降下法で</a:t>
            </a:r>
            <a:r>
              <a:rPr kumimoji="1" lang="en-US" altLang="ja-JP" dirty="0"/>
              <a:t>0.01</a:t>
            </a:r>
            <a:r>
              <a:rPr kumimoji="1" lang="ja-JP" altLang="en-US" dirty="0"/>
              <a:t>～</a:t>
            </a:r>
            <a:r>
              <a:rPr kumimoji="1" lang="en-US" altLang="ja-JP" dirty="0"/>
              <a:t>0.1</a:t>
            </a:r>
            <a:r>
              <a:rPr kumimoji="1" lang="ja-JP" altLang="en-US" dirty="0"/>
              <a:t>の値でチューニングします。</a:t>
            </a: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8</a:t>
            </a:fld>
            <a:endParaRPr kumimoji="1" lang="ja-JP" altLang="en-US"/>
          </a:p>
        </p:txBody>
      </p:sp>
    </p:spTree>
    <p:extLst>
      <p:ext uri="{BB962C8B-B14F-4D97-AF65-F5344CB8AC3E}">
        <p14:creationId xmlns:p14="http://schemas.microsoft.com/office/powerpoint/2010/main" val="4224349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このチャプターの最後に、その他の深層学習を支える数理と技術としていくつか考え方を紹介します。</a:t>
            </a:r>
            <a:endParaRPr kumimoji="1" lang="en-US" altLang="ja-JP" dirty="0"/>
          </a:p>
          <a:p>
            <a:r>
              <a:rPr kumimoji="1" lang="ja-JP" altLang="en-US" dirty="0"/>
              <a:t>損失計算は勾配降下法を使っていままで説明して来ましたが、ここではクロスエントロピーについてお話ししたいと思います。</a:t>
            </a:r>
            <a:endParaRPr kumimoji="1" lang="en-US" altLang="ja-JP" dirty="0"/>
          </a:p>
          <a:p>
            <a:r>
              <a:rPr kumimoji="1" lang="ja-JP" altLang="en-US" dirty="0"/>
              <a:t>正解ラベルの確率分布ｐｘと予測結果の確率分布ｑｘを考えます。クロスエントロピーのＨｐ，ｑは、この二つの確率分布がどれだけ離れているかを示す指標です。</a:t>
            </a:r>
            <a:endParaRPr kumimoji="1" lang="en-US" altLang="ja-JP" dirty="0"/>
          </a:p>
          <a:p>
            <a:r>
              <a:rPr kumimoji="1" lang="ja-JP" altLang="en-US" dirty="0"/>
              <a:t>式中に対数が使われているのは、対数はｘが</a:t>
            </a:r>
            <a:r>
              <a:rPr kumimoji="1" lang="en-US" altLang="ja-JP" dirty="0"/>
              <a:t>0</a:t>
            </a:r>
            <a:r>
              <a:rPr kumimoji="1" lang="ja-JP" altLang="en-US" dirty="0"/>
              <a:t>に近づくと∞に、１に近づくと</a:t>
            </a:r>
            <a:r>
              <a:rPr kumimoji="1" lang="en-US" altLang="ja-JP" dirty="0"/>
              <a:t>0</a:t>
            </a:r>
            <a:r>
              <a:rPr kumimoji="1" lang="ja-JP" altLang="en-US" dirty="0"/>
              <a:t>へという性質を使っています。</a:t>
            </a:r>
            <a:endParaRPr kumimoji="1" lang="en-US" altLang="ja-JP" dirty="0"/>
          </a:p>
          <a:p>
            <a:r>
              <a:rPr kumimoji="1" lang="ja-JP" altLang="en-US" dirty="0"/>
              <a:t>つまり、正解のラベルが１とした場合、</a:t>
            </a:r>
            <a:r>
              <a:rPr kumimoji="1" lang="en-US" altLang="ja-JP" dirty="0" err="1"/>
              <a:t>Softmax</a:t>
            </a:r>
            <a:r>
              <a:rPr kumimoji="1" lang="ja-JP" altLang="en-US" dirty="0"/>
              <a:t>で出力された数字、つまり予測値の確率が</a:t>
            </a:r>
            <a:r>
              <a:rPr kumimoji="1" lang="en-US" altLang="ja-JP" dirty="0"/>
              <a:t>1</a:t>
            </a:r>
            <a:r>
              <a:rPr kumimoji="1" lang="ja-JP" altLang="en-US" dirty="0"/>
              <a:t>に近づけば</a:t>
            </a:r>
            <a:r>
              <a:rPr kumimoji="1" lang="en-US" altLang="ja-JP" dirty="0"/>
              <a:t>H</a:t>
            </a:r>
            <a:r>
              <a:rPr kumimoji="1" lang="ja-JP" altLang="en-US" dirty="0"/>
              <a:t>ｐ，ｑは</a:t>
            </a:r>
            <a:r>
              <a:rPr kumimoji="1" lang="en-US" altLang="ja-JP" dirty="0"/>
              <a:t>0</a:t>
            </a:r>
            <a:r>
              <a:rPr kumimoji="1" lang="ja-JP" altLang="en-US" dirty="0"/>
              <a:t>に近づきますね。</a:t>
            </a: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9</a:t>
            </a:fld>
            <a:endParaRPr kumimoji="1" lang="ja-JP" altLang="en-US"/>
          </a:p>
        </p:txBody>
      </p:sp>
    </p:spTree>
    <p:extLst>
      <p:ext uri="{BB962C8B-B14F-4D97-AF65-F5344CB8AC3E}">
        <p14:creationId xmlns:p14="http://schemas.microsoft.com/office/powerpoint/2010/main" val="118816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誤差逆伝搬とは、誤差を出力に近い方から損失関数の計算をする、つまり大幅に計算量が減りますよね。</a:t>
            </a:r>
            <a:endParaRPr kumimoji="1" lang="en-US" altLang="ja-JP" dirty="0"/>
          </a:p>
          <a:p>
            <a:r>
              <a:rPr kumimoji="1" lang="ja-JP" altLang="en-US" dirty="0"/>
              <a:t>ドロップアウト過学習を避けるために、一部のノードを無効化または不活性化して学習時のノードを間引く。</a:t>
            </a:r>
            <a:endParaRPr kumimoji="1" lang="en-US" altLang="ja-JP" dirty="0"/>
          </a:p>
          <a:p>
            <a:r>
              <a:rPr kumimoji="1" lang="ja-JP" altLang="en-US" dirty="0"/>
              <a:t>早期終了も過学習対策で、検証データのパフォーマンスをみて、これで行けると判断した時点で、学習を途中で止めるという方法です。</a:t>
            </a: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10</a:t>
            </a:fld>
            <a:endParaRPr kumimoji="1" lang="ja-JP" altLang="en-US"/>
          </a:p>
        </p:txBody>
      </p:sp>
    </p:spTree>
    <p:extLst>
      <p:ext uri="{BB962C8B-B14F-4D97-AF65-F5344CB8AC3E}">
        <p14:creationId xmlns:p14="http://schemas.microsoft.com/office/powerpoint/2010/main" val="2834136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今まで学習してきた内容で、簡単な画像認識を考えてみましょう。</a:t>
            </a:r>
            <a:endParaRPr kumimoji="1" lang="en-US" altLang="ja-JP" dirty="0"/>
          </a:p>
          <a:p>
            <a:r>
              <a:rPr kumimoji="1" lang="en-US" altLang="ja-JP" dirty="0"/>
              <a:t>28</a:t>
            </a:r>
            <a:r>
              <a:rPr kumimoji="1" lang="ja-JP" altLang="en-US" dirty="0"/>
              <a:t>ピクセル</a:t>
            </a:r>
            <a:r>
              <a:rPr kumimoji="1" lang="en-US" altLang="ja-JP" dirty="0"/>
              <a:t>×28</a:t>
            </a:r>
            <a:r>
              <a:rPr kumimoji="1" lang="ja-JP" altLang="en-US" dirty="0"/>
              <a:t>ピクセルのモノクロ画像データ、つまり１チャンネルのデータがあったとします。</a:t>
            </a:r>
            <a:endParaRPr kumimoji="1" lang="en-US" altLang="ja-JP" dirty="0"/>
          </a:p>
          <a:p>
            <a:r>
              <a:rPr kumimoji="1" lang="ja-JP" altLang="en-US" dirty="0"/>
              <a:t>ピクセル単位に明度が</a:t>
            </a:r>
            <a:r>
              <a:rPr kumimoji="1" lang="en-US" altLang="ja-JP" dirty="0"/>
              <a:t>0</a:t>
            </a:r>
            <a:r>
              <a:rPr kumimoji="1" lang="ja-JP" altLang="en-US" dirty="0"/>
              <a:t>～</a:t>
            </a:r>
            <a:r>
              <a:rPr kumimoji="1" lang="en-US" altLang="ja-JP" dirty="0"/>
              <a:t>255</a:t>
            </a:r>
            <a:r>
              <a:rPr kumimoji="1" lang="ja-JP" altLang="en-US" dirty="0"/>
              <a:t>で設定されています。数字が大きいので、</a:t>
            </a:r>
            <a:r>
              <a:rPr kumimoji="1" lang="en-US" altLang="ja-JP" dirty="0"/>
              <a:t>255</a:t>
            </a:r>
            <a:r>
              <a:rPr kumimoji="1" lang="ja-JP" altLang="en-US" dirty="0"/>
              <a:t>で割って正規化します。</a:t>
            </a:r>
            <a:endParaRPr kumimoji="1" lang="en-US" altLang="ja-JP" dirty="0"/>
          </a:p>
          <a:p>
            <a:r>
              <a:rPr kumimoji="1" lang="ja-JP" altLang="en-US" dirty="0"/>
              <a:t>数字なので、０～９のクラス分けを考えます。</a:t>
            </a:r>
            <a:endParaRPr kumimoji="1" lang="en-US" altLang="ja-JP" dirty="0"/>
          </a:p>
          <a:p>
            <a:r>
              <a:rPr kumimoji="1" lang="ja-JP" altLang="en-US" dirty="0"/>
              <a:t>このデータを一列に並べて入力データとします。畳み込みで特徴を抽出して行きながら、プーリングで圧縮し、最後は</a:t>
            </a:r>
            <a:r>
              <a:rPr kumimoji="1" lang="en-US" altLang="ja-JP" dirty="0" err="1"/>
              <a:t>Softmax</a:t>
            </a:r>
            <a:r>
              <a:rPr kumimoji="1" lang="ja-JP" altLang="en-US" dirty="0"/>
              <a:t>関数で０～９ユニットに対する百分率を求めます。そのときの数字が一番大きい数字と正解ラベルを比べて学習させます。そのときの損失を計算して、誤差を最小限にするようにフィードバックをかけて重みを変え、再度計算しすることで学習を進めます。</a:t>
            </a:r>
            <a:endParaRPr kumimoji="1" lang="en-US" altLang="ja-JP" dirty="0"/>
          </a:p>
          <a:p>
            <a:r>
              <a:rPr kumimoji="1" lang="ja-JP" altLang="en-US" dirty="0"/>
              <a:t>いかがでしょうか、画像認識を例にとりながら、</a:t>
            </a:r>
            <a:r>
              <a:rPr kumimoji="1" lang="en-US" altLang="ja-JP" dirty="0"/>
              <a:t>CNN</a:t>
            </a:r>
            <a:r>
              <a:rPr kumimoji="1" lang="ja-JP" altLang="en-US" dirty="0"/>
              <a:t>を学びました。</a:t>
            </a:r>
          </a:p>
        </p:txBody>
      </p:sp>
      <p:sp>
        <p:nvSpPr>
          <p:cNvPr id="4" name="スライド番号プレースホルダー 3"/>
          <p:cNvSpPr>
            <a:spLocks noGrp="1"/>
          </p:cNvSpPr>
          <p:nvPr>
            <p:ph type="sldNum" sz="quarter" idx="5"/>
          </p:nvPr>
        </p:nvSpPr>
        <p:spPr/>
        <p:txBody>
          <a:bodyPr/>
          <a:lstStyle/>
          <a:p>
            <a:fld id="{E3642BE2-8F22-4CF9-AE4C-C79A80EC180B}" type="slidenum">
              <a:rPr kumimoji="1" lang="ja-JP" altLang="en-US" smtClean="0"/>
              <a:t>11</a:t>
            </a:fld>
            <a:endParaRPr kumimoji="1" lang="ja-JP" altLang="en-US"/>
          </a:p>
        </p:txBody>
      </p:sp>
    </p:spTree>
    <p:extLst>
      <p:ext uri="{BB962C8B-B14F-4D97-AF65-F5344CB8AC3E}">
        <p14:creationId xmlns:p14="http://schemas.microsoft.com/office/powerpoint/2010/main" val="173628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80977-FBA9-0EF3-5838-ECA43580A05F}"/>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3600" b="1">
                <a:latin typeface="Meiryo UI" panose="020B0604030504040204" pitchFamily="50" charset="-128"/>
                <a:ea typeface="Meiryo UI" panose="020B0604030504040204" pitchFamily="50" charset="-128"/>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BCF720D2-F968-F837-36E5-E372062BCF6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スライド番号プレースホルダー 4">
            <a:extLst>
              <a:ext uri="{FF2B5EF4-FFF2-40B4-BE49-F238E27FC236}">
                <a16:creationId xmlns:a16="http://schemas.microsoft.com/office/drawing/2014/main" id="{267EF455-A9E6-6044-CA82-459D7693254C}"/>
              </a:ext>
            </a:extLst>
          </p:cNvPr>
          <p:cNvSpPr>
            <a:spLocks noGrp="1"/>
          </p:cNvSpPr>
          <p:nvPr>
            <p:ph type="sldNum" sz="quarter" idx="12"/>
          </p:nvPr>
        </p:nvSpPr>
        <p:spPr>
          <a:xfrm>
            <a:off x="8610600" y="6356350"/>
            <a:ext cx="2743200" cy="365125"/>
          </a:xfrm>
        </p:spPr>
        <p:txBody>
          <a:bodyPr/>
          <a:lstStyle/>
          <a:p>
            <a:fld id="{2977F5E9-0479-47A0-9E51-109E0858BCF2}" type="slidenum">
              <a:rPr kumimoji="1" lang="ja-JP" altLang="en-US" smtClean="0"/>
              <a:t>‹#›</a:t>
            </a:fld>
            <a:endParaRPr kumimoji="1" lang="ja-JP" altLang="en-US"/>
          </a:p>
        </p:txBody>
      </p:sp>
    </p:spTree>
    <p:extLst>
      <p:ext uri="{BB962C8B-B14F-4D97-AF65-F5344CB8AC3E}">
        <p14:creationId xmlns:p14="http://schemas.microsoft.com/office/powerpoint/2010/main" val="345834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F84BF0AB-A201-92C1-A2C0-DB6B73529B52}"/>
              </a:ext>
            </a:extLst>
          </p:cNvPr>
          <p:cNvSpPr>
            <a:spLocks noGrp="1"/>
          </p:cNvSpPr>
          <p:nvPr>
            <p:ph type="sldNum" sz="quarter" idx="12"/>
          </p:nvPr>
        </p:nvSpPr>
        <p:spPr/>
        <p:txBody>
          <a:bodyPr/>
          <a:lstStyle/>
          <a:p>
            <a:fld id="{2977F5E9-0479-47A0-9E51-109E0858BCF2}" type="slidenum">
              <a:rPr kumimoji="1" lang="ja-JP" altLang="en-US" smtClean="0"/>
              <a:t>‹#›</a:t>
            </a:fld>
            <a:endParaRPr kumimoji="1" lang="ja-JP" altLang="en-US"/>
          </a:p>
        </p:txBody>
      </p:sp>
      <p:sp>
        <p:nvSpPr>
          <p:cNvPr id="6" name="タイトル 5">
            <a:extLst>
              <a:ext uri="{FF2B5EF4-FFF2-40B4-BE49-F238E27FC236}">
                <a16:creationId xmlns:a16="http://schemas.microsoft.com/office/drawing/2014/main" id="{59A5A87F-A6A6-FEE9-8526-6C23801347B0}"/>
              </a:ext>
            </a:extLst>
          </p:cNvPr>
          <p:cNvSpPr>
            <a:spLocks noGrp="1"/>
          </p:cNvSpPr>
          <p:nvPr>
            <p:ph type="title"/>
          </p:nvPr>
        </p:nvSpPr>
        <p:spPr>
          <a:xfrm>
            <a:off x="273423" y="571501"/>
            <a:ext cx="10515600" cy="601476"/>
          </a:xfrm>
          <a:prstGeom prst="rect">
            <a:avLst/>
          </a:prstGeom>
        </p:spPr>
        <p:txBody>
          <a:bodyPr>
            <a:normAutofit/>
          </a:bodyPr>
          <a:lstStyle>
            <a:lvl1pPr>
              <a:defRPr sz="2800" b="1">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10" name="テキスト プレースホルダー 9">
            <a:extLst>
              <a:ext uri="{FF2B5EF4-FFF2-40B4-BE49-F238E27FC236}">
                <a16:creationId xmlns:a16="http://schemas.microsoft.com/office/drawing/2014/main" id="{0DEDABC6-6740-A08D-57CC-AA9684EEBF55}"/>
              </a:ext>
            </a:extLst>
          </p:cNvPr>
          <p:cNvSpPr>
            <a:spLocks noGrp="1"/>
          </p:cNvSpPr>
          <p:nvPr>
            <p:ph type="body" sz="quarter" idx="13"/>
          </p:nvPr>
        </p:nvSpPr>
        <p:spPr>
          <a:xfrm>
            <a:off x="273423" y="149225"/>
            <a:ext cx="10515600" cy="365125"/>
          </a:xfrm>
          <a:prstGeom prst="rect">
            <a:avLst/>
          </a:prstGeom>
        </p:spPr>
        <p:txBody>
          <a:bodyPr/>
          <a:lstStyle>
            <a:lvl1pPr marL="0" indent="0">
              <a:buFontTx/>
              <a:buNone/>
              <a:defRPr sz="1600">
                <a:latin typeface="Meiryo UI" panose="020B0604030504040204" pitchFamily="50" charset="-128"/>
                <a:ea typeface="Meiryo UI" panose="020B0604030504040204"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280149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1FE5FDD-2073-DDE9-06C6-72FF50E27592}"/>
              </a:ext>
            </a:extLst>
          </p:cNvPr>
          <p:cNvSpPr>
            <a:spLocks noGrp="1"/>
          </p:cNvSpPr>
          <p:nvPr>
            <p:ph type="sldNum" sz="quarter" idx="12"/>
          </p:nvPr>
        </p:nvSpPr>
        <p:spPr/>
        <p:txBody>
          <a:bodyPr/>
          <a:lstStyle/>
          <a:p>
            <a:fld id="{2977F5E9-0479-47A0-9E51-109E0858BCF2}" type="slidenum">
              <a:rPr kumimoji="1" lang="ja-JP" altLang="en-US" smtClean="0"/>
              <a:t>‹#›</a:t>
            </a:fld>
            <a:endParaRPr kumimoji="1" lang="ja-JP" altLang="en-US"/>
          </a:p>
        </p:txBody>
      </p:sp>
    </p:spTree>
    <p:extLst>
      <p:ext uri="{BB962C8B-B14F-4D97-AF65-F5344CB8AC3E}">
        <p14:creationId xmlns:p14="http://schemas.microsoft.com/office/powerpoint/2010/main" val="34023021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3970343-9BEA-7BEA-2A2B-F55CBF4E1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7F5E9-0479-47A0-9E51-109E0858BCF2}" type="slidenum">
              <a:rPr kumimoji="1" lang="ja-JP" altLang="en-US" smtClean="0"/>
              <a:t>‹#›</a:t>
            </a:fld>
            <a:endParaRPr kumimoji="1" lang="ja-JP" altLang="en-US"/>
          </a:p>
        </p:txBody>
      </p:sp>
      <p:pic>
        <p:nvPicPr>
          <p:cNvPr id="7" name="図 6">
            <a:extLst>
              <a:ext uri="{FF2B5EF4-FFF2-40B4-BE49-F238E27FC236}">
                <a16:creationId xmlns:a16="http://schemas.microsoft.com/office/drawing/2014/main" id="{BD13ABC2-AA01-3F3F-2C0C-CEC4FFB06CB7}"/>
              </a:ext>
            </a:extLst>
          </p:cNvPr>
          <p:cNvPicPr>
            <a:picLocks noChangeAspect="1"/>
          </p:cNvPicPr>
          <p:nvPr userDrawn="1"/>
        </p:nvPicPr>
        <p:blipFill>
          <a:blip r:embed="rId5"/>
          <a:stretch>
            <a:fillRect/>
          </a:stretch>
        </p:blipFill>
        <p:spPr>
          <a:xfrm>
            <a:off x="11071899" y="84800"/>
            <a:ext cx="1047896" cy="1228896"/>
          </a:xfrm>
          <a:prstGeom prst="rect">
            <a:avLst/>
          </a:prstGeom>
        </p:spPr>
      </p:pic>
    </p:spTree>
    <p:extLst>
      <p:ext uri="{BB962C8B-B14F-4D97-AF65-F5344CB8AC3E}">
        <p14:creationId xmlns:p14="http://schemas.microsoft.com/office/powerpoint/2010/main" val="392305799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840.png"/><Relationship Id="rId3" Type="http://schemas.openxmlformats.org/officeDocument/2006/relationships/image" Target="../media/image730.png"/><Relationship Id="rId7" Type="http://schemas.openxmlformats.org/officeDocument/2006/relationships/image" Target="../media/image770.png"/><Relationship Id="rId12" Type="http://schemas.openxmlformats.org/officeDocument/2006/relationships/image" Target="../media/image8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61.png"/><Relationship Id="rId11" Type="http://schemas.openxmlformats.org/officeDocument/2006/relationships/image" Target="../media/image821.png"/><Relationship Id="rId5" Type="http://schemas.openxmlformats.org/officeDocument/2006/relationships/image" Target="../media/image751.png"/><Relationship Id="rId15" Type="http://schemas.openxmlformats.org/officeDocument/2006/relationships/image" Target="../media/image860.png"/><Relationship Id="rId10" Type="http://schemas.openxmlformats.org/officeDocument/2006/relationships/image" Target="../media/image813.png"/><Relationship Id="rId4" Type="http://schemas.openxmlformats.org/officeDocument/2006/relationships/image" Target="../media/image741.png"/><Relationship Id="rId9" Type="http://schemas.openxmlformats.org/officeDocument/2006/relationships/image" Target="../media/image791.png"/><Relationship Id="rId14" Type="http://schemas.openxmlformats.org/officeDocument/2006/relationships/image" Target="../media/image850.png"/></Relationships>
</file>

<file path=ppt/slides/_rels/slide14.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1400.png"/><Relationship Id="rId18" Type="http://schemas.openxmlformats.org/officeDocument/2006/relationships/image" Target="../media/image1450.png"/><Relationship Id="rId3" Type="http://schemas.openxmlformats.org/officeDocument/2006/relationships/image" Target="../media/image1300.png"/><Relationship Id="rId7" Type="http://schemas.openxmlformats.org/officeDocument/2006/relationships/image" Target="../media/image1340.png"/><Relationship Id="rId12" Type="http://schemas.openxmlformats.org/officeDocument/2006/relationships/image" Target="../media/image1390.png"/><Relationship Id="rId17" Type="http://schemas.openxmlformats.org/officeDocument/2006/relationships/image" Target="../media/image1321.png"/><Relationship Id="rId2" Type="http://schemas.openxmlformats.org/officeDocument/2006/relationships/notesSlide" Target="../notesSlides/notesSlide12.xml"/><Relationship Id="rId16" Type="http://schemas.openxmlformats.org/officeDocument/2006/relationships/image" Target="../media/image1311.png"/><Relationship Id="rId20" Type="http://schemas.openxmlformats.org/officeDocument/2006/relationships/image" Target="../media/image1470.png"/><Relationship Id="rId1" Type="http://schemas.openxmlformats.org/officeDocument/2006/relationships/slideLayout" Target="../slideLayouts/slideLayout2.xml"/><Relationship Id="rId6" Type="http://schemas.openxmlformats.org/officeDocument/2006/relationships/image" Target="../media/image1330.png"/><Relationship Id="rId11" Type="http://schemas.openxmlformats.org/officeDocument/2006/relationships/image" Target="../media/image1381.png"/><Relationship Id="rId5" Type="http://schemas.openxmlformats.org/officeDocument/2006/relationships/image" Target="../media/image1320.png"/><Relationship Id="rId15" Type="http://schemas.openxmlformats.org/officeDocument/2006/relationships/image" Target="../media/image1420.png"/><Relationship Id="rId10" Type="http://schemas.openxmlformats.org/officeDocument/2006/relationships/image" Target="../media/image1370.png"/><Relationship Id="rId19" Type="http://schemas.openxmlformats.org/officeDocument/2006/relationships/image" Target="../media/image1460.png"/><Relationship Id="rId4" Type="http://schemas.openxmlformats.org/officeDocument/2006/relationships/image" Target="../media/image13100.png"/><Relationship Id="rId9" Type="http://schemas.openxmlformats.org/officeDocument/2006/relationships/image" Target="../media/image1360.png"/><Relationship Id="rId14" Type="http://schemas.openxmlformats.org/officeDocument/2006/relationships/image" Target="../media/image14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410.png"/><Relationship Id="rId26" Type="http://schemas.openxmlformats.org/officeDocument/2006/relationships/image" Target="../media/image913.png"/><Relationship Id="rId39" Type="http://schemas.openxmlformats.org/officeDocument/2006/relationships/image" Target="../media/image2.png"/><Relationship Id="rId21" Type="http://schemas.openxmlformats.org/officeDocument/2006/relationships/image" Target="../media/image800.png"/><Relationship Id="rId34" Type="http://schemas.openxmlformats.org/officeDocument/2006/relationships/image" Target="../media/image1640.png"/><Relationship Id="rId42" Type="http://schemas.openxmlformats.org/officeDocument/2006/relationships/image" Target="../media/image1690.png"/><Relationship Id="rId12" Type="http://schemas.openxmlformats.org/officeDocument/2006/relationships/image" Target="../media/image760.png"/><Relationship Id="rId17" Type="http://schemas.openxmlformats.org/officeDocument/2006/relationships/image" Target="../media/image450.png"/><Relationship Id="rId25" Type="http://schemas.openxmlformats.org/officeDocument/2006/relationships/image" Target="../media/image890.png"/><Relationship Id="rId33" Type="http://schemas.openxmlformats.org/officeDocument/2006/relationships/image" Target="../media/image970.png"/><Relationship Id="rId38" Type="http://schemas.openxmlformats.org/officeDocument/2006/relationships/image" Target="../media/image1660.png"/><Relationship Id="rId2" Type="http://schemas.openxmlformats.org/officeDocument/2006/relationships/notesSlide" Target="../notesSlides/notesSlide4.xml"/><Relationship Id="rId16" Type="http://schemas.openxmlformats.org/officeDocument/2006/relationships/image" Target="../media/image440.png"/><Relationship Id="rId20" Type="http://schemas.openxmlformats.org/officeDocument/2006/relationships/image" Target="../media/image790.png"/><Relationship Id="rId29" Type="http://schemas.openxmlformats.org/officeDocument/2006/relationships/image" Target="../media/image1590.png"/><Relationship Id="rId41" Type="http://schemas.openxmlformats.org/officeDocument/2006/relationships/image" Target="../media/image1680.png"/><Relationship Id="rId1" Type="http://schemas.openxmlformats.org/officeDocument/2006/relationships/slideLayout" Target="../slideLayouts/slideLayout2.xml"/><Relationship Id="rId11" Type="http://schemas.openxmlformats.org/officeDocument/2006/relationships/image" Target="../media/image750.png"/><Relationship Id="rId24" Type="http://schemas.openxmlformats.org/officeDocument/2006/relationships/image" Target="../media/image880.png"/><Relationship Id="rId32" Type="http://schemas.openxmlformats.org/officeDocument/2006/relationships/image" Target="../media/image1630.png"/><Relationship Id="rId37" Type="http://schemas.openxmlformats.org/officeDocument/2006/relationships/image" Target="../media/image1650.png"/><Relationship Id="rId40" Type="http://schemas.openxmlformats.org/officeDocument/2006/relationships/image" Target="../media/image1670.png"/><Relationship Id="rId15" Type="http://schemas.openxmlformats.org/officeDocument/2006/relationships/image" Target="../media/image430.png"/><Relationship Id="rId23" Type="http://schemas.openxmlformats.org/officeDocument/2006/relationships/image" Target="../media/image870.png"/><Relationship Id="rId28" Type="http://schemas.openxmlformats.org/officeDocument/2006/relationships/image" Target="../media/image930.png"/><Relationship Id="rId36" Type="http://schemas.openxmlformats.org/officeDocument/2006/relationships/image" Target="../media/image1020.png"/><Relationship Id="rId10" Type="http://schemas.openxmlformats.org/officeDocument/2006/relationships/image" Target="../media/image740.png"/><Relationship Id="rId31" Type="http://schemas.openxmlformats.org/officeDocument/2006/relationships/image" Target="../media/image1620.png"/><Relationship Id="rId14" Type="http://schemas.openxmlformats.org/officeDocument/2006/relationships/image" Target="../media/image420.png"/><Relationship Id="rId22" Type="http://schemas.openxmlformats.org/officeDocument/2006/relationships/image" Target="../media/image8100.png"/><Relationship Id="rId27" Type="http://schemas.openxmlformats.org/officeDocument/2006/relationships/image" Target="../media/image920.png"/><Relationship Id="rId30" Type="http://schemas.openxmlformats.org/officeDocument/2006/relationships/image" Target="../media/image950.png"/><Relationship Id="rId35" Type="http://schemas.openxmlformats.org/officeDocument/2006/relationships/image" Target="../media/image990.png"/><Relationship Id="rId43"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410.png"/><Relationship Id="rId18" Type="http://schemas.openxmlformats.org/officeDocument/2006/relationships/image" Target="../media/image1120.png"/><Relationship Id="rId26" Type="http://schemas.openxmlformats.org/officeDocument/2006/relationships/image" Target="../media/image1212.png"/><Relationship Id="rId3" Type="http://schemas.openxmlformats.org/officeDocument/2006/relationships/image" Target="../media/image1080.png"/><Relationship Id="rId21" Type="http://schemas.openxmlformats.org/officeDocument/2006/relationships/image" Target="../media/image1150.png"/><Relationship Id="rId17" Type="http://schemas.openxmlformats.org/officeDocument/2006/relationships/image" Target="../media/image450.png"/><Relationship Id="rId25" Type="http://schemas.openxmlformats.org/officeDocument/2006/relationships/image" Target="../media/image1190.png"/><Relationship Id="rId33" Type="http://schemas.openxmlformats.org/officeDocument/2006/relationships/image" Target="../media/image1260.png"/><Relationship Id="rId2" Type="http://schemas.openxmlformats.org/officeDocument/2006/relationships/notesSlide" Target="../notesSlides/notesSlide6.xml"/><Relationship Id="rId16" Type="http://schemas.openxmlformats.org/officeDocument/2006/relationships/image" Target="../media/image440.png"/><Relationship Id="rId20" Type="http://schemas.openxmlformats.org/officeDocument/2006/relationships/image" Target="../media/image1140.png"/><Relationship Id="rId29" Type="http://schemas.openxmlformats.org/officeDocument/2006/relationships/chart" Target="../charts/chart1.xml"/><Relationship Id="rId1" Type="http://schemas.openxmlformats.org/officeDocument/2006/relationships/slideLayout" Target="../slideLayouts/slideLayout2.xml"/><Relationship Id="rId24" Type="http://schemas.openxmlformats.org/officeDocument/2006/relationships/image" Target="../media/image1180.png"/><Relationship Id="rId32" Type="http://schemas.openxmlformats.org/officeDocument/2006/relationships/image" Target="../media/image1250.png"/><Relationship Id="rId5" Type="http://schemas.openxmlformats.org/officeDocument/2006/relationships/image" Target="../media/image1111.png"/><Relationship Id="rId15" Type="http://schemas.openxmlformats.org/officeDocument/2006/relationships/image" Target="../media/image430.png"/><Relationship Id="rId23" Type="http://schemas.openxmlformats.org/officeDocument/2006/relationships/image" Target="../media/image1170.png"/><Relationship Id="rId28" Type="http://schemas.openxmlformats.org/officeDocument/2006/relationships/image" Target="../media/image1230.png"/><Relationship Id="rId19" Type="http://schemas.openxmlformats.org/officeDocument/2006/relationships/image" Target="../media/image1130.png"/><Relationship Id="rId31" Type="http://schemas.openxmlformats.org/officeDocument/2006/relationships/image" Target="../media/image1240.png"/><Relationship Id="rId4" Type="http://schemas.openxmlformats.org/officeDocument/2006/relationships/image" Target="../media/image1090.png"/><Relationship Id="rId14" Type="http://schemas.openxmlformats.org/officeDocument/2006/relationships/image" Target="../media/image420.png"/><Relationship Id="rId22" Type="http://schemas.openxmlformats.org/officeDocument/2006/relationships/image" Target="../media/image1160.png"/><Relationship Id="rId27" Type="http://schemas.openxmlformats.org/officeDocument/2006/relationships/image" Target="../media/image1220.png"/><Relationship Id="rId30" Type="http://schemas.openxmlformats.org/officeDocument/2006/relationships/chart" Target="../charts/chart110.xml"/></Relationships>
</file>

<file path=ppt/slides/_rels/slide9.xml.rels><?xml version="1.0" encoding="UTF-8" standalone="yes"?>
<Relationships xmlns="http://schemas.openxmlformats.org/package/2006/relationships"><Relationship Id="rId8" Type="http://schemas.openxmlformats.org/officeDocument/2006/relationships/chart" Target="../charts/chart160.xml"/><Relationship Id="rId13" Type="http://schemas.openxmlformats.org/officeDocument/2006/relationships/image" Target="../media/image185.png"/><Relationship Id="rId18" Type="http://schemas.openxmlformats.org/officeDocument/2006/relationships/image" Target="../media/image194.png"/><Relationship Id="rId3" Type="http://schemas.openxmlformats.org/officeDocument/2006/relationships/image" Target="../media/image196.png"/><Relationship Id="rId7" Type="http://schemas.openxmlformats.org/officeDocument/2006/relationships/chart" Target="../charts/chart2.xml"/><Relationship Id="rId12" Type="http://schemas.openxmlformats.org/officeDocument/2006/relationships/image" Target="../media/image4.png"/><Relationship Id="rId17" Type="http://schemas.openxmlformats.org/officeDocument/2006/relationships/image" Target="../media/image193.png"/><Relationship Id="rId2" Type="http://schemas.openxmlformats.org/officeDocument/2006/relationships/notesSlide" Target="../notesSlides/notesSlide7.xml"/><Relationship Id="rId16"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202.png"/><Relationship Id="rId5" Type="http://schemas.openxmlformats.org/officeDocument/2006/relationships/image" Target="../media/image178.png"/><Relationship Id="rId15" Type="http://schemas.openxmlformats.org/officeDocument/2006/relationships/image" Target="../media/image187.png"/><Relationship Id="rId10" Type="http://schemas.openxmlformats.org/officeDocument/2006/relationships/image" Target="../media/image183.png"/><Relationship Id="rId19" Type="http://schemas.openxmlformats.org/officeDocument/2006/relationships/image" Target="../media/image195.png"/><Relationship Id="rId4" Type="http://schemas.openxmlformats.org/officeDocument/2006/relationships/image" Target="../media/image1301.png"/><Relationship Id="rId9" Type="http://schemas.openxmlformats.org/officeDocument/2006/relationships/image" Target="../media/image182.png"/><Relationship Id="rId14" Type="http://schemas.openxmlformats.org/officeDocument/2006/relationships/image" Target="../media/image1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81CC862-FA05-BA2D-1AFB-7723A391823C}"/>
              </a:ext>
            </a:extLst>
          </p:cNvPr>
          <p:cNvSpPr>
            <a:spLocks noGrp="1"/>
          </p:cNvSpPr>
          <p:nvPr>
            <p:ph type="ctrTitle"/>
          </p:nvPr>
        </p:nvSpPr>
        <p:spPr/>
        <p:txBody>
          <a:bodyPr/>
          <a:lstStyle/>
          <a:p>
            <a:r>
              <a:rPr lang="en-US" altLang="ja-JP" sz="3600" b="1" dirty="0">
                <a:latin typeface="Meiryo UI" panose="020B0604030504040204" pitchFamily="50" charset="-128"/>
                <a:ea typeface="Meiryo UI" panose="020B0604030504040204" pitchFamily="50" charset="-128"/>
              </a:rPr>
              <a:t>AI</a:t>
            </a:r>
            <a:r>
              <a:rPr lang="ja-JP" altLang="en-US" sz="3600" b="1" dirty="0">
                <a:latin typeface="Meiryo UI" panose="020B0604030504040204" pitchFamily="50" charset="-128"/>
                <a:ea typeface="Meiryo UI" panose="020B0604030504040204" pitchFamily="50" charset="-128"/>
              </a:rPr>
              <a:t>基礎</a:t>
            </a:r>
            <a:br>
              <a:rPr lang="ja-JP" altLang="en-US" sz="3600" b="1" dirty="0">
                <a:latin typeface="Meiryo UI" panose="020B0604030504040204" pitchFamily="50" charset="-128"/>
                <a:ea typeface="Meiryo UI" panose="020B0604030504040204" pitchFamily="50" charset="-128"/>
              </a:rPr>
            </a:br>
            <a:r>
              <a:rPr lang="ja-JP" altLang="en-US" sz="4800" b="1" dirty="0">
                <a:latin typeface="Meiryo UI" panose="020B0604030504040204" pitchFamily="50" charset="-128"/>
                <a:ea typeface="Meiryo UI" panose="020B0604030504040204" pitchFamily="50" charset="-128"/>
              </a:rPr>
              <a:t>３．深層学習の基礎と展望</a:t>
            </a:r>
          </a:p>
        </p:txBody>
      </p:sp>
      <p:sp>
        <p:nvSpPr>
          <p:cNvPr id="5" name="字幕 4">
            <a:extLst>
              <a:ext uri="{FF2B5EF4-FFF2-40B4-BE49-F238E27FC236}">
                <a16:creationId xmlns:a16="http://schemas.microsoft.com/office/drawing/2014/main" id="{879D3AB3-2F9D-51A8-32AF-509601714266}"/>
              </a:ext>
            </a:extLst>
          </p:cNvPr>
          <p:cNvSpPr>
            <a:spLocks noGrp="1"/>
          </p:cNvSpPr>
          <p:nvPr>
            <p:ph type="subTitle" idx="1"/>
          </p:nvPr>
        </p:nvSpPr>
        <p:spPr/>
        <p:txBody>
          <a:bodyPr/>
          <a:lstStyle/>
          <a:p>
            <a:r>
              <a:rPr lang="ja-JP" altLang="en-US" dirty="0"/>
              <a:t>第</a:t>
            </a:r>
            <a:r>
              <a:rPr lang="en-US" altLang="ja-JP" dirty="0"/>
              <a:t>1.1</a:t>
            </a:r>
            <a:r>
              <a:rPr lang="ja-JP" altLang="en-US" dirty="0"/>
              <a:t>版</a:t>
            </a:r>
            <a:endParaRPr lang="en-US" altLang="ja-JP" dirty="0"/>
          </a:p>
          <a:p>
            <a:r>
              <a:rPr lang="en-US" altLang="ja-JP" dirty="0"/>
              <a:t>2025</a:t>
            </a:r>
            <a:r>
              <a:rPr lang="ja-JP" altLang="en-US" dirty="0"/>
              <a:t>年</a:t>
            </a:r>
            <a:r>
              <a:rPr lang="en-US" altLang="ja-JP" dirty="0"/>
              <a:t>7</a:t>
            </a:r>
            <a:r>
              <a:rPr lang="ja-JP" altLang="en-US" dirty="0"/>
              <a:t>月</a:t>
            </a:r>
            <a:r>
              <a:rPr lang="en-US" altLang="ja-JP" dirty="0"/>
              <a:t>31</a:t>
            </a:r>
            <a:r>
              <a:rPr lang="ja-JP" altLang="en-US" dirty="0"/>
              <a:t>日</a:t>
            </a:r>
          </a:p>
        </p:txBody>
      </p:sp>
      <p:sp>
        <p:nvSpPr>
          <p:cNvPr id="2" name="スライド番号プレースホルダー 1">
            <a:extLst>
              <a:ext uri="{FF2B5EF4-FFF2-40B4-BE49-F238E27FC236}">
                <a16:creationId xmlns:a16="http://schemas.microsoft.com/office/drawing/2014/main" id="{8F30951E-8B6F-9C2B-8EEB-B450D3D574B7}"/>
              </a:ext>
            </a:extLst>
          </p:cNvPr>
          <p:cNvSpPr>
            <a:spLocks noGrp="1"/>
          </p:cNvSpPr>
          <p:nvPr>
            <p:ph type="sldNum" sz="quarter" idx="12"/>
          </p:nvPr>
        </p:nvSpPr>
        <p:spPr/>
        <p:txBody>
          <a:bodyPr/>
          <a:lstStyle/>
          <a:p>
            <a:fld id="{2977F5E9-0479-47A0-9E51-109E0858BCF2}" type="slidenum">
              <a:rPr kumimoji="1" lang="ja-JP" altLang="en-US" smtClean="0"/>
              <a:t>1</a:t>
            </a:fld>
            <a:endParaRPr kumimoji="1" lang="ja-JP" altLang="en-US"/>
          </a:p>
        </p:txBody>
      </p:sp>
    </p:spTree>
    <p:extLst>
      <p:ext uri="{BB962C8B-B14F-4D97-AF65-F5344CB8AC3E}">
        <p14:creationId xmlns:p14="http://schemas.microsoft.com/office/powerpoint/2010/main" val="299583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A761E-81C6-7862-5BC7-9B403D514177}"/>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ja-JP" altLang="en-US" b="1" dirty="0"/>
              <a:t>その他の深層学習を支える数理と技術　その２</a:t>
            </a:r>
          </a:p>
        </p:txBody>
      </p:sp>
      <p:sp>
        <p:nvSpPr>
          <p:cNvPr id="3" name="テキスト プレースホルダー 2">
            <a:extLst>
              <a:ext uri="{FF2B5EF4-FFF2-40B4-BE49-F238E27FC236}">
                <a16:creationId xmlns:a16="http://schemas.microsoft.com/office/drawing/2014/main" id="{4C8EDA1B-4AB7-3C22-48D2-0753A6051DED}"/>
              </a:ext>
            </a:extLst>
          </p:cNvPr>
          <p:cNvSpPr>
            <a:spLocks noGrp="1"/>
          </p:cNvSpPr>
          <p:nvPr>
            <p:ph type="body" sz="quarter" idx="13"/>
          </p:nvPr>
        </p:nvSpPr>
        <p:spPr/>
        <p:txBody>
          <a:bodyPr/>
          <a:lstStyle/>
          <a:p>
            <a:r>
              <a:rPr kumimoji="1" lang="ja-JP" altLang="en-US" dirty="0"/>
              <a:t>３ｰ１．</a:t>
            </a:r>
            <a:r>
              <a:rPr kumimoji="1" lang="en-US" altLang="ja-JP" dirty="0"/>
              <a:t>CNN</a:t>
            </a:r>
            <a:r>
              <a:rPr kumimoji="1" lang="ja-JP" altLang="en-US" dirty="0"/>
              <a:t>解説　画像認識を例として</a:t>
            </a:r>
          </a:p>
        </p:txBody>
      </p:sp>
      <p:sp>
        <p:nvSpPr>
          <p:cNvPr id="4" name="テキスト ボックス 3">
            <a:extLst>
              <a:ext uri="{FF2B5EF4-FFF2-40B4-BE49-F238E27FC236}">
                <a16:creationId xmlns:a16="http://schemas.microsoft.com/office/drawing/2014/main" id="{EB71E14D-BAD2-79D0-E802-3877247B7C6A}"/>
              </a:ext>
            </a:extLst>
          </p:cNvPr>
          <p:cNvSpPr txBox="1"/>
          <p:nvPr/>
        </p:nvSpPr>
        <p:spPr>
          <a:xfrm>
            <a:off x="246218" y="1296057"/>
            <a:ext cx="10719858" cy="1077218"/>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誤差逆伝搬（</a:t>
            </a:r>
            <a:r>
              <a:rPr lang="en-US" altLang="ja-JP" b="1" dirty="0">
                <a:latin typeface="Meiryo UI" panose="020B0604030504040204" pitchFamily="50" charset="-128"/>
                <a:ea typeface="Meiryo UI" panose="020B0604030504040204" pitchFamily="50" charset="-128"/>
              </a:rPr>
              <a:t>back propagation)</a:t>
            </a:r>
          </a:p>
          <a:p>
            <a:endParaRPr lang="en-US" altLang="ja-JP" sz="12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順伝播の逆、誤差逆伝播法を用いてネットワークの出力層から入力層に向かい損失関数の勾配を計算する方法である。</a:t>
            </a:r>
          </a:p>
          <a:p>
            <a:endParaRPr lang="ja-JP" altLang="en-US" b="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6242474E-A523-1418-78E7-595A0FFDE62F}"/>
              </a:ext>
            </a:extLst>
          </p:cNvPr>
          <p:cNvSpPr txBox="1"/>
          <p:nvPr/>
        </p:nvSpPr>
        <p:spPr>
          <a:xfrm>
            <a:off x="246218" y="3001094"/>
            <a:ext cx="10719858" cy="1046440"/>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ドロップアウト</a:t>
            </a:r>
            <a:r>
              <a:rPr lang="en-US" altLang="ja-JP" b="1" dirty="0">
                <a:latin typeface="Meiryo UI" panose="020B0604030504040204" pitchFamily="50" charset="-128"/>
                <a:ea typeface="Meiryo UI" panose="020B0604030504040204" pitchFamily="50" charset="-128"/>
              </a:rPr>
              <a:t>(Dropout )</a:t>
            </a:r>
            <a:r>
              <a:rPr lang="ja-JP" altLang="en-US" b="1" dirty="0">
                <a:latin typeface="Meiryo UI" panose="020B0604030504040204" pitchFamily="50" charset="-128"/>
                <a:ea typeface="Meiryo UI" panose="020B0604030504040204" pitchFamily="50" charset="-128"/>
              </a:rPr>
              <a:t> </a:t>
            </a:r>
            <a:endParaRPr lang="en-US" altLang="ja-JP" b="1"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ラルネットワークにおける正則化手法の一つで、モデルが過学習（学習データに過度に適合してしまう状態）を防ぐために使用されます。学習時にランダムに一部のノード（ニューロン）を無効化（不活性化）する手法である。</a:t>
            </a:r>
          </a:p>
        </p:txBody>
      </p:sp>
      <p:sp>
        <p:nvSpPr>
          <p:cNvPr id="60" name="テキスト ボックス 59">
            <a:extLst>
              <a:ext uri="{FF2B5EF4-FFF2-40B4-BE49-F238E27FC236}">
                <a16:creationId xmlns:a16="http://schemas.microsoft.com/office/drawing/2014/main" id="{2E76759D-7024-184F-10A6-D8CEFCD7BD9B}"/>
              </a:ext>
            </a:extLst>
          </p:cNvPr>
          <p:cNvSpPr txBox="1"/>
          <p:nvPr/>
        </p:nvSpPr>
        <p:spPr>
          <a:xfrm>
            <a:off x="273423" y="5014370"/>
            <a:ext cx="10777490" cy="1046440"/>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早期終了（</a:t>
            </a:r>
            <a:r>
              <a:rPr lang="en-US" altLang="ja-JP" b="1" dirty="0">
                <a:latin typeface="Meiryo UI" panose="020B0604030504040204" pitchFamily="50" charset="-128"/>
                <a:ea typeface="Meiryo UI" panose="020B0604030504040204" pitchFamily="50" charset="-128"/>
              </a:rPr>
              <a:t>Early Stopping</a:t>
            </a: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モデルのトレーニングプロセス中にオーバーフィッティングを防ぐための手法です。早期終了は、検証データのパフォーマンスを監視し、適切なタイミングでトレーニングを停止することで、過学習のリスクを軽減する。</a:t>
            </a:r>
          </a:p>
        </p:txBody>
      </p:sp>
      <p:sp>
        <p:nvSpPr>
          <p:cNvPr id="5" name="スライド番号プレースホルダー 4">
            <a:extLst>
              <a:ext uri="{FF2B5EF4-FFF2-40B4-BE49-F238E27FC236}">
                <a16:creationId xmlns:a16="http://schemas.microsoft.com/office/drawing/2014/main" id="{90BC4FDA-AADF-5DF7-5B9D-7FB3AD9A174F}"/>
              </a:ext>
            </a:extLst>
          </p:cNvPr>
          <p:cNvSpPr>
            <a:spLocks noGrp="1"/>
          </p:cNvSpPr>
          <p:nvPr>
            <p:ph type="sldNum" sz="quarter" idx="12"/>
          </p:nvPr>
        </p:nvSpPr>
        <p:spPr/>
        <p:txBody>
          <a:bodyPr/>
          <a:lstStyle/>
          <a:p>
            <a:fld id="{2977F5E9-0479-47A0-9E51-109E0858BCF2}"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686F8456-8555-B380-6B6F-E314B3B2AA90}"/>
              </a:ext>
            </a:extLst>
          </p:cNvPr>
          <p:cNvSpPr txBox="1"/>
          <p:nvPr/>
        </p:nvSpPr>
        <p:spPr>
          <a:xfrm>
            <a:off x="684681" y="4127630"/>
            <a:ext cx="7925919" cy="738664"/>
          </a:xfrm>
          <a:prstGeom prst="rect">
            <a:avLst/>
          </a:prstGeom>
          <a:noFill/>
        </p:spPr>
        <p:txBody>
          <a:bodyPr wrap="square">
            <a:spAutoFit/>
          </a:bodyPr>
          <a:lstStyle/>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学習中、各エポックで一定割合のノードを無効化する</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無効化されたノードは、そのエポック内では出力を計算しない</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推論時（テスト時）には全てのノードを使う</a:t>
            </a:r>
          </a:p>
        </p:txBody>
      </p:sp>
      <p:sp>
        <p:nvSpPr>
          <p:cNvPr id="9" name="テキスト ボックス 8">
            <a:extLst>
              <a:ext uri="{FF2B5EF4-FFF2-40B4-BE49-F238E27FC236}">
                <a16:creationId xmlns:a16="http://schemas.microsoft.com/office/drawing/2014/main" id="{C8298679-AE13-14C7-513F-E71D169FACC3}"/>
              </a:ext>
            </a:extLst>
          </p:cNvPr>
          <p:cNvSpPr txBox="1"/>
          <p:nvPr/>
        </p:nvSpPr>
        <p:spPr>
          <a:xfrm>
            <a:off x="700927" y="2127023"/>
            <a:ext cx="9424708" cy="738664"/>
          </a:xfrm>
          <a:prstGeom prst="rect">
            <a:avLst/>
          </a:prstGeom>
          <a:noFill/>
        </p:spPr>
        <p:txBody>
          <a:bodyPr wrap="square">
            <a:spAutoFit/>
          </a:bodyPr>
          <a:lstStyle/>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出力層から各層に誤差を伝播</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勾配の計算：損失関数と活性化関数（シグモイドや</a:t>
            </a:r>
            <a:r>
              <a:rPr lang="en-US" altLang="ja-JP" sz="1400" dirty="0">
                <a:latin typeface="Meiryo UI" panose="020B0604030504040204" pitchFamily="50" charset="-128"/>
                <a:ea typeface="Meiryo UI" panose="020B0604030504040204" pitchFamily="50" charset="-128"/>
              </a:rPr>
              <a:t>ReLU</a:t>
            </a:r>
            <a:r>
              <a:rPr lang="ja-JP" altLang="en-US" sz="1400" dirty="0">
                <a:latin typeface="Meiryo UI" panose="020B0604030504040204" pitchFamily="50" charset="-128"/>
                <a:ea typeface="Meiryo UI" panose="020B0604030504040204" pitchFamily="50" charset="-128"/>
              </a:rPr>
              <a:t>など）を使い、偏微分を繰り返して重みとバイアスの影響度を出す</a:t>
            </a:r>
            <a:endParaRPr lang="en-US" altLang="ja-JP" sz="14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400" dirty="0">
                <a:latin typeface="Meiryo UI" panose="020B0604030504040204" pitchFamily="50" charset="-128"/>
                <a:ea typeface="Meiryo UI" panose="020B0604030504040204" pitchFamily="50" charset="-128"/>
              </a:rPr>
              <a:t>各層で計算された誤差が次の層へ伝わり、最後に入力層まで到達</a:t>
            </a:r>
          </a:p>
        </p:txBody>
      </p:sp>
    </p:spTree>
    <p:extLst>
      <p:ext uri="{BB962C8B-B14F-4D97-AF65-F5344CB8AC3E}">
        <p14:creationId xmlns:p14="http://schemas.microsoft.com/office/powerpoint/2010/main" val="1369431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D28FD-D511-FED1-FCAA-349E7DF14905}"/>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ja-JP" altLang="en-US" b="1" dirty="0"/>
              <a:t>簡単な画像認識の例</a:t>
            </a:r>
          </a:p>
        </p:txBody>
      </p:sp>
      <p:sp>
        <p:nvSpPr>
          <p:cNvPr id="3" name="テキスト プレースホルダー 2">
            <a:extLst>
              <a:ext uri="{FF2B5EF4-FFF2-40B4-BE49-F238E27FC236}">
                <a16:creationId xmlns:a16="http://schemas.microsoft.com/office/drawing/2014/main" id="{DB0F600B-0462-B2C7-F98F-943F66AC161D}"/>
              </a:ext>
            </a:extLst>
          </p:cNvPr>
          <p:cNvSpPr>
            <a:spLocks noGrp="1"/>
          </p:cNvSpPr>
          <p:nvPr>
            <p:ph type="body" sz="quarter" idx="13"/>
          </p:nvPr>
        </p:nvSpPr>
        <p:spPr/>
        <p:txBody>
          <a:bodyPr/>
          <a:lstStyle/>
          <a:p>
            <a:r>
              <a:rPr lang="ja-JP" altLang="en-US" dirty="0"/>
              <a:t>３ｰ１．</a:t>
            </a:r>
            <a:r>
              <a:rPr lang="en-US" altLang="ja-JP" dirty="0"/>
              <a:t>CNN</a:t>
            </a:r>
            <a:r>
              <a:rPr lang="ja-JP" altLang="en-US" dirty="0"/>
              <a:t>解説　画像認識を例として</a:t>
            </a:r>
          </a:p>
        </p:txBody>
      </p:sp>
      <p:grpSp>
        <p:nvGrpSpPr>
          <p:cNvPr id="23" name="グループ化 22">
            <a:extLst>
              <a:ext uri="{FF2B5EF4-FFF2-40B4-BE49-F238E27FC236}">
                <a16:creationId xmlns:a16="http://schemas.microsoft.com/office/drawing/2014/main" id="{DF3C6D95-33B5-D80F-DDED-75AEB8475FA2}"/>
              </a:ext>
            </a:extLst>
          </p:cNvPr>
          <p:cNvGrpSpPr/>
          <p:nvPr/>
        </p:nvGrpSpPr>
        <p:grpSpPr>
          <a:xfrm>
            <a:off x="424339" y="1908043"/>
            <a:ext cx="2568368" cy="1665443"/>
            <a:chOff x="426195" y="2407964"/>
            <a:chExt cx="1684203" cy="1134652"/>
          </a:xfrm>
        </p:grpSpPr>
        <p:sp>
          <p:nvSpPr>
            <p:cNvPr id="26" name="正方形/長方形 25">
              <a:extLst>
                <a:ext uri="{FF2B5EF4-FFF2-40B4-BE49-F238E27FC236}">
                  <a16:creationId xmlns:a16="http://schemas.microsoft.com/office/drawing/2014/main" id="{88BD4509-B81A-3596-E3C5-2C6C619B84EE}"/>
                </a:ext>
              </a:extLst>
            </p:cNvPr>
            <p:cNvSpPr/>
            <p:nvPr/>
          </p:nvSpPr>
          <p:spPr>
            <a:xfrm>
              <a:off x="902910" y="2662966"/>
              <a:ext cx="645587" cy="879650"/>
            </a:xfrm>
            <a:prstGeom prst="rect">
              <a:avLst/>
            </a:prstGeom>
            <a:solidFill>
              <a:schemeClr val="bg1"/>
            </a:solidFill>
            <a:ln w="127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mc:AlternateContent xmlns:mc="http://schemas.openxmlformats.org/markup-compatibility/2006" xmlns:p14="http://schemas.microsoft.com/office/powerpoint/2010/main">
          <mc:Choice Requires="p14">
            <p:contentPart p14:bwMode="auto" r:id="rId3">
              <p14:nvContentPartPr>
                <p14:cNvPr id="27" name="インク 26">
                  <a:extLst>
                    <a:ext uri="{FF2B5EF4-FFF2-40B4-BE49-F238E27FC236}">
                      <a16:creationId xmlns:a16="http://schemas.microsoft.com/office/drawing/2014/main" id="{98C789D3-3EF3-0B08-984C-71CFF5A98300}"/>
                    </a:ext>
                  </a:extLst>
                </p14:cNvPr>
                <p14:cNvContentPartPr/>
                <p14:nvPr/>
              </p14:nvContentPartPr>
              <p14:xfrm>
                <a:off x="1068603" y="2834254"/>
                <a:ext cx="309608" cy="528293"/>
              </p14:xfrm>
            </p:contentPart>
          </mc:Choice>
          <mc:Fallback xmlns="">
            <p:pic>
              <p:nvPicPr>
                <p:cNvPr id="27" name="インク 26">
                  <a:extLst>
                    <a:ext uri="{FF2B5EF4-FFF2-40B4-BE49-F238E27FC236}">
                      <a16:creationId xmlns:a16="http://schemas.microsoft.com/office/drawing/2014/main" id="{98C789D3-3EF3-0B08-984C-71CFF5A98300}"/>
                    </a:ext>
                  </a:extLst>
                </p:cNvPr>
                <p:cNvPicPr/>
                <p:nvPr/>
              </p:nvPicPr>
              <p:blipFill>
                <a:blip r:embed="rId4"/>
                <a:stretch>
                  <a:fillRect/>
                </a:stretch>
              </p:blipFill>
              <p:spPr>
                <a:xfrm>
                  <a:off x="1027306" y="2791333"/>
                  <a:ext cx="391966" cy="613889"/>
                </a:xfrm>
                <a:prstGeom prst="rect">
                  <a:avLst/>
                </a:prstGeom>
              </p:spPr>
            </p:pic>
          </mc:Fallback>
        </mc:AlternateContent>
        <p:sp>
          <p:nvSpPr>
            <p:cNvPr id="28" name="テキスト ボックス 27">
              <a:extLst>
                <a:ext uri="{FF2B5EF4-FFF2-40B4-BE49-F238E27FC236}">
                  <a16:creationId xmlns:a16="http://schemas.microsoft.com/office/drawing/2014/main" id="{CEFCB011-1ADD-E61F-7A0A-F03228B6F9C0}"/>
                </a:ext>
              </a:extLst>
            </p:cNvPr>
            <p:cNvSpPr txBox="1"/>
            <p:nvPr/>
          </p:nvSpPr>
          <p:spPr>
            <a:xfrm>
              <a:off x="960497" y="2407964"/>
              <a:ext cx="556435" cy="2306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28px</a:t>
              </a:r>
              <a:endParaRPr kumimoji="1" lang="ja-JP" altLang="en-US" sz="16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7EF9AECE-76E5-287D-CF37-9D564477534A}"/>
                </a:ext>
              </a:extLst>
            </p:cNvPr>
            <p:cNvSpPr txBox="1"/>
            <p:nvPr/>
          </p:nvSpPr>
          <p:spPr>
            <a:xfrm>
              <a:off x="426195" y="2941121"/>
              <a:ext cx="559561" cy="2306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28px</a:t>
              </a:r>
              <a:endParaRPr kumimoji="1" lang="ja-JP" altLang="en-US" sz="1600" dirty="0">
                <a:latin typeface="Meiryo UI" panose="020B0604030504040204" pitchFamily="50" charset="-128"/>
                <a:ea typeface="Meiryo UI" panose="020B0604030504040204" pitchFamily="50" charset="-128"/>
              </a:endParaRPr>
            </a:p>
          </p:txBody>
        </p:sp>
        <p:sp>
          <p:nvSpPr>
            <p:cNvPr id="30" name="楕円 29">
              <a:extLst>
                <a:ext uri="{FF2B5EF4-FFF2-40B4-BE49-F238E27FC236}">
                  <a16:creationId xmlns:a16="http://schemas.microsoft.com/office/drawing/2014/main" id="{88707C40-FE0F-6D11-13B7-37F896ACE7E8}"/>
                </a:ext>
              </a:extLst>
            </p:cNvPr>
            <p:cNvSpPr/>
            <p:nvPr/>
          </p:nvSpPr>
          <p:spPr>
            <a:xfrm>
              <a:off x="1207107" y="3002290"/>
              <a:ext cx="141139" cy="195309"/>
            </a:xfrm>
            <a:prstGeom prst="ellipse">
              <a:avLst/>
            </a:prstGeom>
            <a:noFill/>
            <a:ln w="635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cxnSp>
          <p:nvCxnSpPr>
            <p:cNvPr id="31" name="直線コネクタ 30">
              <a:extLst>
                <a:ext uri="{FF2B5EF4-FFF2-40B4-BE49-F238E27FC236}">
                  <a16:creationId xmlns:a16="http://schemas.microsoft.com/office/drawing/2014/main" id="{21293A3B-0130-A9C9-11F5-4293EF27C22C}"/>
                </a:ext>
              </a:extLst>
            </p:cNvPr>
            <p:cNvCxnSpPr>
              <a:stCxn id="30" idx="6"/>
            </p:cNvCxnSpPr>
            <p:nvPr/>
          </p:nvCxnSpPr>
          <p:spPr>
            <a:xfrm flipV="1">
              <a:off x="1348246" y="3097538"/>
              <a:ext cx="621013" cy="2406"/>
            </a:xfrm>
            <a:prstGeom prst="line">
              <a:avLst/>
            </a:prstGeom>
            <a:ln w="635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0C92DCC6-F95A-67F1-AFE9-61602AE81854}"/>
                </a:ext>
              </a:extLst>
            </p:cNvPr>
            <p:cNvSpPr txBox="1"/>
            <p:nvPr/>
          </p:nvSpPr>
          <p:spPr>
            <a:xfrm>
              <a:off x="1584571" y="2879533"/>
              <a:ext cx="525827" cy="188717"/>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拡大</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grpSp>
      <p:cxnSp>
        <p:nvCxnSpPr>
          <p:cNvPr id="33" name="直線コネクタ 32">
            <a:extLst>
              <a:ext uri="{FF2B5EF4-FFF2-40B4-BE49-F238E27FC236}">
                <a16:creationId xmlns:a16="http://schemas.microsoft.com/office/drawing/2014/main" id="{851AE410-63C7-380C-6857-BE433DB545DF}"/>
              </a:ext>
            </a:extLst>
          </p:cNvPr>
          <p:cNvCxnSpPr/>
          <p:nvPr/>
        </p:nvCxnSpPr>
        <p:spPr>
          <a:xfrm>
            <a:off x="1944049" y="4681093"/>
            <a:ext cx="1251471"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412206E1-F1FE-862A-C563-87BA999D7663}"/>
              </a:ext>
            </a:extLst>
          </p:cNvPr>
          <p:cNvCxnSpPr/>
          <p:nvPr/>
        </p:nvCxnSpPr>
        <p:spPr>
          <a:xfrm>
            <a:off x="1944049" y="4541021"/>
            <a:ext cx="0" cy="25327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4B3763A8-A913-7241-0725-09F63D17679E}"/>
              </a:ext>
            </a:extLst>
          </p:cNvPr>
          <p:cNvCxnSpPr/>
          <p:nvPr/>
        </p:nvCxnSpPr>
        <p:spPr>
          <a:xfrm>
            <a:off x="3195519" y="4554454"/>
            <a:ext cx="0" cy="25327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1D9232A0-7CAB-7780-3549-A5F7F2CC7E77}"/>
              </a:ext>
            </a:extLst>
          </p:cNvPr>
          <p:cNvCxnSpPr/>
          <p:nvPr/>
        </p:nvCxnSpPr>
        <p:spPr>
          <a:xfrm>
            <a:off x="2569785" y="4557830"/>
            <a:ext cx="0" cy="25327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8C1A16A7-EB8A-4C9B-B18B-5BAB5E1FADCE}"/>
              </a:ext>
            </a:extLst>
          </p:cNvPr>
          <p:cNvSpPr txBox="1"/>
          <p:nvPr/>
        </p:nvSpPr>
        <p:spPr>
          <a:xfrm>
            <a:off x="1785609" y="4327001"/>
            <a:ext cx="350591"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0</a:t>
            </a:r>
            <a:endParaRPr kumimoji="1" lang="ja-JP" altLang="en-US" sz="1200"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AFA8F49C-9DE1-024F-6E35-A40E8941821A}"/>
              </a:ext>
            </a:extLst>
          </p:cNvPr>
          <p:cNvSpPr txBox="1"/>
          <p:nvPr/>
        </p:nvSpPr>
        <p:spPr>
          <a:xfrm>
            <a:off x="2359289" y="4304143"/>
            <a:ext cx="81129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128 </a:t>
            </a:r>
            <a:endParaRPr kumimoji="1" lang="ja-JP" altLang="en-US" sz="1200"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08D186AA-504B-6C20-6D52-C13F37A23454}"/>
              </a:ext>
            </a:extLst>
          </p:cNvPr>
          <p:cNvSpPr txBox="1"/>
          <p:nvPr/>
        </p:nvSpPr>
        <p:spPr>
          <a:xfrm>
            <a:off x="2916873" y="4327000"/>
            <a:ext cx="950981"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255 </a:t>
            </a:r>
            <a:endParaRPr kumimoji="1" lang="ja-JP" altLang="en-US" sz="1200"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A1DB66EE-1922-6461-1D9B-FC44F0F92AF6}"/>
              </a:ext>
            </a:extLst>
          </p:cNvPr>
          <p:cNvSpPr txBox="1"/>
          <p:nvPr/>
        </p:nvSpPr>
        <p:spPr>
          <a:xfrm>
            <a:off x="3026756" y="4149954"/>
            <a:ext cx="681440"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白</a:t>
            </a:r>
            <a:endParaRPr kumimoji="1" lang="ja-JP" altLang="en-US" sz="1200"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055A2EAE-ACF5-E467-8586-CD21A9B2527A}"/>
              </a:ext>
            </a:extLst>
          </p:cNvPr>
          <p:cNvSpPr txBox="1"/>
          <p:nvPr/>
        </p:nvSpPr>
        <p:spPr>
          <a:xfrm>
            <a:off x="1753989" y="4166003"/>
            <a:ext cx="681440"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黒</a:t>
            </a:r>
            <a:endParaRPr kumimoji="1" lang="ja-JP" altLang="en-US" sz="12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F90EF1D9-CE14-E334-B2FA-A2082C54EE5C}"/>
              </a:ext>
            </a:extLst>
          </p:cNvPr>
          <p:cNvSpPr txBox="1"/>
          <p:nvPr/>
        </p:nvSpPr>
        <p:spPr>
          <a:xfrm>
            <a:off x="1233223" y="4900942"/>
            <a:ext cx="267312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正規化（</a:t>
            </a:r>
            <a:r>
              <a:rPr kumimoji="1" lang="en-US" altLang="ja-JP" sz="1400" dirty="0">
                <a:latin typeface="Meiryo UI" panose="020B0604030504040204" pitchFamily="50" charset="-128"/>
                <a:ea typeface="Meiryo UI" panose="020B0604030504040204" pitchFamily="50" charset="-128"/>
              </a:rPr>
              <a:t>255</a:t>
            </a:r>
            <a:r>
              <a:rPr kumimoji="1" lang="ja-JP" altLang="en-US" sz="1400" dirty="0">
                <a:latin typeface="Meiryo UI" panose="020B0604030504040204" pitchFamily="50" charset="-128"/>
                <a:ea typeface="Meiryo UI" panose="020B0604030504040204" pitchFamily="50" charset="-128"/>
              </a:rPr>
              <a:t>で割る）</a:t>
            </a:r>
          </a:p>
        </p:txBody>
      </p:sp>
      <p:cxnSp>
        <p:nvCxnSpPr>
          <p:cNvPr id="43" name="直線コネクタ 42">
            <a:extLst>
              <a:ext uri="{FF2B5EF4-FFF2-40B4-BE49-F238E27FC236}">
                <a16:creationId xmlns:a16="http://schemas.microsoft.com/office/drawing/2014/main" id="{4049697C-D97D-A4DA-6E21-245CEE5BA1AB}"/>
              </a:ext>
            </a:extLst>
          </p:cNvPr>
          <p:cNvCxnSpPr/>
          <p:nvPr/>
        </p:nvCxnSpPr>
        <p:spPr>
          <a:xfrm>
            <a:off x="1983299" y="5606762"/>
            <a:ext cx="1251471"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FAC0FA00-8B99-28A3-4B2C-B06020B88570}"/>
              </a:ext>
            </a:extLst>
          </p:cNvPr>
          <p:cNvCxnSpPr/>
          <p:nvPr/>
        </p:nvCxnSpPr>
        <p:spPr>
          <a:xfrm>
            <a:off x="1983299" y="5466690"/>
            <a:ext cx="0" cy="25327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直線コネクタ 44">
            <a:extLst>
              <a:ext uri="{FF2B5EF4-FFF2-40B4-BE49-F238E27FC236}">
                <a16:creationId xmlns:a16="http://schemas.microsoft.com/office/drawing/2014/main" id="{C5EA03A0-64E0-3630-33AC-485DAF6F42AF}"/>
              </a:ext>
            </a:extLst>
          </p:cNvPr>
          <p:cNvCxnSpPr/>
          <p:nvPr/>
        </p:nvCxnSpPr>
        <p:spPr>
          <a:xfrm>
            <a:off x="3234770" y="5480123"/>
            <a:ext cx="0" cy="25327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6" name="直線コネクタ 45">
            <a:extLst>
              <a:ext uri="{FF2B5EF4-FFF2-40B4-BE49-F238E27FC236}">
                <a16:creationId xmlns:a16="http://schemas.microsoft.com/office/drawing/2014/main" id="{76EFC77A-F26D-C80C-ABDF-809AC2437D24}"/>
              </a:ext>
            </a:extLst>
          </p:cNvPr>
          <p:cNvCxnSpPr/>
          <p:nvPr/>
        </p:nvCxnSpPr>
        <p:spPr>
          <a:xfrm>
            <a:off x="2609033" y="5483499"/>
            <a:ext cx="0" cy="25327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7" name="テキスト ボックス 46">
            <a:extLst>
              <a:ext uri="{FF2B5EF4-FFF2-40B4-BE49-F238E27FC236}">
                <a16:creationId xmlns:a16="http://schemas.microsoft.com/office/drawing/2014/main" id="{ACCF0782-C06B-CE5B-5700-5235112FE0A7}"/>
              </a:ext>
            </a:extLst>
          </p:cNvPr>
          <p:cNvSpPr txBox="1"/>
          <p:nvPr/>
        </p:nvSpPr>
        <p:spPr>
          <a:xfrm>
            <a:off x="1732324" y="5211281"/>
            <a:ext cx="564783"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0.</a:t>
            </a:r>
            <a:r>
              <a:rPr kumimoji="1" lang="ja-JP" altLang="en-US" sz="1200" dirty="0">
                <a:latin typeface="Meiryo UI" panose="020B0604030504040204" pitchFamily="50" charset="-128"/>
                <a:ea typeface="Meiryo UI" panose="020B0604030504040204" pitchFamily="50" charset="-128"/>
              </a:rPr>
              <a:t>０</a:t>
            </a:r>
          </a:p>
        </p:txBody>
      </p:sp>
      <p:sp>
        <p:nvSpPr>
          <p:cNvPr id="48" name="テキスト ボックス 47">
            <a:extLst>
              <a:ext uri="{FF2B5EF4-FFF2-40B4-BE49-F238E27FC236}">
                <a16:creationId xmlns:a16="http://schemas.microsoft.com/office/drawing/2014/main" id="{80599926-1C60-BEF6-828E-63BC7BFBD3A6}"/>
              </a:ext>
            </a:extLst>
          </p:cNvPr>
          <p:cNvSpPr txBox="1"/>
          <p:nvPr/>
        </p:nvSpPr>
        <p:spPr>
          <a:xfrm>
            <a:off x="2325703" y="5218131"/>
            <a:ext cx="5911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０</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５</a:t>
            </a:r>
          </a:p>
        </p:txBody>
      </p:sp>
      <p:sp>
        <p:nvSpPr>
          <p:cNvPr id="49" name="テキスト ボックス 48">
            <a:extLst>
              <a:ext uri="{FF2B5EF4-FFF2-40B4-BE49-F238E27FC236}">
                <a16:creationId xmlns:a16="http://schemas.microsoft.com/office/drawing/2014/main" id="{D1EAF9EE-AEF6-5036-18DC-49A1AC3C1E9B}"/>
              </a:ext>
            </a:extLst>
          </p:cNvPr>
          <p:cNvSpPr txBox="1"/>
          <p:nvPr/>
        </p:nvSpPr>
        <p:spPr>
          <a:xfrm>
            <a:off x="2981582" y="5220691"/>
            <a:ext cx="591170"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1.0</a:t>
            </a:r>
            <a:endParaRPr kumimoji="1" lang="ja-JP" altLang="en-US" sz="1200" dirty="0">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A98C428A-9974-FB4E-489D-9C65321B8B07}"/>
              </a:ext>
            </a:extLst>
          </p:cNvPr>
          <p:cNvSpPr txBox="1"/>
          <p:nvPr/>
        </p:nvSpPr>
        <p:spPr>
          <a:xfrm>
            <a:off x="704119" y="1173851"/>
            <a:ext cx="2730028"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画像データ（手書き）</a:t>
            </a:r>
            <a:r>
              <a:rPr lang="en-US" altLang="ja-JP" sz="1600" b="1" dirty="0">
                <a:latin typeface="Meiryo UI" panose="020B0604030504040204" pitchFamily="50" charset="-128"/>
                <a:ea typeface="Meiryo UI" panose="020B0604030504040204" pitchFamily="50" charset="-128"/>
              </a:rPr>
              <a:t>0</a:t>
            </a:r>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9</a:t>
            </a:r>
            <a:endParaRPr kumimoji="1" lang="ja-JP" altLang="en-US" sz="1600" b="1" dirty="0">
              <a:latin typeface="Meiryo UI" panose="020B0604030504040204" pitchFamily="50" charset="-128"/>
              <a:ea typeface="Meiryo UI" panose="020B0604030504040204" pitchFamily="50" charset="-128"/>
            </a:endParaRPr>
          </a:p>
        </p:txBody>
      </p:sp>
      <p:graphicFrame>
        <p:nvGraphicFramePr>
          <p:cNvPr id="51" name="表 50">
            <a:extLst>
              <a:ext uri="{FF2B5EF4-FFF2-40B4-BE49-F238E27FC236}">
                <a16:creationId xmlns:a16="http://schemas.microsoft.com/office/drawing/2014/main" id="{E904634A-75D8-2735-8227-2F39BC953227}"/>
              </a:ext>
            </a:extLst>
          </p:cNvPr>
          <p:cNvGraphicFramePr>
            <a:graphicFrameLocks noGrp="1"/>
          </p:cNvGraphicFramePr>
          <p:nvPr/>
        </p:nvGraphicFramePr>
        <p:xfrm>
          <a:off x="2918708" y="2591509"/>
          <a:ext cx="833120" cy="60751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9176940"/>
                    </a:ext>
                  </a:extLst>
                </a:gridCol>
                <a:gridCol w="208280">
                  <a:extLst>
                    <a:ext uri="{9D8B030D-6E8A-4147-A177-3AD203B41FA5}">
                      <a16:colId xmlns:a16="http://schemas.microsoft.com/office/drawing/2014/main" val="1795401404"/>
                    </a:ext>
                  </a:extLst>
                </a:gridCol>
                <a:gridCol w="208280">
                  <a:extLst>
                    <a:ext uri="{9D8B030D-6E8A-4147-A177-3AD203B41FA5}">
                      <a16:colId xmlns:a16="http://schemas.microsoft.com/office/drawing/2014/main" val="3662877647"/>
                    </a:ext>
                  </a:extLst>
                </a:gridCol>
                <a:gridCol w="208280">
                  <a:extLst>
                    <a:ext uri="{9D8B030D-6E8A-4147-A177-3AD203B41FA5}">
                      <a16:colId xmlns:a16="http://schemas.microsoft.com/office/drawing/2014/main" val="4121010265"/>
                    </a:ext>
                  </a:extLst>
                </a:gridCol>
              </a:tblGrid>
              <a:tr h="15169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solidFill>
                      <a:schemeClr val="bg1">
                        <a:lumMod val="85000"/>
                      </a:schemeClr>
                    </a:solidFill>
                  </a:tcPr>
                </a:tc>
                <a:tc>
                  <a:txBody>
                    <a:bodyPr/>
                    <a:lstStyle/>
                    <a:p>
                      <a:endParaRPr kumimoji="1" lang="ja-JP" altLang="en-US" sz="100" dirty="0"/>
                    </a:p>
                  </a:txBody>
                  <a:tcPr>
                    <a:solidFill>
                      <a:schemeClr val="tx1"/>
                    </a:solidFill>
                  </a:tcPr>
                </a:tc>
                <a:extLst>
                  <a:ext uri="{0D108BD9-81ED-4DB2-BD59-A6C34878D82A}">
                    <a16:rowId xmlns:a16="http://schemas.microsoft.com/office/drawing/2014/main" val="332892946"/>
                  </a:ext>
                </a:extLst>
              </a:tr>
              <a:tr h="151938">
                <a:tc>
                  <a:txBody>
                    <a:bodyPr/>
                    <a:lstStyle/>
                    <a:p>
                      <a:endParaRPr kumimoji="1" lang="ja-JP" altLang="en-US" sz="100"/>
                    </a:p>
                  </a:txBody>
                  <a:tcPr/>
                </a:tc>
                <a:tc>
                  <a:txBody>
                    <a:bodyPr/>
                    <a:lstStyle/>
                    <a:p>
                      <a:endParaRPr kumimoji="1" lang="ja-JP" altLang="en-US" sz="100" dirty="0"/>
                    </a:p>
                  </a:txBody>
                  <a:tcPr>
                    <a:solidFill>
                      <a:schemeClr val="bg1">
                        <a:lumMod val="85000"/>
                      </a:schemeClr>
                    </a:solidFill>
                  </a:tcPr>
                </a:tc>
                <a:tc>
                  <a:txBody>
                    <a:bodyPr/>
                    <a:lstStyle/>
                    <a:p>
                      <a:endParaRPr kumimoji="1" lang="ja-JP" altLang="en-US" sz="100" dirty="0"/>
                    </a:p>
                  </a:txBody>
                  <a:tcPr>
                    <a:solidFill>
                      <a:schemeClr val="tx1"/>
                    </a:solidFill>
                  </a:tcPr>
                </a:tc>
                <a:tc>
                  <a:txBody>
                    <a:bodyPr/>
                    <a:lstStyle/>
                    <a:p>
                      <a:endParaRPr kumimoji="1" lang="ja-JP" altLang="en-US" sz="100" dirty="0"/>
                    </a:p>
                  </a:txBody>
                  <a:tcPr>
                    <a:solidFill>
                      <a:schemeClr val="bg1">
                        <a:lumMod val="85000"/>
                      </a:schemeClr>
                    </a:solidFill>
                  </a:tcPr>
                </a:tc>
                <a:extLst>
                  <a:ext uri="{0D108BD9-81ED-4DB2-BD59-A6C34878D82A}">
                    <a16:rowId xmlns:a16="http://schemas.microsoft.com/office/drawing/2014/main" val="442019380"/>
                  </a:ext>
                </a:extLst>
              </a:tr>
              <a:tr h="151938">
                <a:tc>
                  <a:txBody>
                    <a:bodyPr/>
                    <a:lstStyle/>
                    <a:p>
                      <a:endParaRPr kumimoji="1" lang="ja-JP" altLang="en-US" sz="100" dirty="0"/>
                    </a:p>
                  </a:txBody>
                  <a:tcPr>
                    <a:solidFill>
                      <a:schemeClr val="bg1">
                        <a:lumMod val="85000"/>
                      </a:schemeClr>
                    </a:solidFill>
                  </a:tcPr>
                </a:tc>
                <a:tc>
                  <a:txBody>
                    <a:bodyPr/>
                    <a:lstStyle/>
                    <a:p>
                      <a:endParaRPr kumimoji="1" lang="ja-JP" altLang="en-US" sz="100" dirty="0"/>
                    </a:p>
                  </a:txBody>
                  <a:tcPr>
                    <a:solidFill>
                      <a:schemeClr val="tx1"/>
                    </a:solidFill>
                  </a:tcPr>
                </a:tc>
                <a:tc>
                  <a:txBody>
                    <a:bodyPr/>
                    <a:lstStyle/>
                    <a:p>
                      <a:endParaRPr kumimoji="1" lang="ja-JP" altLang="en-US" sz="100" dirty="0"/>
                    </a:p>
                  </a:txBody>
                  <a:tcPr>
                    <a:solidFill>
                      <a:schemeClr val="bg1">
                        <a:lumMod val="85000"/>
                      </a:schemeClr>
                    </a:solidFill>
                  </a:tcPr>
                </a:tc>
                <a:tc>
                  <a:txBody>
                    <a:bodyPr/>
                    <a:lstStyle/>
                    <a:p>
                      <a:endParaRPr kumimoji="1" lang="ja-JP" altLang="en-US" sz="100" dirty="0"/>
                    </a:p>
                  </a:txBody>
                  <a:tcPr>
                    <a:solidFill>
                      <a:schemeClr val="bg1"/>
                    </a:solidFill>
                  </a:tcPr>
                </a:tc>
                <a:extLst>
                  <a:ext uri="{0D108BD9-81ED-4DB2-BD59-A6C34878D82A}">
                    <a16:rowId xmlns:a16="http://schemas.microsoft.com/office/drawing/2014/main" val="414657969"/>
                  </a:ext>
                </a:extLst>
              </a:tr>
              <a:tr h="151938">
                <a:tc>
                  <a:txBody>
                    <a:bodyPr/>
                    <a:lstStyle/>
                    <a:p>
                      <a:endParaRPr kumimoji="1" lang="ja-JP" altLang="en-US" sz="100" dirty="0"/>
                    </a:p>
                  </a:txBody>
                  <a:tcPr>
                    <a:solidFill>
                      <a:schemeClr val="tx1"/>
                    </a:solidFill>
                  </a:tcPr>
                </a:tc>
                <a:tc>
                  <a:txBody>
                    <a:bodyPr/>
                    <a:lstStyle/>
                    <a:p>
                      <a:endParaRPr kumimoji="1" lang="ja-JP" altLang="en-US" sz="100" dirty="0"/>
                    </a:p>
                  </a:txBody>
                  <a:tcPr>
                    <a:solidFill>
                      <a:schemeClr val="bg1">
                        <a:lumMod val="85000"/>
                      </a:schemeClr>
                    </a:solidFill>
                  </a:tcPr>
                </a:tc>
                <a:tc>
                  <a:txBody>
                    <a:bodyPr/>
                    <a:lstStyle/>
                    <a:p>
                      <a:endParaRPr kumimoji="1" lang="ja-JP" altLang="en-US" sz="100" dirty="0"/>
                    </a:p>
                  </a:txBody>
                  <a:tcPr>
                    <a:solidFill>
                      <a:schemeClr val="bg1"/>
                    </a:solidFill>
                  </a:tcPr>
                </a:tc>
                <a:tc>
                  <a:txBody>
                    <a:bodyPr/>
                    <a:lstStyle/>
                    <a:p>
                      <a:endParaRPr kumimoji="1" lang="ja-JP" altLang="en-US" sz="100" dirty="0"/>
                    </a:p>
                  </a:txBody>
                  <a:tcPr>
                    <a:solidFill>
                      <a:schemeClr val="bg1"/>
                    </a:solidFill>
                  </a:tcPr>
                </a:tc>
                <a:extLst>
                  <a:ext uri="{0D108BD9-81ED-4DB2-BD59-A6C34878D82A}">
                    <a16:rowId xmlns:a16="http://schemas.microsoft.com/office/drawing/2014/main" val="2122988540"/>
                  </a:ext>
                </a:extLst>
              </a:tr>
            </a:tbl>
          </a:graphicData>
        </a:graphic>
      </p:graphicFrame>
      <p:graphicFrame>
        <p:nvGraphicFramePr>
          <p:cNvPr id="52" name="表 51">
            <a:extLst>
              <a:ext uri="{FF2B5EF4-FFF2-40B4-BE49-F238E27FC236}">
                <a16:creationId xmlns:a16="http://schemas.microsoft.com/office/drawing/2014/main" id="{BDE814CE-61F8-8D99-34B4-87A36DEC0521}"/>
              </a:ext>
            </a:extLst>
          </p:cNvPr>
          <p:cNvGraphicFramePr>
            <a:graphicFrameLocks noGrp="1"/>
          </p:cNvGraphicFramePr>
          <p:nvPr/>
        </p:nvGraphicFramePr>
        <p:xfrm>
          <a:off x="5682198" y="3408431"/>
          <a:ext cx="208280" cy="1614683"/>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51743833"/>
                    </a:ext>
                  </a:extLst>
                </a:gridCol>
              </a:tblGrid>
              <a:tr h="230669">
                <a:tc>
                  <a:txBody>
                    <a:bodyPr/>
                    <a:lstStyle/>
                    <a:p>
                      <a:endParaRPr kumimoji="1" lang="ja-JP" altLang="en-US" sz="100"/>
                    </a:p>
                  </a:txBody>
                  <a:tcPr/>
                </a:tc>
                <a:extLst>
                  <a:ext uri="{0D108BD9-81ED-4DB2-BD59-A6C34878D82A}">
                    <a16:rowId xmlns:a16="http://schemas.microsoft.com/office/drawing/2014/main" val="2967661739"/>
                  </a:ext>
                </a:extLst>
              </a:tr>
              <a:tr h="230669">
                <a:tc>
                  <a:txBody>
                    <a:bodyPr/>
                    <a:lstStyle/>
                    <a:p>
                      <a:endParaRPr kumimoji="1" lang="ja-JP" altLang="en-US" sz="100" dirty="0"/>
                    </a:p>
                  </a:txBody>
                  <a:tcPr/>
                </a:tc>
                <a:extLst>
                  <a:ext uri="{0D108BD9-81ED-4DB2-BD59-A6C34878D82A}">
                    <a16:rowId xmlns:a16="http://schemas.microsoft.com/office/drawing/2014/main" val="2856808820"/>
                  </a:ext>
                </a:extLst>
              </a:tr>
              <a:tr h="230669">
                <a:tc>
                  <a:txBody>
                    <a:bodyPr/>
                    <a:lstStyle/>
                    <a:p>
                      <a:endParaRPr kumimoji="1" lang="ja-JP" altLang="en-US" sz="100" dirty="0"/>
                    </a:p>
                  </a:txBody>
                  <a:tcPr>
                    <a:solidFill>
                      <a:schemeClr val="bg1"/>
                    </a:solidFill>
                  </a:tcPr>
                </a:tc>
                <a:extLst>
                  <a:ext uri="{0D108BD9-81ED-4DB2-BD59-A6C34878D82A}">
                    <a16:rowId xmlns:a16="http://schemas.microsoft.com/office/drawing/2014/main" val="1102294059"/>
                  </a:ext>
                </a:extLst>
              </a:tr>
              <a:tr h="230669">
                <a:tc>
                  <a:txBody>
                    <a:bodyPr/>
                    <a:lstStyle/>
                    <a:p>
                      <a:endParaRPr kumimoji="1" lang="ja-JP" altLang="en-US" sz="100" dirty="0"/>
                    </a:p>
                  </a:txBody>
                  <a:tcPr>
                    <a:solidFill>
                      <a:schemeClr val="bg1"/>
                    </a:solidFill>
                  </a:tcPr>
                </a:tc>
                <a:extLst>
                  <a:ext uri="{0D108BD9-81ED-4DB2-BD59-A6C34878D82A}">
                    <a16:rowId xmlns:a16="http://schemas.microsoft.com/office/drawing/2014/main" val="2700383790"/>
                  </a:ext>
                </a:extLst>
              </a:tr>
              <a:tr h="230669">
                <a:tc>
                  <a:txBody>
                    <a:bodyPr/>
                    <a:lstStyle/>
                    <a:p>
                      <a:endParaRPr kumimoji="1" lang="ja-JP" altLang="en-US" sz="100" dirty="0"/>
                    </a:p>
                  </a:txBody>
                  <a:tcPr>
                    <a:solidFill>
                      <a:schemeClr val="bg1"/>
                    </a:solidFill>
                  </a:tcPr>
                </a:tc>
                <a:extLst>
                  <a:ext uri="{0D108BD9-81ED-4DB2-BD59-A6C34878D82A}">
                    <a16:rowId xmlns:a16="http://schemas.microsoft.com/office/drawing/2014/main" val="2662924257"/>
                  </a:ext>
                </a:extLst>
              </a:tr>
              <a:tr h="230669">
                <a:tc>
                  <a:txBody>
                    <a:bodyPr/>
                    <a:lstStyle/>
                    <a:p>
                      <a:endParaRPr kumimoji="1" lang="ja-JP" altLang="en-US" sz="100" dirty="0"/>
                    </a:p>
                  </a:txBody>
                  <a:tcPr/>
                </a:tc>
                <a:extLst>
                  <a:ext uri="{0D108BD9-81ED-4DB2-BD59-A6C34878D82A}">
                    <a16:rowId xmlns:a16="http://schemas.microsoft.com/office/drawing/2014/main" val="3460646733"/>
                  </a:ext>
                </a:extLst>
              </a:tr>
              <a:tr h="230669">
                <a:tc>
                  <a:txBody>
                    <a:bodyPr/>
                    <a:lstStyle/>
                    <a:p>
                      <a:endParaRPr kumimoji="1" lang="ja-JP" altLang="en-US" sz="100" dirty="0"/>
                    </a:p>
                  </a:txBody>
                  <a:tcPr/>
                </a:tc>
                <a:extLst>
                  <a:ext uri="{0D108BD9-81ED-4DB2-BD59-A6C34878D82A}">
                    <a16:rowId xmlns:a16="http://schemas.microsoft.com/office/drawing/2014/main" val="1374204906"/>
                  </a:ext>
                </a:extLst>
              </a:tr>
            </a:tbl>
          </a:graphicData>
        </a:graphic>
      </p:graphicFrame>
      <p:sp>
        <p:nvSpPr>
          <p:cNvPr id="53" name="テキスト ボックス 52">
            <a:extLst>
              <a:ext uri="{FF2B5EF4-FFF2-40B4-BE49-F238E27FC236}">
                <a16:creationId xmlns:a16="http://schemas.microsoft.com/office/drawing/2014/main" id="{9A739414-97E7-BC27-6F9F-22EF28B1E16B}"/>
              </a:ext>
            </a:extLst>
          </p:cNvPr>
          <p:cNvSpPr txBox="1"/>
          <p:nvPr/>
        </p:nvSpPr>
        <p:spPr>
          <a:xfrm rot="5400000">
            <a:off x="5598268" y="5139483"/>
            <a:ext cx="446508" cy="369332"/>
          </a:xfrm>
          <a:prstGeom prst="rect">
            <a:avLst/>
          </a:prstGeom>
          <a:noFill/>
        </p:spPr>
        <p:txBody>
          <a:bodyPr wrap="square" rtlCol="0">
            <a:spAutoFit/>
          </a:bodyPr>
          <a:lstStyle/>
          <a:p>
            <a:r>
              <a:rPr kumimoji="1" lang="en-US" altLang="ja-JP" dirty="0"/>
              <a:t>…</a:t>
            </a:r>
            <a:endParaRPr kumimoji="1" lang="ja-JP" altLang="en-US" dirty="0"/>
          </a:p>
        </p:txBody>
      </p:sp>
      <p:sp>
        <p:nvSpPr>
          <p:cNvPr id="54" name="テキスト ボックス 53">
            <a:extLst>
              <a:ext uri="{FF2B5EF4-FFF2-40B4-BE49-F238E27FC236}">
                <a16:creationId xmlns:a16="http://schemas.microsoft.com/office/drawing/2014/main" id="{18AC129A-DBFD-284F-176E-EBAD13AD94A6}"/>
              </a:ext>
            </a:extLst>
          </p:cNvPr>
          <p:cNvSpPr txBox="1"/>
          <p:nvPr/>
        </p:nvSpPr>
        <p:spPr>
          <a:xfrm>
            <a:off x="5554635" y="3090995"/>
            <a:ext cx="793376" cy="261610"/>
          </a:xfrm>
          <a:prstGeom prst="rect">
            <a:avLst/>
          </a:prstGeom>
          <a:noFill/>
        </p:spPr>
        <p:txBody>
          <a:bodyPr wrap="square" rtlCol="0">
            <a:spAutoFit/>
          </a:bodyPr>
          <a:lstStyle/>
          <a:p>
            <a:r>
              <a:rPr lang="en-US" altLang="ja-JP" sz="1100" dirty="0">
                <a:latin typeface="Meiryo UI" panose="020B0604030504040204" pitchFamily="50" charset="-128"/>
                <a:ea typeface="Meiryo UI" panose="020B0604030504040204" pitchFamily="50" charset="-128"/>
              </a:rPr>
              <a:t>1</a:t>
            </a:r>
            <a:r>
              <a:rPr kumimoji="1" lang="en-US" altLang="ja-JP" sz="1100" dirty="0">
                <a:latin typeface="Meiryo UI" panose="020B0604030504040204" pitchFamily="50" charset="-128"/>
                <a:ea typeface="Meiryo UI" panose="020B0604030504040204" pitchFamily="50" charset="-128"/>
              </a:rPr>
              <a:t>px</a:t>
            </a:r>
            <a:endParaRPr kumimoji="1" lang="ja-JP" altLang="en-US" sz="1100"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25EA601C-11EA-B9EC-BB4C-04AF3EA59D51}"/>
              </a:ext>
            </a:extLst>
          </p:cNvPr>
          <p:cNvSpPr txBox="1"/>
          <p:nvPr/>
        </p:nvSpPr>
        <p:spPr>
          <a:xfrm>
            <a:off x="5505054" y="5488457"/>
            <a:ext cx="793376"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784px</a:t>
            </a:r>
            <a:endParaRPr kumimoji="1" lang="ja-JP" altLang="en-US" sz="11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119FB56A-1AB1-639E-41A4-966859D2D540}"/>
              </a:ext>
            </a:extLst>
          </p:cNvPr>
          <p:cNvSpPr txBox="1"/>
          <p:nvPr/>
        </p:nvSpPr>
        <p:spPr>
          <a:xfrm rot="16200000">
            <a:off x="4665789" y="3945277"/>
            <a:ext cx="1659860"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データを縦一列に</a:t>
            </a:r>
          </a:p>
        </p:txBody>
      </p:sp>
      <p:graphicFrame>
        <p:nvGraphicFramePr>
          <p:cNvPr id="57" name="表 56">
            <a:extLst>
              <a:ext uri="{FF2B5EF4-FFF2-40B4-BE49-F238E27FC236}">
                <a16:creationId xmlns:a16="http://schemas.microsoft.com/office/drawing/2014/main" id="{D34F541E-5821-F881-60A2-5B2DF5B906C3}"/>
              </a:ext>
            </a:extLst>
          </p:cNvPr>
          <p:cNvGraphicFramePr>
            <a:graphicFrameLocks noGrp="1"/>
          </p:cNvGraphicFramePr>
          <p:nvPr/>
        </p:nvGraphicFramePr>
        <p:xfrm>
          <a:off x="7081724" y="3391506"/>
          <a:ext cx="208280" cy="165446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51743833"/>
                    </a:ext>
                  </a:extLst>
                </a:gridCol>
              </a:tblGrid>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2967661739"/>
                  </a:ext>
                </a:extLst>
              </a:tr>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2856808820"/>
                  </a:ext>
                </a:extLst>
              </a:tr>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1102294059"/>
                  </a:ext>
                </a:extLst>
              </a:tr>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2700383790"/>
                  </a:ext>
                </a:extLst>
              </a:tr>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2662924257"/>
                  </a:ext>
                </a:extLst>
              </a:tr>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3460646733"/>
                  </a:ext>
                </a:extLst>
              </a:tr>
              <a:tr h="236352">
                <a:tc>
                  <a:txBody>
                    <a:bodyPr/>
                    <a:lstStyle/>
                    <a:p>
                      <a:endParaRPr kumimoji="1" lang="ja-JP" altLang="en-US" sz="100" dirty="0"/>
                    </a:p>
                  </a:txBody>
                  <a:tcPr>
                    <a:solidFill>
                      <a:schemeClr val="bg1"/>
                    </a:solidFill>
                  </a:tcPr>
                </a:tc>
                <a:extLst>
                  <a:ext uri="{0D108BD9-81ED-4DB2-BD59-A6C34878D82A}">
                    <a16:rowId xmlns:a16="http://schemas.microsoft.com/office/drawing/2014/main" val="1374204906"/>
                  </a:ext>
                </a:extLst>
              </a:tr>
            </a:tbl>
          </a:graphicData>
        </a:graphic>
      </p:graphicFrame>
      <p:sp>
        <p:nvSpPr>
          <p:cNvPr id="58" name="テキスト ボックス 57">
            <a:extLst>
              <a:ext uri="{FF2B5EF4-FFF2-40B4-BE49-F238E27FC236}">
                <a16:creationId xmlns:a16="http://schemas.microsoft.com/office/drawing/2014/main" id="{9D8B1E7E-E1C8-4B98-9E9F-39E789EA1B19}"/>
              </a:ext>
            </a:extLst>
          </p:cNvPr>
          <p:cNvSpPr txBox="1"/>
          <p:nvPr/>
        </p:nvSpPr>
        <p:spPr>
          <a:xfrm>
            <a:off x="6746479" y="2992238"/>
            <a:ext cx="1243853" cy="276999"/>
          </a:xfrm>
          <a:prstGeom prst="rect">
            <a:avLst/>
          </a:prstGeom>
          <a:noFill/>
        </p:spPr>
        <p:txBody>
          <a:bodyPr wrap="square" rtlCol="0">
            <a:spAutoFit/>
          </a:bodyPr>
          <a:lstStyle/>
          <a:p>
            <a:r>
              <a:rPr kumimoji="1" lang="en-US" altLang="ja-JP" sz="1200" dirty="0" err="1">
                <a:latin typeface="Meiryo UI" panose="020B0604030504040204" pitchFamily="50" charset="-128"/>
                <a:ea typeface="Meiryo UI" panose="020B0604030504040204" pitchFamily="50" charset="-128"/>
              </a:rPr>
              <a:t>ReLU</a:t>
            </a:r>
            <a:r>
              <a:rPr kumimoji="1" lang="ja-JP" altLang="en-US" sz="1200" dirty="0">
                <a:latin typeface="Meiryo UI" panose="020B0604030504040204" pitchFamily="50" charset="-128"/>
                <a:ea typeface="Meiryo UI" panose="020B0604030504040204" pitchFamily="50" charset="-128"/>
              </a:rPr>
              <a:t>関数</a:t>
            </a:r>
          </a:p>
        </p:txBody>
      </p:sp>
      <p:sp>
        <p:nvSpPr>
          <p:cNvPr id="59" name="テキスト ボックス 58">
            <a:extLst>
              <a:ext uri="{FF2B5EF4-FFF2-40B4-BE49-F238E27FC236}">
                <a16:creationId xmlns:a16="http://schemas.microsoft.com/office/drawing/2014/main" id="{A8DA36C4-91F0-63F6-B0A0-77163E544D8F}"/>
              </a:ext>
            </a:extLst>
          </p:cNvPr>
          <p:cNvSpPr txBox="1"/>
          <p:nvPr/>
        </p:nvSpPr>
        <p:spPr>
          <a:xfrm>
            <a:off x="8306506" y="4980861"/>
            <a:ext cx="341037"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9</a:t>
            </a:r>
            <a:endParaRPr kumimoji="1" lang="ja-JP" altLang="en-US" sz="1100"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05143F52-12B8-9964-E66E-2CEEF781774E}"/>
              </a:ext>
            </a:extLst>
          </p:cNvPr>
          <p:cNvSpPr txBox="1"/>
          <p:nvPr/>
        </p:nvSpPr>
        <p:spPr>
          <a:xfrm rot="5400000">
            <a:off x="7004705" y="5142560"/>
            <a:ext cx="446508" cy="369332"/>
          </a:xfrm>
          <a:prstGeom prst="rect">
            <a:avLst/>
          </a:prstGeom>
          <a:noFill/>
        </p:spPr>
        <p:txBody>
          <a:bodyPr wrap="square" rtlCol="0">
            <a:spAutoFit/>
          </a:bodyPr>
          <a:lstStyle/>
          <a:p>
            <a:r>
              <a:rPr kumimoji="1" lang="en-US" altLang="ja-JP" dirty="0"/>
              <a:t>…</a:t>
            </a:r>
            <a:endParaRPr kumimoji="1" lang="ja-JP" altLang="en-US" dirty="0"/>
          </a:p>
        </p:txBody>
      </p:sp>
      <p:graphicFrame>
        <p:nvGraphicFramePr>
          <p:cNvPr id="62" name="表 61">
            <a:extLst>
              <a:ext uri="{FF2B5EF4-FFF2-40B4-BE49-F238E27FC236}">
                <a16:creationId xmlns:a16="http://schemas.microsoft.com/office/drawing/2014/main" id="{3BAECDDB-1216-1ECC-6450-C15F7A28D018}"/>
              </a:ext>
            </a:extLst>
          </p:cNvPr>
          <p:cNvGraphicFramePr>
            <a:graphicFrameLocks noGrp="1"/>
          </p:cNvGraphicFramePr>
          <p:nvPr/>
        </p:nvGraphicFramePr>
        <p:xfrm>
          <a:off x="8178372" y="3334264"/>
          <a:ext cx="581371" cy="1219200"/>
        </p:xfrm>
        <a:graphic>
          <a:graphicData uri="http://schemas.openxmlformats.org/drawingml/2006/table">
            <a:tbl>
              <a:tblPr firstRow="1" bandRow="1">
                <a:tableStyleId>{5940675A-B579-460E-94D1-54222C63F5DA}</a:tableStyleId>
              </a:tblPr>
              <a:tblGrid>
                <a:gridCol w="581371">
                  <a:extLst>
                    <a:ext uri="{9D8B030D-6E8A-4147-A177-3AD203B41FA5}">
                      <a16:colId xmlns:a16="http://schemas.microsoft.com/office/drawing/2014/main" val="1751743833"/>
                    </a:ext>
                  </a:extLst>
                </a:gridCol>
              </a:tblGrid>
              <a:tr h="205990">
                <a:tc>
                  <a:txBody>
                    <a:bodyPr/>
                    <a:lstStyle/>
                    <a:p>
                      <a:pPr algn="ctr"/>
                      <a:r>
                        <a:rPr kumimoji="1" lang="ja-JP" altLang="en-US" sz="1000" dirty="0">
                          <a:latin typeface="Meiryo UI" panose="020B0604030504040204" pitchFamily="50" charset="-128"/>
                          <a:ea typeface="Meiryo UI" panose="020B0604030504040204" pitchFamily="50" charset="-128"/>
                        </a:rPr>
                        <a:t>０</a:t>
                      </a:r>
                      <a:r>
                        <a:rPr kumimoji="1" lang="en-US" altLang="ja-JP" sz="1000" dirty="0">
                          <a:latin typeface="Meiryo UI" panose="020B0604030504040204" pitchFamily="50" charset="-128"/>
                          <a:ea typeface="Meiryo UI" panose="020B0604030504040204" pitchFamily="50" charset="-128"/>
                        </a:rPr>
                        <a:t>.05</a:t>
                      </a:r>
                      <a:endParaRPr kumimoji="1" lang="ja-JP" altLang="en-US" sz="1000" dirty="0">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967661739"/>
                  </a:ext>
                </a:extLst>
              </a:tr>
              <a:tr h="205990">
                <a:tc>
                  <a:txBody>
                    <a:bodyPr/>
                    <a:lstStyle/>
                    <a:p>
                      <a:pPr algn="ctr"/>
                      <a:r>
                        <a:rPr kumimoji="1" lang="en-US" altLang="ja-JP" sz="1000" dirty="0">
                          <a:latin typeface="Meiryo UI" panose="020B0604030504040204" pitchFamily="50" charset="-128"/>
                          <a:ea typeface="Meiryo UI" panose="020B0604030504040204" pitchFamily="50" charset="-128"/>
                        </a:rPr>
                        <a:t>0.02</a:t>
                      </a:r>
                      <a:endParaRPr kumimoji="1" lang="ja-JP" altLang="en-US" sz="1000" dirty="0">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856808820"/>
                  </a:ext>
                </a:extLst>
              </a:tr>
              <a:tr h="205990">
                <a:tc>
                  <a:txBody>
                    <a:bodyPr/>
                    <a:lstStyle/>
                    <a:p>
                      <a:pPr algn="ctr"/>
                      <a:r>
                        <a:rPr kumimoji="1" lang="en-US" altLang="ja-JP" sz="1000" dirty="0">
                          <a:latin typeface="Meiryo UI" panose="020B0604030504040204" pitchFamily="50" charset="-128"/>
                          <a:ea typeface="Meiryo UI" panose="020B0604030504040204" pitchFamily="50" charset="-128"/>
                        </a:rPr>
                        <a:t>0.8</a:t>
                      </a:r>
                      <a:endParaRPr kumimoji="1" lang="ja-JP" altLang="en-US" sz="1000" dirty="0">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1102294059"/>
                  </a:ext>
                </a:extLst>
              </a:tr>
              <a:tr h="205990">
                <a:tc>
                  <a:txBody>
                    <a:bodyPr/>
                    <a:lstStyle/>
                    <a:p>
                      <a:pPr algn="ctr"/>
                      <a:r>
                        <a:rPr kumimoji="1" lang="en-US" altLang="ja-JP" sz="1000" dirty="0">
                          <a:latin typeface="Meiryo UI" panose="020B0604030504040204" pitchFamily="50" charset="-128"/>
                          <a:ea typeface="Meiryo UI" panose="020B0604030504040204" pitchFamily="50" charset="-128"/>
                        </a:rPr>
                        <a:t>0.01</a:t>
                      </a:r>
                      <a:endParaRPr kumimoji="1" lang="ja-JP" altLang="en-US" sz="1000" dirty="0">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700383790"/>
                  </a:ext>
                </a:extLst>
              </a:tr>
              <a:tr h="205990">
                <a:tc>
                  <a:txBody>
                    <a:bodyPr/>
                    <a:lstStyle/>
                    <a:p>
                      <a:pPr algn="ctr"/>
                      <a:r>
                        <a:rPr kumimoji="1" lang="en-US" altLang="ja-JP" sz="1000" dirty="0">
                          <a:latin typeface="Meiryo UI" panose="020B0604030504040204" pitchFamily="50" charset="-128"/>
                          <a:ea typeface="Meiryo UI" panose="020B0604030504040204" pitchFamily="50" charset="-128"/>
                        </a:rPr>
                        <a:t>0.03</a:t>
                      </a:r>
                      <a:endParaRPr kumimoji="1" lang="ja-JP" altLang="en-US" sz="1000" dirty="0">
                        <a:latin typeface="Meiryo UI" panose="020B0604030504040204" pitchFamily="50" charset="-128"/>
                        <a:ea typeface="Meiryo UI" panose="020B0604030504040204" pitchFamily="50" charset="-128"/>
                      </a:endParaRPr>
                    </a:p>
                  </a:txBody>
                  <a:tcPr>
                    <a:solidFill>
                      <a:schemeClr val="bg1"/>
                    </a:solidFill>
                  </a:tcPr>
                </a:tc>
                <a:extLst>
                  <a:ext uri="{0D108BD9-81ED-4DB2-BD59-A6C34878D82A}">
                    <a16:rowId xmlns:a16="http://schemas.microsoft.com/office/drawing/2014/main" val="2662924257"/>
                  </a:ext>
                </a:extLst>
              </a:tr>
            </a:tbl>
          </a:graphicData>
        </a:graphic>
      </p:graphicFrame>
      <p:sp>
        <p:nvSpPr>
          <p:cNvPr id="63" name="テキスト ボックス 62">
            <a:extLst>
              <a:ext uri="{FF2B5EF4-FFF2-40B4-BE49-F238E27FC236}">
                <a16:creationId xmlns:a16="http://schemas.microsoft.com/office/drawing/2014/main" id="{F416C65A-1344-246C-71D8-7184C4DFDC32}"/>
              </a:ext>
            </a:extLst>
          </p:cNvPr>
          <p:cNvSpPr txBox="1"/>
          <p:nvPr/>
        </p:nvSpPr>
        <p:spPr>
          <a:xfrm>
            <a:off x="7937325" y="3359088"/>
            <a:ext cx="350428" cy="1169551"/>
          </a:xfrm>
          <a:prstGeom prst="rect">
            <a:avLst/>
          </a:prstGeom>
          <a:noFill/>
        </p:spPr>
        <p:txBody>
          <a:bodyPr wrap="square" rtlCol="0">
            <a:spAutoFit/>
          </a:bodyPr>
          <a:lstStyle/>
          <a:p>
            <a:r>
              <a:rPr kumimoji="1" lang="en-US" altLang="ja-JP" sz="1400" dirty="0"/>
              <a:t>0</a:t>
            </a:r>
          </a:p>
          <a:p>
            <a:r>
              <a:rPr lang="en-US" altLang="ja-JP" sz="1400" dirty="0"/>
              <a:t>1</a:t>
            </a:r>
          </a:p>
          <a:p>
            <a:r>
              <a:rPr lang="en-US" altLang="ja-JP" sz="1400" dirty="0"/>
              <a:t>2</a:t>
            </a:r>
            <a:endParaRPr kumimoji="1" lang="en-US" altLang="ja-JP" sz="1400" dirty="0"/>
          </a:p>
          <a:p>
            <a:r>
              <a:rPr lang="en-US" altLang="ja-JP" sz="1400" dirty="0"/>
              <a:t>3</a:t>
            </a:r>
          </a:p>
          <a:p>
            <a:r>
              <a:rPr lang="en-US" altLang="ja-JP" sz="1400" dirty="0"/>
              <a:t>4</a:t>
            </a:r>
            <a:endParaRPr kumimoji="1" lang="en-US" altLang="ja-JP" sz="1400" dirty="0"/>
          </a:p>
        </p:txBody>
      </p:sp>
      <p:sp>
        <p:nvSpPr>
          <p:cNvPr id="2048" name="テキスト ボックス 2047">
            <a:extLst>
              <a:ext uri="{FF2B5EF4-FFF2-40B4-BE49-F238E27FC236}">
                <a16:creationId xmlns:a16="http://schemas.microsoft.com/office/drawing/2014/main" id="{6DDB4CC2-A671-539C-5B53-DA733FE1B0E3}"/>
              </a:ext>
            </a:extLst>
          </p:cNvPr>
          <p:cNvSpPr txBox="1"/>
          <p:nvPr/>
        </p:nvSpPr>
        <p:spPr>
          <a:xfrm>
            <a:off x="10255433" y="2994557"/>
            <a:ext cx="833121" cy="281923"/>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損失関数</a:t>
            </a:r>
          </a:p>
        </p:txBody>
      </p:sp>
      <p:cxnSp>
        <p:nvCxnSpPr>
          <p:cNvPr id="2049" name="直線矢印コネクタ 2048">
            <a:extLst>
              <a:ext uri="{FF2B5EF4-FFF2-40B4-BE49-F238E27FC236}">
                <a16:creationId xmlns:a16="http://schemas.microsoft.com/office/drawing/2014/main" id="{3D8AFCB1-4B1E-9771-36A4-FBFE995F065B}"/>
              </a:ext>
            </a:extLst>
          </p:cNvPr>
          <p:cNvCxnSpPr>
            <a:cxnSpLocks/>
            <a:stCxn id="2053" idx="3"/>
          </p:cNvCxnSpPr>
          <p:nvPr/>
        </p:nvCxnSpPr>
        <p:spPr>
          <a:xfrm flipV="1">
            <a:off x="8956494" y="3945273"/>
            <a:ext cx="323218" cy="187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51" name="テキスト ボックス 2050">
            <a:extLst>
              <a:ext uri="{FF2B5EF4-FFF2-40B4-BE49-F238E27FC236}">
                <a16:creationId xmlns:a16="http://schemas.microsoft.com/office/drawing/2014/main" id="{D3F60DBA-5FA9-8613-C4C0-2DF8480AAC98}"/>
              </a:ext>
            </a:extLst>
          </p:cNvPr>
          <p:cNvSpPr txBox="1"/>
          <p:nvPr/>
        </p:nvSpPr>
        <p:spPr>
          <a:xfrm rot="16200000">
            <a:off x="6806805" y="4092707"/>
            <a:ext cx="1960973"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個の出力層を作る</a:t>
            </a:r>
          </a:p>
        </p:txBody>
      </p:sp>
      <p:sp>
        <p:nvSpPr>
          <p:cNvPr id="2053" name="四角形: 角を丸くする 2052">
            <a:extLst>
              <a:ext uri="{FF2B5EF4-FFF2-40B4-BE49-F238E27FC236}">
                <a16:creationId xmlns:a16="http://schemas.microsoft.com/office/drawing/2014/main" id="{E0BDB62F-0C5B-3468-EB0D-436FDF387ABC}"/>
              </a:ext>
            </a:extLst>
          </p:cNvPr>
          <p:cNvSpPr/>
          <p:nvPr/>
        </p:nvSpPr>
        <p:spPr>
          <a:xfrm>
            <a:off x="7963129" y="3827281"/>
            <a:ext cx="993365" cy="239727"/>
          </a:xfrm>
          <a:prstGeom prst="roundRect">
            <a:avLst/>
          </a:prstGeom>
          <a:noFill/>
          <a:ln w="25400">
            <a:solidFill>
              <a:schemeClr val="bg1">
                <a:lumMod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4" name="正方形/長方形 2053">
            <a:extLst>
              <a:ext uri="{FF2B5EF4-FFF2-40B4-BE49-F238E27FC236}">
                <a16:creationId xmlns:a16="http://schemas.microsoft.com/office/drawing/2014/main" id="{47DC8C3E-E2C0-635E-C399-9FEC38F30B42}"/>
              </a:ext>
            </a:extLst>
          </p:cNvPr>
          <p:cNvSpPr/>
          <p:nvPr/>
        </p:nvSpPr>
        <p:spPr>
          <a:xfrm>
            <a:off x="6478195" y="2151525"/>
            <a:ext cx="4703033" cy="4221323"/>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7" name="直線矢印コネクタ 2056">
            <a:extLst>
              <a:ext uri="{FF2B5EF4-FFF2-40B4-BE49-F238E27FC236}">
                <a16:creationId xmlns:a16="http://schemas.microsoft.com/office/drawing/2014/main" id="{8CDCB6A5-5E50-FAE5-8779-F65E4941AE8C}"/>
              </a:ext>
            </a:extLst>
          </p:cNvPr>
          <p:cNvCxnSpPr>
            <a:cxnSpLocks/>
          </p:cNvCxnSpPr>
          <p:nvPr/>
        </p:nvCxnSpPr>
        <p:spPr>
          <a:xfrm>
            <a:off x="7412625" y="4017902"/>
            <a:ext cx="250162"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59" name="テキスト ボックス 2058">
            <a:extLst>
              <a:ext uri="{FF2B5EF4-FFF2-40B4-BE49-F238E27FC236}">
                <a16:creationId xmlns:a16="http://schemas.microsoft.com/office/drawing/2014/main" id="{E7A46A55-FC88-7BFD-49F1-F2A3577D801F}"/>
              </a:ext>
            </a:extLst>
          </p:cNvPr>
          <p:cNvSpPr txBox="1"/>
          <p:nvPr/>
        </p:nvSpPr>
        <p:spPr>
          <a:xfrm>
            <a:off x="7175105" y="1500956"/>
            <a:ext cx="3214088" cy="523220"/>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事前に学習させる</a:t>
            </a:r>
            <a:endParaRPr kumimoji="1" lang="en-US" altLang="ja-JP" sz="1400" dirty="0">
              <a:latin typeface="Meiryo UI" panose="020B0604030504040204" pitchFamily="50" charset="-128"/>
              <a:ea typeface="Meiryo UI" panose="020B0604030504040204" pitchFamily="50" charset="-128"/>
            </a:endParaRPr>
          </a:p>
          <a:p>
            <a:pPr algn="ctr"/>
            <a:r>
              <a:rPr lang="ja-JP" altLang="en-US" sz="1400" dirty="0">
                <a:latin typeface="Meiryo UI" panose="020B0604030504040204" pitchFamily="50" charset="-128"/>
                <a:ea typeface="Meiryo UI" panose="020B0604030504040204" pitchFamily="50" charset="-128"/>
              </a:rPr>
              <a:t>（画像と正解ラベルをモデルに流し込む）</a:t>
            </a:r>
            <a:endParaRPr kumimoji="1" lang="ja-JP" altLang="en-US" sz="1400" dirty="0">
              <a:latin typeface="Meiryo UI" panose="020B0604030504040204" pitchFamily="50" charset="-128"/>
              <a:ea typeface="Meiryo UI" panose="020B0604030504040204" pitchFamily="50" charset="-128"/>
            </a:endParaRPr>
          </a:p>
        </p:txBody>
      </p:sp>
      <p:sp>
        <p:nvSpPr>
          <p:cNvPr id="2060" name="テキスト ボックス 2059">
            <a:extLst>
              <a:ext uri="{FF2B5EF4-FFF2-40B4-BE49-F238E27FC236}">
                <a16:creationId xmlns:a16="http://schemas.microsoft.com/office/drawing/2014/main" id="{7689F835-191A-C5E0-28DC-8A0968A04182}"/>
              </a:ext>
            </a:extLst>
          </p:cNvPr>
          <p:cNvSpPr txBox="1"/>
          <p:nvPr/>
        </p:nvSpPr>
        <p:spPr>
          <a:xfrm>
            <a:off x="8112539" y="2231493"/>
            <a:ext cx="1339220" cy="307777"/>
          </a:xfrm>
          <a:prstGeom prst="rect">
            <a:avLst/>
          </a:prstGeom>
          <a:noFill/>
        </p:spPr>
        <p:txBody>
          <a:bodyPr wrap="square" rtlCol="0">
            <a:spAutoFit/>
          </a:bodyPr>
          <a:lstStyle/>
          <a:p>
            <a:pPr algn="ctr"/>
            <a:r>
              <a:rPr kumimoji="1" lang="ja-JP" altLang="en-US" sz="1400" dirty="0">
                <a:latin typeface="Meiryo UI" panose="020B0604030504040204" pitchFamily="50" charset="-128"/>
                <a:ea typeface="Meiryo UI" panose="020B0604030504040204" pitchFamily="50" charset="-128"/>
              </a:rPr>
              <a:t>学習済モデル</a:t>
            </a:r>
          </a:p>
        </p:txBody>
      </p:sp>
      <p:cxnSp>
        <p:nvCxnSpPr>
          <p:cNvPr id="2061" name="直線矢印コネクタ 2060">
            <a:extLst>
              <a:ext uri="{FF2B5EF4-FFF2-40B4-BE49-F238E27FC236}">
                <a16:creationId xmlns:a16="http://schemas.microsoft.com/office/drawing/2014/main" id="{2C57F969-9933-9159-C366-620DA3C572ED}"/>
              </a:ext>
            </a:extLst>
          </p:cNvPr>
          <p:cNvCxnSpPr/>
          <p:nvPr/>
        </p:nvCxnSpPr>
        <p:spPr>
          <a:xfrm>
            <a:off x="6078474" y="4025284"/>
            <a:ext cx="668005"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62" name="テキスト ボックス 2061">
            <a:extLst>
              <a:ext uri="{FF2B5EF4-FFF2-40B4-BE49-F238E27FC236}">
                <a16:creationId xmlns:a16="http://schemas.microsoft.com/office/drawing/2014/main" id="{C21E13A1-CC6B-310E-EC6B-2B521706E0C5}"/>
              </a:ext>
            </a:extLst>
          </p:cNvPr>
          <p:cNvSpPr txBox="1"/>
          <p:nvPr/>
        </p:nvSpPr>
        <p:spPr>
          <a:xfrm>
            <a:off x="6059702" y="1130854"/>
            <a:ext cx="4573620"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簡単な画像認識の例（</a:t>
            </a:r>
            <a:r>
              <a:rPr kumimoji="1" lang="en-US" altLang="ja-JP" sz="1600" b="1" dirty="0" err="1">
                <a:latin typeface="Meiryo UI" panose="020B0604030504040204" pitchFamily="50" charset="-128"/>
                <a:ea typeface="Meiryo UI" panose="020B0604030504040204" pitchFamily="50" charset="-128"/>
              </a:rPr>
              <a:t>ReLU</a:t>
            </a:r>
            <a:r>
              <a:rPr kumimoji="1" lang="ja-JP" altLang="en-US" sz="1600" b="1" dirty="0">
                <a:latin typeface="Meiryo UI" panose="020B0604030504040204" pitchFamily="50" charset="-128"/>
                <a:ea typeface="Meiryo UI" panose="020B0604030504040204" pitchFamily="50" charset="-128"/>
              </a:rPr>
              <a:t>と</a:t>
            </a:r>
            <a:r>
              <a:rPr kumimoji="1" lang="en-US" altLang="ja-JP" sz="1600" b="1" dirty="0" err="1">
                <a:latin typeface="Meiryo UI" panose="020B0604030504040204" pitchFamily="50" charset="-128"/>
                <a:ea typeface="Meiryo UI" panose="020B0604030504040204" pitchFamily="50" charset="-128"/>
              </a:rPr>
              <a:t>Softmax</a:t>
            </a:r>
            <a:r>
              <a:rPr kumimoji="1" lang="ja-JP" altLang="en-US" sz="1600" b="1" dirty="0">
                <a:latin typeface="Meiryo UI" panose="020B0604030504040204" pitchFamily="50" charset="-128"/>
                <a:ea typeface="Meiryo UI" panose="020B0604030504040204" pitchFamily="50" charset="-128"/>
              </a:rPr>
              <a:t>使用）</a:t>
            </a:r>
          </a:p>
        </p:txBody>
      </p:sp>
      <p:sp>
        <p:nvSpPr>
          <p:cNvPr id="12" name="テキスト ボックス 11">
            <a:extLst>
              <a:ext uri="{FF2B5EF4-FFF2-40B4-BE49-F238E27FC236}">
                <a16:creationId xmlns:a16="http://schemas.microsoft.com/office/drawing/2014/main" id="{87A6DEC0-809F-785A-B183-D7B835834AAD}"/>
              </a:ext>
            </a:extLst>
          </p:cNvPr>
          <p:cNvSpPr txBox="1"/>
          <p:nvPr/>
        </p:nvSpPr>
        <p:spPr>
          <a:xfrm rot="5400000">
            <a:off x="8197690" y="4636272"/>
            <a:ext cx="446508" cy="369332"/>
          </a:xfrm>
          <a:prstGeom prst="rect">
            <a:avLst/>
          </a:prstGeom>
          <a:noFill/>
        </p:spPr>
        <p:txBody>
          <a:bodyPr wrap="square" rtlCol="0">
            <a:spAutoFit/>
          </a:bodyPr>
          <a:lstStyle/>
          <a:p>
            <a:r>
              <a:rPr kumimoji="1" lang="en-US" altLang="ja-JP" dirty="0"/>
              <a:t>…</a:t>
            </a:r>
            <a:endParaRPr kumimoji="1" lang="ja-JP" altLang="en-US" dirty="0"/>
          </a:p>
        </p:txBody>
      </p:sp>
      <p:sp>
        <p:nvSpPr>
          <p:cNvPr id="15" name="テキスト ボックス 14">
            <a:extLst>
              <a:ext uri="{FF2B5EF4-FFF2-40B4-BE49-F238E27FC236}">
                <a16:creationId xmlns:a16="http://schemas.microsoft.com/office/drawing/2014/main" id="{87810C44-CDFB-53C7-0478-C9F2A41E3A98}"/>
              </a:ext>
            </a:extLst>
          </p:cNvPr>
          <p:cNvSpPr txBox="1"/>
          <p:nvPr/>
        </p:nvSpPr>
        <p:spPr>
          <a:xfrm>
            <a:off x="6944458" y="5518606"/>
            <a:ext cx="793376"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128px</a:t>
            </a:r>
            <a:endParaRPr kumimoji="1" lang="ja-JP" altLang="en-US" sz="10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BBF2784B-1A8A-1661-C5C2-E429CD03C1CC}"/>
              </a:ext>
            </a:extLst>
          </p:cNvPr>
          <p:cNvSpPr txBox="1"/>
          <p:nvPr/>
        </p:nvSpPr>
        <p:spPr>
          <a:xfrm rot="16200000">
            <a:off x="5891370" y="4242805"/>
            <a:ext cx="1899294"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128</a:t>
            </a:r>
            <a:r>
              <a:rPr kumimoji="1" lang="ja-JP" altLang="en-US" sz="1400" dirty="0">
                <a:latin typeface="Meiryo UI" panose="020B0604030504040204" pitchFamily="50" charset="-128"/>
                <a:ea typeface="Meiryo UI" panose="020B0604030504040204" pitchFamily="50" charset="-128"/>
              </a:rPr>
              <a:t>個の中間層を作る</a:t>
            </a:r>
          </a:p>
        </p:txBody>
      </p:sp>
      <p:sp>
        <p:nvSpPr>
          <p:cNvPr id="2052" name="テキスト ボックス 2051">
            <a:extLst>
              <a:ext uri="{FF2B5EF4-FFF2-40B4-BE49-F238E27FC236}">
                <a16:creationId xmlns:a16="http://schemas.microsoft.com/office/drawing/2014/main" id="{0FE6A071-B322-A41A-B1D4-4C900504B6F5}"/>
              </a:ext>
            </a:extLst>
          </p:cNvPr>
          <p:cNvSpPr txBox="1"/>
          <p:nvPr/>
        </p:nvSpPr>
        <p:spPr>
          <a:xfrm>
            <a:off x="1167125" y="3727675"/>
            <a:ext cx="2831519" cy="307777"/>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px</a:t>
            </a:r>
            <a:r>
              <a:rPr kumimoji="1" lang="ja-JP" altLang="en-US" sz="1400" dirty="0">
                <a:latin typeface="Meiryo UI" panose="020B0604030504040204" pitchFamily="50" charset="-128"/>
                <a:ea typeface="Meiryo UI" panose="020B0604030504040204" pitchFamily="50" charset="-128"/>
              </a:rPr>
              <a:t>単位のデータは</a:t>
            </a:r>
            <a:r>
              <a:rPr kumimoji="1" lang="en-US" altLang="ja-JP" sz="1400" dirty="0">
                <a:latin typeface="Meiryo UI" panose="020B0604030504040204" pitchFamily="50" charset="-128"/>
                <a:ea typeface="Meiryo UI" panose="020B0604030504040204" pitchFamily="50" charset="-128"/>
              </a:rPr>
              <a:t>0</a:t>
            </a:r>
            <a:r>
              <a:rPr kumimoji="1" lang="ja-JP" altLang="en-US" sz="1400" dirty="0">
                <a:latin typeface="Meiryo UI" panose="020B0604030504040204" pitchFamily="50" charset="-128"/>
                <a:ea typeface="Meiryo UI" panose="020B0604030504040204" pitchFamily="50" charset="-128"/>
              </a:rPr>
              <a:t>～</a:t>
            </a:r>
            <a:r>
              <a:rPr kumimoji="1" lang="en-US" altLang="ja-JP" sz="1400" dirty="0">
                <a:latin typeface="Meiryo UI" panose="020B0604030504040204" pitchFamily="50" charset="-128"/>
                <a:ea typeface="Meiryo UI" panose="020B0604030504040204" pitchFamily="50" charset="-128"/>
              </a:rPr>
              <a:t>255</a:t>
            </a:r>
            <a:r>
              <a:rPr kumimoji="1" lang="ja-JP" altLang="en-US" sz="1400" dirty="0">
                <a:latin typeface="Meiryo UI" panose="020B0604030504040204" pitchFamily="50" charset="-128"/>
                <a:ea typeface="Meiryo UI" panose="020B0604030504040204" pitchFamily="50" charset="-128"/>
              </a:rPr>
              <a:t>の明度</a:t>
            </a:r>
          </a:p>
        </p:txBody>
      </p:sp>
      <p:sp>
        <p:nvSpPr>
          <p:cNvPr id="2058" name="テキスト ボックス 2057">
            <a:extLst>
              <a:ext uri="{FF2B5EF4-FFF2-40B4-BE49-F238E27FC236}">
                <a16:creationId xmlns:a16="http://schemas.microsoft.com/office/drawing/2014/main" id="{E2DEB0BC-1FDE-59E0-962D-05FC027164B2}"/>
              </a:ext>
            </a:extLst>
          </p:cNvPr>
          <p:cNvSpPr txBox="1"/>
          <p:nvPr/>
        </p:nvSpPr>
        <p:spPr>
          <a:xfrm>
            <a:off x="1182403" y="5909853"/>
            <a:ext cx="4161908" cy="738664"/>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全てのデータが</a:t>
            </a:r>
            <a:r>
              <a:rPr lang="en-US" altLang="ja-JP" sz="1400" dirty="0">
                <a:latin typeface="Meiryo UI" panose="020B0604030504040204" pitchFamily="50" charset="-128"/>
                <a:ea typeface="Meiryo UI" panose="020B0604030504040204" pitchFamily="50" charset="-128"/>
              </a:rPr>
              <a:t>0</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の間の大きさにすること</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ユニットに入るデータの桁が異なると特徴を正確に反映できないので入力データは正規化します。</a:t>
            </a:r>
          </a:p>
        </p:txBody>
      </p:sp>
      <p:sp>
        <p:nvSpPr>
          <p:cNvPr id="2064" name="テキスト ボックス 2063">
            <a:extLst>
              <a:ext uri="{FF2B5EF4-FFF2-40B4-BE49-F238E27FC236}">
                <a16:creationId xmlns:a16="http://schemas.microsoft.com/office/drawing/2014/main" id="{25D8A384-6C4B-B4B8-A041-8FA3750C377C}"/>
              </a:ext>
            </a:extLst>
          </p:cNvPr>
          <p:cNvSpPr txBox="1"/>
          <p:nvPr/>
        </p:nvSpPr>
        <p:spPr>
          <a:xfrm>
            <a:off x="5345117" y="2797831"/>
            <a:ext cx="984504"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画像データ</a:t>
            </a:r>
          </a:p>
        </p:txBody>
      </p:sp>
      <p:sp>
        <p:nvSpPr>
          <p:cNvPr id="2065" name="テキスト ボックス 2064">
            <a:extLst>
              <a:ext uri="{FF2B5EF4-FFF2-40B4-BE49-F238E27FC236}">
                <a16:creationId xmlns:a16="http://schemas.microsoft.com/office/drawing/2014/main" id="{D62867E7-583D-6D85-2F76-E5B9E65B3363}"/>
              </a:ext>
            </a:extLst>
          </p:cNvPr>
          <p:cNvSpPr txBox="1"/>
          <p:nvPr/>
        </p:nvSpPr>
        <p:spPr>
          <a:xfrm>
            <a:off x="11237461" y="2855873"/>
            <a:ext cx="89851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正解ラベル</a:t>
            </a:r>
          </a:p>
        </p:txBody>
      </p:sp>
      <p:sp>
        <p:nvSpPr>
          <p:cNvPr id="2067" name="テキスト ボックス 2066">
            <a:extLst>
              <a:ext uri="{FF2B5EF4-FFF2-40B4-BE49-F238E27FC236}">
                <a16:creationId xmlns:a16="http://schemas.microsoft.com/office/drawing/2014/main" id="{7EB6CE8B-4FD7-8140-6320-70758E546D88}"/>
              </a:ext>
            </a:extLst>
          </p:cNvPr>
          <p:cNvSpPr txBox="1"/>
          <p:nvPr/>
        </p:nvSpPr>
        <p:spPr>
          <a:xfrm>
            <a:off x="10260106" y="3433013"/>
            <a:ext cx="805110" cy="1015663"/>
          </a:xfrm>
          <a:prstGeom prst="rect">
            <a:avLst/>
          </a:prstGeom>
          <a:noFill/>
          <a:ln w="19050">
            <a:noFill/>
          </a:ln>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出力を正解ラベルと比較し、誤差を最小にする</a:t>
            </a:r>
          </a:p>
        </p:txBody>
      </p:sp>
      <p:cxnSp>
        <p:nvCxnSpPr>
          <p:cNvPr id="2068" name="直線矢印コネクタ 2067">
            <a:extLst>
              <a:ext uri="{FF2B5EF4-FFF2-40B4-BE49-F238E27FC236}">
                <a16:creationId xmlns:a16="http://schemas.microsoft.com/office/drawing/2014/main" id="{9F463772-D302-B5DA-B94F-915000A1F520}"/>
              </a:ext>
            </a:extLst>
          </p:cNvPr>
          <p:cNvCxnSpPr>
            <a:cxnSpLocks/>
            <a:endCxn id="2067" idx="1"/>
          </p:cNvCxnSpPr>
          <p:nvPr/>
        </p:nvCxnSpPr>
        <p:spPr>
          <a:xfrm flipV="1">
            <a:off x="9922288" y="3940845"/>
            <a:ext cx="337818" cy="442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72" name="直線矢印コネクタ 2071">
            <a:extLst>
              <a:ext uri="{FF2B5EF4-FFF2-40B4-BE49-F238E27FC236}">
                <a16:creationId xmlns:a16="http://schemas.microsoft.com/office/drawing/2014/main" id="{A867EAFF-9942-6E62-3201-F1C2D37C3E50}"/>
              </a:ext>
            </a:extLst>
          </p:cNvPr>
          <p:cNvCxnSpPr>
            <a:cxnSpLocks/>
            <a:endCxn id="2067" idx="3"/>
          </p:cNvCxnSpPr>
          <p:nvPr/>
        </p:nvCxnSpPr>
        <p:spPr>
          <a:xfrm flipH="1">
            <a:off x="11065216" y="3940844"/>
            <a:ext cx="431730"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85" name="テキスト ボックス 2084">
            <a:extLst>
              <a:ext uri="{FF2B5EF4-FFF2-40B4-BE49-F238E27FC236}">
                <a16:creationId xmlns:a16="http://schemas.microsoft.com/office/drawing/2014/main" id="{840CA10E-4715-ADAC-834A-5E0F230A8177}"/>
              </a:ext>
            </a:extLst>
          </p:cNvPr>
          <p:cNvSpPr txBox="1"/>
          <p:nvPr/>
        </p:nvSpPr>
        <p:spPr>
          <a:xfrm>
            <a:off x="8025486" y="2989162"/>
            <a:ext cx="1372267" cy="276999"/>
          </a:xfrm>
          <a:prstGeom prst="rect">
            <a:avLst/>
          </a:prstGeom>
          <a:noFill/>
        </p:spPr>
        <p:txBody>
          <a:bodyPr wrap="square" rtlCol="0">
            <a:spAutoFit/>
          </a:bodyPr>
          <a:lstStyle/>
          <a:p>
            <a:r>
              <a:rPr kumimoji="1" lang="en-US" altLang="ja-JP" sz="1200" dirty="0" err="1">
                <a:latin typeface="Meiryo UI" panose="020B0604030504040204" pitchFamily="50" charset="-128"/>
                <a:ea typeface="Meiryo UI" panose="020B0604030504040204" pitchFamily="50" charset="-128"/>
              </a:rPr>
              <a:t>Softmax</a:t>
            </a:r>
            <a:r>
              <a:rPr kumimoji="1" lang="ja-JP" altLang="en-US" sz="1200" dirty="0">
                <a:latin typeface="Meiryo UI" panose="020B0604030504040204" pitchFamily="50" charset="-128"/>
                <a:ea typeface="Meiryo UI" panose="020B0604030504040204" pitchFamily="50" charset="-128"/>
              </a:rPr>
              <a:t>関数</a:t>
            </a:r>
          </a:p>
        </p:txBody>
      </p:sp>
      <p:sp>
        <p:nvSpPr>
          <p:cNvPr id="2087" name="テキスト ボックス 2086">
            <a:extLst>
              <a:ext uri="{FF2B5EF4-FFF2-40B4-BE49-F238E27FC236}">
                <a16:creationId xmlns:a16="http://schemas.microsoft.com/office/drawing/2014/main" id="{EFDE17A6-AD1C-3DFB-B6CA-90886A7F4641}"/>
              </a:ext>
            </a:extLst>
          </p:cNvPr>
          <p:cNvSpPr txBox="1"/>
          <p:nvPr/>
        </p:nvSpPr>
        <p:spPr>
          <a:xfrm>
            <a:off x="8299549" y="5158727"/>
            <a:ext cx="3558518" cy="276999"/>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※0</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9</a:t>
            </a:r>
            <a:r>
              <a:rPr lang="ja-JP" altLang="en-US" sz="1200" dirty="0">
                <a:latin typeface="Meiryo UI" panose="020B0604030504040204" pitchFamily="50" charset="-128"/>
                <a:ea typeface="Meiryo UI" panose="020B0604030504040204" pitchFamily="50" charset="-128"/>
              </a:rPr>
              <a:t>の数字なので</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ユニット</a:t>
            </a:r>
          </a:p>
        </p:txBody>
      </p:sp>
      <p:sp>
        <p:nvSpPr>
          <p:cNvPr id="4" name="スライド番号プレースホルダー 3">
            <a:extLst>
              <a:ext uri="{FF2B5EF4-FFF2-40B4-BE49-F238E27FC236}">
                <a16:creationId xmlns:a16="http://schemas.microsoft.com/office/drawing/2014/main" id="{51ED6C66-2AB9-BDB4-0214-CE1B677FB40E}"/>
              </a:ext>
            </a:extLst>
          </p:cNvPr>
          <p:cNvSpPr>
            <a:spLocks noGrp="1"/>
          </p:cNvSpPr>
          <p:nvPr>
            <p:ph type="sldNum" sz="quarter" idx="12"/>
          </p:nvPr>
        </p:nvSpPr>
        <p:spPr/>
        <p:txBody>
          <a:bodyPr/>
          <a:lstStyle/>
          <a:p>
            <a:fld id="{2977F5E9-0479-47A0-9E51-109E0858BCF2}"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3CD3714E-09DA-8AA8-FE8A-20C55ACFAA67}"/>
              </a:ext>
            </a:extLst>
          </p:cNvPr>
          <p:cNvSpPr txBox="1"/>
          <p:nvPr/>
        </p:nvSpPr>
        <p:spPr>
          <a:xfrm>
            <a:off x="9354212" y="3780622"/>
            <a:ext cx="656110" cy="369332"/>
          </a:xfrm>
          <a:prstGeom prst="rect">
            <a:avLst/>
          </a:prstGeom>
          <a:noFill/>
        </p:spPr>
        <p:txBody>
          <a:bodyPr wrap="square" rtlCol="0">
            <a:spAutoFit/>
          </a:bodyPr>
          <a:lstStyle/>
          <a:p>
            <a:r>
              <a:rPr kumimoji="1" lang="ja-JP" altLang="en-US" dirty="0"/>
              <a:t>“</a:t>
            </a:r>
            <a:r>
              <a:rPr kumimoji="1" lang="en-US" altLang="ja-JP" dirty="0"/>
              <a:t>2</a:t>
            </a:r>
            <a:r>
              <a:rPr kumimoji="1" lang="ja-JP" altLang="en-US" dirty="0"/>
              <a:t>”</a:t>
            </a:r>
          </a:p>
        </p:txBody>
      </p:sp>
      <p:sp>
        <p:nvSpPr>
          <p:cNvPr id="6" name="テキスト ボックス 5">
            <a:extLst>
              <a:ext uri="{FF2B5EF4-FFF2-40B4-BE49-F238E27FC236}">
                <a16:creationId xmlns:a16="http://schemas.microsoft.com/office/drawing/2014/main" id="{106B63E1-FE01-07AC-D007-CCCEE0C610D3}"/>
              </a:ext>
            </a:extLst>
          </p:cNvPr>
          <p:cNvSpPr txBox="1"/>
          <p:nvPr/>
        </p:nvSpPr>
        <p:spPr>
          <a:xfrm>
            <a:off x="11563955" y="3788201"/>
            <a:ext cx="656110" cy="369332"/>
          </a:xfrm>
          <a:prstGeom prst="rect">
            <a:avLst/>
          </a:prstGeom>
          <a:noFill/>
        </p:spPr>
        <p:txBody>
          <a:bodyPr wrap="square" rtlCol="0">
            <a:spAutoFit/>
          </a:bodyPr>
          <a:lstStyle/>
          <a:p>
            <a:r>
              <a:rPr kumimoji="1" lang="ja-JP" altLang="en-US" dirty="0"/>
              <a:t>“</a:t>
            </a:r>
            <a:r>
              <a:rPr kumimoji="1" lang="en-US" altLang="ja-JP" dirty="0"/>
              <a:t>2</a:t>
            </a:r>
            <a:r>
              <a:rPr kumimoji="1" lang="ja-JP" altLang="en-US" dirty="0"/>
              <a:t>”</a:t>
            </a:r>
          </a:p>
        </p:txBody>
      </p:sp>
    </p:spTree>
    <p:extLst>
      <p:ext uri="{BB962C8B-B14F-4D97-AF65-F5344CB8AC3E}">
        <p14:creationId xmlns:p14="http://schemas.microsoft.com/office/powerpoint/2010/main" val="3199101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A7650-BCCF-3AC5-8BD4-56F7C0DAC062}"/>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ED08049-399E-F8F5-AED3-C8F1723CD8F4}"/>
              </a:ext>
            </a:extLst>
          </p:cNvPr>
          <p:cNvSpPr txBox="1"/>
          <p:nvPr/>
        </p:nvSpPr>
        <p:spPr>
          <a:xfrm>
            <a:off x="1188181" y="2705725"/>
            <a:ext cx="9815639" cy="1446550"/>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３ｰ２．</a:t>
            </a:r>
            <a:r>
              <a:rPr lang="en-US" altLang="ja-JP" sz="4800" b="1" dirty="0">
                <a:latin typeface="Meiryo UI" panose="020B0604030504040204" pitchFamily="50" charset="-128"/>
                <a:ea typeface="Meiryo UI" panose="020B0604030504040204" pitchFamily="50" charset="-128"/>
              </a:rPr>
              <a:t>RNN</a:t>
            </a:r>
            <a:r>
              <a:rPr lang="ja-JP" altLang="en-US" sz="4800" b="1" dirty="0">
                <a:latin typeface="Meiryo UI" panose="020B0604030504040204" pitchFamily="50" charset="-128"/>
                <a:ea typeface="Meiryo UI" panose="020B0604030504040204" pitchFamily="50" charset="-128"/>
              </a:rPr>
              <a:t>～</a:t>
            </a:r>
            <a:r>
              <a:rPr lang="en-US" altLang="ja-JP" sz="4800" b="1" dirty="0">
                <a:latin typeface="Meiryo UI" panose="020B0604030504040204" pitchFamily="50" charset="-128"/>
                <a:ea typeface="Meiryo UI" panose="020B0604030504040204" pitchFamily="50" charset="-128"/>
              </a:rPr>
              <a:t>Transformer</a:t>
            </a:r>
            <a:r>
              <a:rPr lang="ja-JP" altLang="en-US" sz="4800" b="1" dirty="0">
                <a:latin typeface="Meiryo UI" panose="020B0604030504040204" pitchFamily="50" charset="-128"/>
                <a:ea typeface="Meiryo UI" panose="020B0604030504040204" pitchFamily="50" charset="-128"/>
              </a:rPr>
              <a:t>解説</a:t>
            </a:r>
            <a:endParaRPr lang="en-US" altLang="ja-JP" sz="4800" b="1" dirty="0">
              <a:latin typeface="Meiryo UI" panose="020B0604030504040204" pitchFamily="50" charset="-128"/>
              <a:ea typeface="Meiryo UI" panose="020B0604030504040204" pitchFamily="50" charset="-128"/>
            </a:endParaRPr>
          </a:p>
          <a:p>
            <a:pPr algn="ctr"/>
            <a:r>
              <a:rPr kumimoji="1" lang="ja-JP" altLang="en-US" sz="4000" b="1" dirty="0">
                <a:latin typeface="Meiryo UI" panose="020B0604030504040204" pitchFamily="50" charset="-128"/>
                <a:ea typeface="Meiryo UI" panose="020B0604030504040204" pitchFamily="50" charset="-128"/>
              </a:rPr>
              <a:t>自然言語処理を例として</a:t>
            </a:r>
            <a:endParaRPr kumimoji="1" lang="ja-JP" altLang="en-US" sz="4000" dirty="0"/>
          </a:p>
        </p:txBody>
      </p:sp>
      <p:sp>
        <p:nvSpPr>
          <p:cNvPr id="2" name="スライド番号プレースホルダー 1">
            <a:extLst>
              <a:ext uri="{FF2B5EF4-FFF2-40B4-BE49-F238E27FC236}">
                <a16:creationId xmlns:a16="http://schemas.microsoft.com/office/drawing/2014/main" id="{01A22C29-A7C4-7F36-6463-ED23CCF27735}"/>
              </a:ext>
            </a:extLst>
          </p:cNvPr>
          <p:cNvSpPr>
            <a:spLocks noGrp="1"/>
          </p:cNvSpPr>
          <p:nvPr>
            <p:ph type="sldNum" sz="quarter" idx="12"/>
          </p:nvPr>
        </p:nvSpPr>
        <p:spPr/>
        <p:txBody>
          <a:bodyPr/>
          <a:lstStyle/>
          <a:p>
            <a:fld id="{2977F5E9-0479-47A0-9E51-109E0858BCF2}" type="slidenum">
              <a:rPr kumimoji="1" lang="ja-JP" altLang="en-US" smtClean="0"/>
              <a:t>12</a:t>
            </a:fld>
            <a:endParaRPr kumimoji="1" lang="ja-JP" altLang="en-US"/>
          </a:p>
        </p:txBody>
      </p:sp>
    </p:spTree>
    <p:extLst>
      <p:ext uri="{BB962C8B-B14F-4D97-AF65-F5344CB8AC3E}">
        <p14:creationId xmlns:p14="http://schemas.microsoft.com/office/powerpoint/2010/main" val="322890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D085CCC-8276-4B0B-A434-5D98A7879549}"/>
              </a:ext>
            </a:extLst>
          </p:cNvPr>
          <p:cNvSpPr>
            <a:spLocks noGrp="1"/>
          </p:cNvSpPr>
          <p:nvPr>
            <p:ph type="sldNum" sz="quarter" idx="12"/>
          </p:nvPr>
        </p:nvSpPr>
        <p:spPr/>
        <p:txBody>
          <a:bodyPr/>
          <a:lstStyle/>
          <a:p>
            <a:fld id="{2977F5E9-0479-47A0-9E51-109E0858BCF2}" type="slidenum">
              <a:rPr kumimoji="1" lang="ja-JP" altLang="en-US" smtClean="0"/>
              <a:t>13</a:t>
            </a:fld>
            <a:endParaRPr kumimoji="1" lang="ja-JP" altLang="en-US"/>
          </a:p>
        </p:txBody>
      </p:sp>
      <p:sp>
        <p:nvSpPr>
          <p:cNvPr id="3" name="タイトル 2">
            <a:extLst>
              <a:ext uri="{FF2B5EF4-FFF2-40B4-BE49-F238E27FC236}">
                <a16:creationId xmlns:a16="http://schemas.microsoft.com/office/drawing/2014/main" id="{9A7D94D3-1585-43B2-0970-F52D4208B979}"/>
              </a:ext>
            </a:extLst>
          </p:cNvPr>
          <p:cNvSpPr>
            <a:spLocks noGrp="1"/>
          </p:cNvSpPr>
          <p:nvPr>
            <p:ph type="title"/>
          </p:nvPr>
        </p:nvSpPr>
        <p:spPr/>
        <p:txBody>
          <a:bodyPr/>
          <a:lstStyle/>
          <a:p>
            <a:r>
              <a:rPr kumimoji="1" lang="ja-JP" altLang="en-US" dirty="0"/>
              <a:t>自然言語処理の基本的な考え方</a:t>
            </a:r>
          </a:p>
        </p:txBody>
      </p:sp>
      <p:sp>
        <p:nvSpPr>
          <p:cNvPr id="4" name="テキスト プレースホルダー 3">
            <a:extLst>
              <a:ext uri="{FF2B5EF4-FFF2-40B4-BE49-F238E27FC236}">
                <a16:creationId xmlns:a16="http://schemas.microsoft.com/office/drawing/2014/main" id="{408A5D75-9D6A-A7CA-475E-C02EB4AEA094}"/>
              </a:ext>
            </a:extLst>
          </p:cNvPr>
          <p:cNvSpPr>
            <a:spLocks noGrp="1"/>
          </p:cNvSpPr>
          <p:nvPr>
            <p:ph type="body" sz="quarter" idx="13"/>
          </p:nvPr>
        </p:nvSpPr>
        <p:spPr/>
        <p:txBody>
          <a:bodyPr/>
          <a:lstStyle/>
          <a:p>
            <a:r>
              <a:rPr lang="ja-JP" altLang="en-US" dirty="0"/>
              <a:t>３ｰ２．</a:t>
            </a:r>
            <a:r>
              <a:rPr lang="en-US" altLang="ja-JP" dirty="0"/>
              <a:t>RNN</a:t>
            </a:r>
            <a:r>
              <a:rPr lang="ja-JP" altLang="en-US" dirty="0"/>
              <a:t>～</a:t>
            </a:r>
            <a:r>
              <a:rPr lang="en-US" altLang="ja-JP" dirty="0"/>
              <a:t>Transformer</a:t>
            </a:r>
            <a:r>
              <a:rPr lang="ja-JP" altLang="en-US" dirty="0"/>
              <a:t>解説　自然言語処理を例として</a:t>
            </a:r>
          </a:p>
        </p:txBody>
      </p:sp>
      <p:sp>
        <p:nvSpPr>
          <p:cNvPr id="5" name="テキスト ボックス 4">
            <a:extLst>
              <a:ext uri="{FF2B5EF4-FFF2-40B4-BE49-F238E27FC236}">
                <a16:creationId xmlns:a16="http://schemas.microsoft.com/office/drawing/2014/main" id="{E8B1DE62-2598-E78B-6429-003EF7B15D4B}"/>
              </a:ext>
            </a:extLst>
          </p:cNvPr>
          <p:cNvSpPr txBox="1"/>
          <p:nvPr/>
        </p:nvSpPr>
        <p:spPr>
          <a:xfrm>
            <a:off x="273423" y="1103059"/>
            <a:ext cx="1006437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機械翻訳や文章分類（</a:t>
            </a:r>
            <a:r>
              <a:rPr kumimoji="1" lang="en-US" altLang="ja-JP" sz="1600" dirty="0">
                <a:latin typeface="Meiryo UI" panose="020B0604030504040204" pitchFamily="50" charset="-128"/>
                <a:ea typeface="Meiryo UI" panose="020B0604030504040204" pitchFamily="50" charset="-128"/>
              </a:rPr>
              <a:t>SNS</a:t>
            </a:r>
            <a:r>
              <a:rPr kumimoji="1" lang="ja-JP" altLang="en-US" sz="1600" dirty="0">
                <a:latin typeface="Meiryo UI" panose="020B0604030504040204" pitchFamily="50" charset="-128"/>
                <a:ea typeface="Meiryo UI" panose="020B0604030504040204" pitchFamily="50" charset="-128"/>
              </a:rPr>
              <a:t>の投稿の良い</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悪いの評価など）、チャットボットで使われています。</a:t>
            </a:r>
          </a:p>
        </p:txBody>
      </p:sp>
      <p:sp>
        <p:nvSpPr>
          <p:cNvPr id="15" name="テキスト ボックス 14">
            <a:extLst>
              <a:ext uri="{FF2B5EF4-FFF2-40B4-BE49-F238E27FC236}">
                <a16:creationId xmlns:a16="http://schemas.microsoft.com/office/drawing/2014/main" id="{82B7D057-D709-EACC-E7A5-8C697ECB865F}"/>
              </a:ext>
            </a:extLst>
          </p:cNvPr>
          <p:cNvSpPr txBox="1"/>
          <p:nvPr/>
        </p:nvSpPr>
        <p:spPr>
          <a:xfrm>
            <a:off x="661147" y="4403239"/>
            <a:ext cx="2826871"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単語に特徴を持たせる</a:t>
            </a:r>
            <a:endParaRPr kumimoji="1" lang="ja-JP" altLang="en-US" sz="1600"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A2963AD0-3F5A-8BFF-9A79-C3BDEF68DDA1}"/>
              </a:ext>
            </a:extLst>
          </p:cNvPr>
          <p:cNvSpPr txBox="1"/>
          <p:nvPr/>
        </p:nvSpPr>
        <p:spPr>
          <a:xfrm>
            <a:off x="242552" y="4695626"/>
            <a:ext cx="3401548"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自転車の特徴をタイヤの数と免許不要とすると、自動車，自動二輪との区別ができる</a:t>
            </a:r>
          </a:p>
        </p:txBody>
      </p:sp>
      <p:graphicFrame>
        <p:nvGraphicFramePr>
          <p:cNvPr id="18" name="表 17">
            <a:extLst>
              <a:ext uri="{FF2B5EF4-FFF2-40B4-BE49-F238E27FC236}">
                <a16:creationId xmlns:a16="http://schemas.microsoft.com/office/drawing/2014/main" id="{6E8CDF73-3B44-C239-0537-5CBED6C207E4}"/>
              </a:ext>
            </a:extLst>
          </p:cNvPr>
          <p:cNvGraphicFramePr>
            <a:graphicFrameLocks noGrp="1"/>
          </p:cNvGraphicFramePr>
          <p:nvPr/>
        </p:nvGraphicFramePr>
        <p:xfrm>
          <a:off x="578100" y="5306460"/>
          <a:ext cx="2654151" cy="1097280"/>
        </p:xfrm>
        <a:graphic>
          <a:graphicData uri="http://schemas.openxmlformats.org/drawingml/2006/table">
            <a:tbl>
              <a:tblPr firstRow="1" bandRow="1">
                <a:tableStyleId>{5940675A-B579-460E-94D1-54222C63F5DA}</a:tableStyleId>
              </a:tblPr>
              <a:tblGrid>
                <a:gridCol w="899758">
                  <a:extLst>
                    <a:ext uri="{9D8B030D-6E8A-4147-A177-3AD203B41FA5}">
                      <a16:colId xmlns:a16="http://schemas.microsoft.com/office/drawing/2014/main" val="1211961142"/>
                    </a:ext>
                  </a:extLst>
                </a:gridCol>
                <a:gridCol w="941593">
                  <a:extLst>
                    <a:ext uri="{9D8B030D-6E8A-4147-A177-3AD203B41FA5}">
                      <a16:colId xmlns:a16="http://schemas.microsoft.com/office/drawing/2014/main" val="1050043059"/>
                    </a:ext>
                  </a:extLst>
                </a:gridCol>
                <a:gridCol w="812800">
                  <a:extLst>
                    <a:ext uri="{9D8B030D-6E8A-4147-A177-3AD203B41FA5}">
                      <a16:colId xmlns:a16="http://schemas.microsoft.com/office/drawing/2014/main" val="3354484948"/>
                    </a:ext>
                  </a:extLst>
                </a:gridCol>
              </a:tblGrid>
              <a:tr h="0">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タイヤ数</a:t>
                      </a:r>
                    </a:p>
                  </a:txBody>
                  <a:tcPr/>
                </a:tc>
                <a:tc>
                  <a:txBody>
                    <a:bodyPr/>
                    <a:lstStyle/>
                    <a:p>
                      <a:r>
                        <a:rPr kumimoji="1" lang="ja-JP" altLang="en-US" sz="1200" dirty="0">
                          <a:latin typeface="Meiryo UI" panose="020B0604030504040204" pitchFamily="50" charset="-128"/>
                          <a:ea typeface="Meiryo UI" panose="020B0604030504040204" pitchFamily="50" charset="-128"/>
                        </a:rPr>
                        <a:t>免許</a:t>
                      </a:r>
                    </a:p>
                  </a:txBody>
                  <a:tcPr/>
                </a:tc>
                <a:extLst>
                  <a:ext uri="{0D108BD9-81ED-4DB2-BD59-A6C34878D82A}">
                    <a16:rowId xmlns:a16="http://schemas.microsoft.com/office/drawing/2014/main" val="1518576825"/>
                  </a:ext>
                </a:extLst>
              </a:tr>
              <a:tr h="0">
                <a:tc>
                  <a:txBody>
                    <a:bodyPr/>
                    <a:lstStyle/>
                    <a:p>
                      <a:r>
                        <a:rPr kumimoji="1" lang="ja-JP" altLang="en-US" sz="1200" dirty="0">
                          <a:latin typeface="Meiryo UI" panose="020B0604030504040204" pitchFamily="50" charset="-128"/>
                          <a:ea typeface="Meiryo UI" panose="020B0604030504040204" pitchFamily="50" charset="-128"/>
                        </a:rPr>
                        <a:t>自転車</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２</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０</a:t>
                      </a:r>
                    </a:p>
                  </a:txBody>
                  <a:tcPr/>
                </a:tc>
                <a:extLst>
                  <a:ext uri="{0D108BD9-81ED-4DB2-BD59-A6C34878D82A}">
                    <a16:rowId xmlns:a16="http://schemas.microsoft.com/office/drawing/2014/main" val="1285269092"/>
                  </a:ext>
                </a:extLst>
              </a:tr>
              <a:tr h="0">
                <a:tc>
                  <a:txBody>
                    <a:bodyPr/>
                    <a:lstStyle/>
                    <a:p>
                      <a:r>
                        <a:rPr kumimoji="1" lang="ja-JP" altLang="en-US" sz="1200" dirty="0">
                          <a:latin typeface="Meiryo UI" panose="020B0604030504040204" pitchFamily="50" charset="-128"/>
                          <a:ea typeface="Meiryo UI" panose="020B0604030504040204" pitchFamily="50" charset="-128"/>
                        </a:rPr>
                        <a:t>自動車</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４</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１</a:t>
                      </a:r>
                    </a:p>
                  </a:txBody>
                  <a:tcPr/>
                </a:tc>
                <a:extLst>
                  <a:ext uri="{0D108BD9-81ED-4DB2-BD59-A6C34878D82A}">
                    <a16:rowId xmlns:a16="http://schemas.microsoft.com/office/drawing/2014/main" val="3895725891"/>
                  </a:ext>
                </a:extLst>
              </a:tr>
              <a:tr h="0">
                <a:tc>
                  <a:txBody>
                    <a:bodyPr/>
                    <a:lstStyle/>
                    <a:p>
                      <a:r>
                        <a:rPr kumimoji="1" lang="ja-JP" altLang="en-US" sz="1200" dirty="0">
                          <a:latin typeface="Meiryo UI" panose="020B0604030504040204" pitchFamily="50" charset="-128"/>
                          <a:ea typeface="Meiryo UI" panose="020B0604030504040204" pitchFamily="50" charset="-128"/>
                        </a:rPr>
                        <a:t>自動二輪</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２</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１</a:t>
                      </a:r>
                    </a:p>
                  </a:txBody>
                  <a:tcPr/>
                </a:tc>
                <a:extLst>
                  <a:ext uri="{0D108BD9-81ED-4DB2-BD59-A6C34878D82A}">
                    <a16:rowId xmlns:a16="http://schemas.microsoft.com/office/drawing/2014/main" val="2448707851"/>
                  </a:ext>
                </a:extLst>
              </a:tr>
            </a:tbl>
          </a:graphicData>
        </a:graphic>
      </p:graphicFrame>
      <p:sp>
        <p:nvSpPr>
          <p:cNvPr id="20" name="テキスト ボックス 19">
            <a:extLst>
              <a:ext uri="{FF2B5EF4-FFF2-40B4-BE49-F238E27FC236}">
                <a16:creationId xmlns:a16="http://schemas.microsoft.com/office/drawing/2014/main" id="{1285EE3D-4087-1998-5A96-E3D2E1A0DD03}"/>
              </a:ext>
            </a:extLst>
          </p:cNvPr>
          <p:cNvSpPr txBox="1"/>
          <p:nvPr/>
        </p:nvSpPr>
        <p:spPr>
          <a:xfrm>
            <a:off x="317151" y="6485923"/>
            <a:ext cx="3326949" cy="307777"/>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特徴の項目数や数値の設定は自由</a:t>
            </a:r>
          </a:p>
        </p:txBody>
      </p:sp>
      <p:sp>
        <p:nvSpPr>
          <p:cNvPr id="6" name="テキスト ボックス 5">
            <a:extLst>
              <a:ext uri="{FF2B5EF4-FFF2-40B4-BE49-F238E27FC236}">
                <a16:creationId xmlns:a16="http://schemas.microsoft.com/office/drawing/2014/main" id="{46077327-6D51-2B85-1251-39415F889AE6}"/>
              </a:ext>
            </a:extLst>
          </p:cNvPr>
          <p:cNvSpPr txBox="1"/>
          <p:nvPr/>
        </p:nvSpPr>
        <p:spPr>
          <a:xfrm>
            <a:off x="435394" y="1535258"/>
            <a:ext cx="3328665" cy="338553"/>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文章を単語で分割し数値化する</a:t>
            </a:r>
          </a:p>
        </p:txBody>
      </p:sp>
      <p:sp>
        <p:nvSpPr>
          <p:cNvPr id="10" name="テキスト ボックス 9">
            <a:extLst>
              <a:ext uri="{FF2B5EF4-FFF2-40B4-BE49-F238E27FC236}">
                <a16:creationId xmlns:a16="http://schemas.microsoft.com/office/drawing/2014/main" id="{E5596E7C-04E1-3DC1-B348-7C361E007425}"/>
              </a:ext>
            </a:extLst>
          </p:cNvPr>
          <p:cNvSpPr txBox="1"/>
          <p:nvPr/>
        </p:nvSpPr>
        <p:spPr>
          <a:xfrm>
            <a:off x="516487" y="2177908"/>
            <a:ext cx="380104" cy="1640840"/>
          </a:xfrm>
          <a:prstGeom prst="rect">
            <a:avLst/>
          </a:prstGeom>
          <a:noFill/>
        </p:spPr>
        <p:txBody>
          <a:bodyPr vert="eaVert" wrap="square" rtlCol="0">
            <a:spAutoFit/>
          </a:bodyPr>
          <a:lstStyle/>
          <a:p>
            <a:pPr algn="ctr"/>
            <a:r>
              <a:rPr kumimoji="1" lang="en-US" altLang="ja-JP" sz="1200" dirty="0">
                <a:latin typeface="Meiryo UI" panose="020B0604030504040204" pitchFamily="50" charset="-128"/>
                <a:ea typeface="Meiryo UI" panose="020B0604030504040204" pitchFamily="50" charset="-128"/>
              </a:rPr>
              <a:t>(1 0 0 0 0)</a:t>
            </a:r>
            <a:endParaRPr kumimoji="1" lang="ja-JP" altLang="en-US"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CDB72012-868C-DDC6-D726-515C00108EFA}"/>
              </a:ext>
            </a:extLst>
          </p:cNvPr>
          <p:cNvSpPr txBox="1"/>
          <p:nvPr/>
        </p:nvSpPr>
        <p:spPr>
          <a:xfrm>
            <a:off x="1112848" y="2172857"/>
            <a:ext cx="380104" cy="1640840"/>
          </a:xfrm>
          <a:prstGeom prst="rect">
            <a:avLst/>
          </a:prstGeom>
          <a:noFill/>
        </p:spPr>
        <p:txBody>
          <a:bodyPr vert="eaVert" wrap="square" rtlCol="0">
            <a:spAutoFit/>
          </a:bodyPr>
          <a:lstStyle/>
          <a:p>
            <a:pPr algn="ctr"/>
            <a:r>
              <a:rPr kumimoji="1" lang="en-US" altLang="ja-JP" sz="1200" dirty="0">
                <a:latin typeface="Meiryo UI" panose="020B0604030504040204" pitchFamily="50" charset="-128"/>
                <a:ea typeface="Meiryo UI" panose="020B0604030504040204" pitchFamily="50" charset="-128"/>
              </a:rPr>
              <a:t>(0 1  0 0 0)</a:t>
            </a:r>
            <a:endParaRPr kumimoji="1" lang="ja-JP" altLang="en-US"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24C9A4DE-A27F-2A5F-29AB-2554CFF0B9FA}"/>
              </a:ext>
            </a:extLst>
          </p:cNvPr>
          <p:cNvSpPr txBox="1"/>
          <p:nvPr/>
        </p:nvSpPr>
        <p:spPr>
          <a:xfrm>
            <a:off x="1753274" y="2170753"/>
            <a:ext cx="380104" cy="1640840"/>
          </a:xfrm>
          <a:prstGeom prst="rect">
            <a:avLst/>
          </a:prstGeom>
          <a:noFill/>
        </p:spPr>
        <p:txBody>
          <a:bodyPr vert="eaVert" wrap="square" rtlCol="0">
            <a:spAutoFit/>
          </a:bodyPr>
          <a:lstStyle/>
          <a:p>
            <a:pPr algn="ctr"/>
            <a:r>
              <a:rPr kumimoji="1" lang="en-US" altLang="ja-JP" sz="1200" dirty="0">
                <a:latin typeface="Meiryo UI" panose="020B0604030504040204" pitchFamily="50" charset="-128"/>
                <a:ea typeface="Meiryo UI" panose="020B0604030504040204" pitchFamily="50" charset="-128"/>
              </a:rPr>
              <a:t>(0 0 </a:t>
            </a:r>
            <a:r>
              <a:rPr lang="en-US" altLang="ja-JP" sz="1200" dirty="0">
                <a:latin typeface="Meiryo UI" panose="020B0604030504040204" pitchFamily="50" charset="-128"/>
                <a:ea typeface="Meiryo UI" panose="020B0604030504040204" pitchFamily="50" charset="-128"/>
              </a:rPr>
              <a:t>1</a:t>
            </a:r>
            <a:r>
              <a:rPr kumimoji="1" lang="en-US" altLang="ja-JP" sz="1200" dirty="0">
                <a:latin typeface="Meiryo UI" panose="020B0604030504040204" pitchFamily="50" charset="-128"/>
                <a:ea typeface="Meiryo UI" panose="020B0604030504040204" pitchFamily="50" charset="-128"/>
              </a:rPr>
              <a:t>  0 0)</a:t>
            </a: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FB12EE29-6895-E9F2-48A6-15E0945DC60E}"/>
              </a:ext>
            </a:extLst>
          </p:cNvPr>
          <p:cNvSpPr txBox="1"/>
          <p:nvPr/>
        </p:nvSpPr>
        <p:spPr>
          <a:xfrm>
            <a:off x="2356047" y="2180011"/>
            <a:ext cx="380104" cy="1640840"/>
          </a:xfrm>
          <a:prstGeom prst="rect">
            <a:avLst/>
          </a:prstGeom>
          <a:noFill/>
        </p:spPr>
        <p:txBody>
          <a:bodyPr vert="eaVert" wrap="square" rtlCol="0">
            <a:spAutoFit/>
          </a:bodyPr>
          <a:lstStyle/>
          <a:p>
            <a:pPr algn="ctr"/>
            <a:r>
              <a:rPr kumimoji="1" lang="en-US" altLang="ja-JP" sz="1200" dirty="0">
                <a:latin typeface="Meiryo UI" panose="020B0604030504040204" pitchFamily="50" charset="-128"/>
                <a:ea typeface="Meiryo UI" panose="020B0604030504040204" pitchFamily="50" charset="-128"/>
              </a:rPr>
              <a:t>(0 0 </a:t>
            </a:r>
            <a:r>
              <a:rPr lang="en-US" altLang="ja-JP" sz="1200" dirty="0">
                <a:latin typeface="Meiryo UI" panose="020B0604030504040204" pitchFamily="50" charset="-128"/>
                <a:ea typeface="Meiryo UI" panose="020B0604030504040204" pitchFamily="50" charset="-128"/>
              </a:rPr>
              <a:t>0</a:t>
            </a:r>
            <a:r>
              <a:rPr kumimoji="1" lang="en-US" altLang="ja-JP" sz="1200" dirty="0">
                <a:latin typeface="Meiryo UI" panose="020B0604030504040204" pitchFamily="50" charset="-128"/>
                <a:ea typeface="Meiryo UI" panose="020B0604030504040204" pitchFamily="50" charset="-128"/>
              </a:rPr>
              <a:t> 1 0)</a:t>
            </a:r>
            <a:endParaRPr kumimoji="1" lang="ja-JP" altLang="en-US"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E8B6B36-FA69-2A4B-956B-39260F60ADF5}"/>
              </a:ext>
            </a:extLst>
          </p:cNvPr>
          <p:cNvSpPr txBox="1"/>
          <p:nvPr/>
        </p:nvSpPr>
        <p:spPr>
          <a:xfrm>
            <a:off x="2852923" y="2203544"/>
            <a:ext cx="380104" cy="1640840"/>
          </a:xfrm>
          <a:prstGeom prst="rect">
            <a:avLst/>
          </a:prstGeom>
          <a:noFill/>
        </p:spPr>
        <p:txBody>
          <a:bodyPr vert="eaVert" wrap="square" rtlCol="0">
            <a:spAutoFit/>
          </a:bodyPr>
          <a:lstStyle/>
          <a:p>
            <a:pPr algn="ctr"/>
            <a:r>
              <a:rPr kumimoji="1" lang="en-US" altLang="ja-JP" sz="1200" dirty="0">
                <a:latin typeface="Meiryo UI" panose="020B0604030504040204" pitchFamily="50" charset="-128"/>
                <a:ea typeface="Meiryo UI" panose="020B0604030504040204" pitchFamily="50" charset="-128"/>
              </a:rPr>
              <a:t>(0 0 </a:t>
            </a:r>
            <a:r>
              <a:rPr lang="en-US" altLang="ja-JP" sz="1200" dirty="0">
                <a:latin typeface="Meiryo UI" panose="020B0604030504040204" pitchFamily="50" charset="-128"/>
                <a:ea typeface="Meiryo UI" panose="020B0604030504040204" pitchFamily="50" charset="-128"/>
              </a:rPr>
              <a:t>0</a:t>
            </a:r>
            <a:r>
              <a:rPr kumimoji="1" lang="en-US" altLang="ja-JP" sz="1200" dirty="0">
                <a:latin typeface="Meiryo UI" panose="020B0604030504040204" pitchFamily="50" charset="-128"/>
                <a:ea typeface="Meiryo UI" panose="020B0604030504040204" pitchFamily="50" charset="-128"/>
              </a:rPr>
              <a:t> 0 1)</a:t>
            </a:r>
            <a:endParaRPr kumimoji="1" lang="ja-JP" altLang="en-US" sz="12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C07B58DD-5725-60EE-6E89-D7D27BF48141}"/>
              </a:ext>
            </a:extLst>
          </p:cNvPr>
          <p:cNvSpPr txBox="1"/>
          <p:nvPr/>
        </p:nvSpPr>
        <p:spPr>
          <a:xfrm>
            <a:off x="318051" y="3705042"/>
            <a:ext cx="3510642" cy="523220"/>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数値化することにより計算ができる</a:t>
            </a:r>
            <a:endParaRPr kumimoji="1" lang="en-US" altLang="ja-JP" sz="14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ベクトルにすることで距離計算ができる</a:t>
            </a:r>
            <a:endParaRPr kumimoji="1" lang="ja-JP" altLang="en-US" sz="1400"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023D016A-EB34-F7FF-790B-58CEF01E90CF}"/>
              </a:ext>
            </a:extLst>
          </p:cNvPr>
          <p:cNvSpPr txBox="1"/>
          <p:nvPr/>
        </p:nvSpPr>
        <p:spPr>
          <a:xfrm>
            <a:off x="454027" y="1891142"/>
            <a:ext cx="717809"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子供</a:t>
            </a:r>
          </a:p>
        </p:txBody>
      </p:sp>
      <p:sp>
        <p:nvSpPr>
          <p:cNvPr id="30" name="テキスト ボックス 29">
            <a:extLst>
              <a:ext uri="{FF2B5EF4-FFF2-40B4-BE49-F238E27FC236}">
                <a16:creationId xmlns:a16="http://schemas.microsoft.com/office/drawing/2014/main" id="{DB046E18-F752-480E-A788-78092A0E2FE1}"/>
              </a:ext>
            </a:extLst>
          </p:cNvPr>
          <p:cNvSpPr txBox="1"/>
          <p:nvPr/>
        </p:nvSpPr>
        <p:spPr>
          <a:xfrm>
            <a:off x="1164511" y="1891141"/>
            <a:ext cx="417919"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が</a:t>
            </a:r>
          </a:p>
        </p:txBody>
      </p:sp>
      <p:sp>
        <p:nvSpPr>
          <p:cNvPr id="31" name="テキスト ボックス 30">
            <a:extLst>
              <a:ext uri="{FF2B5EF4-FFF2-40B4-BE49-F238E27FC236}">
                <a16:creationId xmlns:a16="http://schemas.microsoft.com/office/drawing/2014/main" id="{681347EE-9CB9-AAF1-84FE-3E1959B41DBC}"/>
              </a:ext>
            </a:extLst>
          </p:cNvPr>
          <p:cNvSpPr txBox="1"/>
          <p:nvPr/>
        </p:nvSpPr>
        <p:spPr>
          <a:xfrm>
            <a:off x="1582430" y="1891141"/>
            <a:ext cx="882383"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自転車</a:t>
            </a:r>
          </a:p>
        </p:txBody>
      </p:sp>
      <p:sp>
        <p:nvSpPr>
          <p:cNvPr id="32" name="テキスト ボックス 31">
            <a:extLst>
              <a:ext uri="{FF2B5EF4-FFF2-40B4-BE49-F238E27FC236}">
                <a16:creationId xmlns:a16="http://schemas.microsoft.com/office/drawing/2014/main" id="{B114E9F4-8886-CC77-E767-D2ED1F523C85}"/>
              </a:ext>
            </a:extLst>
          </p:cNvPr>
          <p:cNvSpPr txBox="1"/>
          <p:nvPr/>
        </p:nvSpPr>
        <p:spPr>
          <a:xfrm>
            <a:off x="2377380" y="1891141"/>
            <a:ext cx="417920"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に</a:t>
            </a:r>
          </a:p>
        </p:txBody>
      </p:sp>
      <p:sp>
        <p:nvSpPr>
          <p:cNvPr id="33" name="テキスト ボックス 32">
            <a:extLst>
              <a:ext uri="{FF2B5EF4-FFF2-40B4-BE49-F238E27FC236}">
                <a16:creationId xmlns:a16="http://schemas.microsoft.com/office/drawing/2014/main" id="{FD6D098D-D0E7-A9E7-6EAD-3BE5BB677C69}"/>
              </a:ext>
            </a:extLst>
          </p:cNvPr>
          <p:cNvSpPr txBox="1"/>
          <p:nvPr/>
        </p:nvSpPr>
        <p:spPr>
          <a:xfrm>
            <a:off x="2721501" y="1891140"/>
            <a:ext cx="812009"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乗った</a:t>
            </a:r>
          </a:p>
        </p:txBody>
      </p:sp>
      <p:grpSp>
        <p:nvGrpSpPr>
          <p:cNvPr id="177" name="グループ化 176">
            <a:extLst>
              <a:ext uri="{FF2B5EF4-FFF2-40B4-BE49-F238E27FC236}">
                <a16:creationId xmlns:a16="http://schemas.microsoft.com/office/drawing/2014/main" id="{6452B28E-7EE3-7051-B441-75C741768E74}"/>
              </a:ext>
            </a:extLst>
          </p:cNvPr>
          <p:cNvGrpSpPr/>
          <p:nvPr/>
        </p:nvGrpSpPr>
        <p:grpSpPr>
          <a:xfrm>
            <a:off x="3471389" y="2346549"/>
            <a:ext cx="4817282" cy="3808467"/>
            <a:chOff x="-75824" y="3500273"/>
            <a:chExt cx="4817282" cy="3871366"/>
          </a:xfrm>
        </p:grpSpPr>
        <p:grpSp>
          <p:nvGrpSpPr>
            <p:cNvPr id="180" name="グループ化 179">
              <a:extLst>
                <a:ext uri="{FF2B5EF4-FFF2-40B4-BE49-F238E27FC236}">
                  <a16:creationId xmlns:a16="http://schemas.microsoft.com/office/drawing/2014/main" id="{C87D8222-621E-7D6A-E399-C5F6767DD0CB}"/>
                </a:ext>
              </a:extLst>
            </p:cNvPr>
            <p:cNvGrpSpPr/>
            <p:nvPr/>
          </p:nvGrpSpPr>
          <p:grpSpPr>
            <a:xfrm>
              <a:off x="1070817" y="4257452"/>
              <a:ext cx="1299592" cy="2317870"/>
              <a:chOff x="1146456" y="1150516"/>
              <a:chExt cx="1898336" cy="3218030"/>
            </a:xfrm>
          </p:grpSpPr>
          <p:cxnSp>
            <p:nvCxnSpPr>
              <p:cNvPr id="207" name="直線矢印コネクタ 206">
                <a:extLst>
                  <a:ext uri="{FF2B5EF4-FFF2-40B4-BE49-F238E27FC236}">
                    <a16:creationId xmlns:a16="http://schemas.microsoft.com/office/drawing/2014/main" id="{B35AC5D9-3017-99D8-508B-A36C3A27D819}"/>
                  </a:ext>
                </a:extLst>
              </p:cNvPr>
              <p:cNvCxnSpPr>
                <a:cxnSpLocks/>
                <a:stCxn id="224" idx="6"/>
                <a:endCxn id="214" idx="2"/>
              </p:cNvCxnSpPr>
              <p:nvPr/>
            </p:nvCxnSpPr>
            <p:spPr>
              <a:xfrm>
                <a:off x="1680083" y="1398162"/>
                <a:ext cx="831082" cy="1812326"/>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8" name="テキスト ボックス 207">
                    <a:extLst>
                      <a:ext uri="{FF2B5EF4-FFF2-40B4-BE49-F238E27FC236}">
                        <a16:creationId xmlns:a16="http://schemas.microsoft.com/office/drawing/2014/main" id="{36FBDBA3-1CBB-439E-F002-EACA472999ED}"/>
                      </a:ext>
                    </a:extLst>
                  </p:cNvPr>
                  <p:cNvSpPr txBox="1"/>
                  <p:nvPr/>
                </p:nvSpPr>
                <p:spPr>
                  <a:xfrm>
                    <a:off x="1690566" y="2099120"/>
                    <a:ext cx="375394" cy="299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208" name="テキスト ボックス 207">
                    <a:extLst>
                      <a:ext uri="{FF2B5EF4-FFF2-40B4-BE49-F238E27FC236}">
                        <a16:creationId xmlns:a16="http://schemas.microsoft.com/office/drawing/2014/main" id="{36FBDBA3-1CBB-439E-F002-EACA472999ED}"/>
                      </a:ext>
                    </a:extLst>
                  </p:cNvPr>
                  <p:cNvSpPr txBox="1">
                    <a:spLocks noRot="1" noChangeAspect="1" noMove="1" noResize="1" noEditPoints="1" noAdjustHandles="1" noChangeArrowheads="1" noChangeShapeType="1" noTextEdit="1"/>
                  </p:cNvSpPr>
                  <p:nvPr/>
                </p:nvSpPr>
                <p:spPr>
                  <a:xfrm>
                    <a:off x="1690566" y="2099120"/>
                    <a:ext cx="375394" cy="299113"/>
                  </a:xfrm>
                  <a:prstGeom prst="rect">
                    <a:avLst/>
                  </a:prstGeom>
                  <a:blipFill>
                    <a:blip r:embed="rId3"/>
                    <a:stretch>
                      <a:fillRect l="-9524" b="-14286"/>
                    </a:stretch>
                  </a:blipFill>
                </p:spPr>
                <p:txBody>
                  <a:bodyPr/>
                  <a:lstStyle/>
                  <a:p>
                    <a:r>
                      <a:rPr lang="ja-JP" altLang="en-US">
                        <a:noFill/>
                      </a:rPr>
                      <a:t> </a:t>
                    </a:r>
                  </a:p>
                </p:txBody>
              </p:sp>
            </mc:Fallback>
          </mc:AlternateContent>
          <p:grpSp>
            <p:nvGrpSpPr>
              <p:cNvPr id="209" name="グループ化 208">
                <a:extLst>
                  <a:ext uri="{FF2B5EF4-FFF2-40B4-BE49-F238E27FC236}">
                    <a16:creationId xmlns:a16="http://schemas.microsoft.com/office/drawing/2014/main" id="{509CC1E8-8A99-D329-69ED-3B2181C080B6}"/>
                  </a:ext>
                </a:extLst>
              </p:cNvPr>
              <p:cNvGrpSpPr/>
              <p:nvPr/>
            </p:nvGrpSpPr>
            <p:grpSpPr>
              <a:xfrm>
                <a:off x="1146456" y="1150516"/>
                <a:ext cx="533627" cy="495292"/>
                <a:chOff x="736318" y="3150641"/>
                <a:chExt cx="735106" cy="711200"/>
              </a:xfrm>
            </p:grpSpPr>
            <p:sp>
              <p:nvSpPr>
                <p:cNvPr id="224" name="楕円 223">
                  <a:extLst>
                    <a:ext uri="{FF2B5EF4-FFF2-40B4-BE49-F238E27FC236}">
                      <a16:creationId xmlns:a16="http://schemas.microsoft.com/office/drawing/2014/main" id="{4D105387-E7A1-7274-BB77-EE27EAEB9A8F}"/>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225" name="テキスト ボックス 224">
                      <a:extLst>
                        <a:ext uri="{FF2B5EF4-FFF2-40B4-BE49-F238E27FC236}">
                          <a16:creationId xmlns:a16="http://schemas.microsoft.com/office/drawing/2014/main" id="{F6FAC937-D2FE-DC17-3649-B27CA7D2AA5E}"/>
                        </a:ext>
                      </a:extLst>
                    </p:cNvPr>
                    <p:cNvSpPr txBox="1"/>
                    <p:nvPr/>
                  </p:nvSpPr>
                  <p:spPr>
                    <a:xfrm>
                      <a:off x="884786" y="3293785"/>
                      <a:ext cx="459845" cy="429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smtClean="0">
                                    <a:latin typeface="Cambria Math" panose="02040503050406030204" pitchFamily="18" charset="0"/>
                                  </a:rPr>
                                  <m:t>𝑥</m:t>
                                </m:r>
                              </m:e>
                              <m:sub>
                                <m:r>
                                  <a:rPr lang="en-US" altLang="ja-JP" sz="1400" i="1">
                                    <a:latin typeface="Cambria Math" panose="02040503050406030204" pitchFamily="18" charset="0"/>
                                  </a:rPr>
                                  <m:t>2</m:t>
                                </m:r>
                              </m:sub>
                            </m:sSub>
                          </m:oMath>
                        </m:oMathPara>
                      </a14:m>
                      <a:endParaRPr kumimoji="1" lang="ja-JP" altLang="en-US" sz="1400" dirty="0"/>
                    </a:p>
                  </p:txBody>
                </p:sp>
              </mc:Choice>
              <mc:Fallback xmlns="">
                <p:sp>
                  <p:nvSpPr>
                    <p:cNvPr id="225" name="テキスト ボックス 224">
                      <a:extLst>
                        <a:ext uri="{FF2B5EF4-FFF2-40B4-BE49-F238E27FC236}">
                          <a16:creationId xmlns:a16="http://schemas.microsoft.com/office/drawing/2014/main" id="{F6FAC937-D2FE-DC17-3649-B27CA7D2AA5E}"/>
                        </a:ext>
                      </a:extLst>
                    </p:cNvPr>
                    <p:cNvSpPr txBox="1">
                      <a:spLocks noRot="1" noChangeAspect="1" noMove="1" noResize="1" noEditPoints="1" noAdjustHandles="1" noChangeArrowheads="1" noChangeShapeType="1" noTextEdit="1"/>
                    </p:cNvSpPr>
                    <p:nvPr/>
                  </p:nvSpPr>
                  <p:spPr>
                    <a:xfrm>
                      <a:off x="884786" y="3293785"/>
                      <a:ext cx="459845" cy="429503"/>
                    </a:xfrm>
                    <a:prstGeom prst="rect">
                      <a:avLst/>
                    </a:prstGeom>
                    <a:blipFill>
                      <a:blip r:embed="rId4"/>
                      <a:stretch>
                        <a:fillRect l="-10811" r="-2703" b="-17647"/>
                      </a:stretch>
                    </a:blipFill>
                  </p:spPr>
                  <p:txBody>
                    <a:bodyPr/>
                    <a:lstStyle/>
                    <a:p>
                      <a:r>
                        <a:rPr lang="ja-JP" altLang="en-US">
                          <a:noFill/>
                        </a:rPr>
                        <a:t> </a:t>
                      </a:r>
                    </a:p>
                  </p:txBody>
                </p:sp>
              </mc:Fallback>
            </mc:AlternateContent>
          </p:grpSp>
          <p:sp>
            <p:nvSpPr>
              <p:cNvPr id="210" name="楕円 209">
                <a:extLst>
                  <a:ext uri="{FF2B5EF4-FFF2-40B4-BE49-F238E27FC236}">
                    <a16:creationId xmlns:a16="http://schemas.microsoft.com/office/drawing/2014/main" id="{23819852-8280-BE83-C815-CB24F0CFAE43}"/>
                  </a:ext>
                </a:extLst>
              </p:cNvPr>
              <p:cNvSpPr/>
              <p:nvPr/>
            </p:nvSpPr>
            <p:spPr>
              <a:xfrm>
                <a:off x="2510941" y="1753533"/>
                <a:ext cx="533628" cy="495292"/>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11" name="グループ化 210">
                <a:extLst>
                  <a:ext uri="{FF2B5EF4-FFF2-40B4-BE49-F238E27FC236}">
                    <a16:creationId xmlns:a16="http://schemas.microsoft.com/office/drawing/2014/main" id="{E36700FE-7920-E08B-4965-C0F827C95BBA}"/>
                  </a:ext>
                </a:extLst>
              </p:cNvPr>
              <p:cNvGrpSpPr/>
              <p:nvPr/>
            </p:nvGrpSpPr>
            <p:grpSpPr>
              <a:xfrm>
                <a:off x="1190546" y="2483492"/>
                <a:ext cx="533627" cy="495292"/>
                <a:chOff x="736318" y="3150641"/>
                <a:chExt cx="735106" cy="711200"/>
              </a:xfrm>
            </p:grpSpPr>
            <p:sp>
              <p:nvSpPr>
                <p:cNvPr id="222" name="楕円 221">
                  <a:extLst>
                    <a:ext uri="{FF2B5EF4-FFF2-40B4-BE49-F238E27FC236}">
                      <a16:creationId xmlns:a16="http://schemas.microsoft.com/office/drawing/2014/main" id="{D944E8B2-AFED-6E37-B015-7FE4BAFD8707}"/>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223" name="テキスト ボックス 222">
                      <a:extLst>
                        <a:ext uri="{FF2B5EF4-FFF2-40B4-BE49-F238E27FC236}">
                          <a16:creationId xmlns:a16="http://schemas.microsoft.com/office/drawing/2014/main" id="{777756B3-BB56-9ED3-45C0-FB09105B1C14}"/>
                        </a:ext>
                      </a:extLst>
                    </p:cNvPr>
                    <p:cNvSpPr txBox="1"/>
                    <p:nvPr/>
                  </p:nvSpPr>
                  <p:spPr>
                    <a:xfrm>
                      <a:off x="884788" y="3280381"/>
                      <a:ext cx="459843" cy="429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a:latin typeface="Cambria Math" panose="02040503050406030204" pitchFamily="18" charset="0"/>
                                  </a:rPr>
                                  <m:t>3</m:t>
                                </m:r>
                              </m:sub>
                            </m:sSub>
                          </m:oMath>
                        </m:oMathPara>
                      </a14:m>
                      <a:endParaRPr kumimoji="1" lang="ja-JP" altLang="en-US" sz="1400" dirty="0"/>
                    </a:p>
                  </p:txBody>
                </p:sp>
              </mc:Choice>
              <mc:Fallback xmlns="">
                <p:sp>
                  <p:nvSpPr>
                    <p:cNvPr id="223" name="テキスト ボックス 222">
                      <a:extLst>
                        <a:ext uri="{FF2B5EF4-FFF2-40B4-BE49-F238E27FC236}">
                          <a16:creationId xmlns:a16="http://schemas.microsoft.com/office/drawing/2014/main" id="{777756B3-BB56-9ED3-45C0-FB09105B1C14}"/>
                        </a:ext>
                      </a:extLst>
                    </p:cNvPr>
                    <p:cNvSpPr txBox="1">
                      <a:spLocks noRot="1" noChangeAspect="1" noMove="1" noResize="1" noEditPoints="1" noAdjustHandles="1" noChangeArrowheads="1" noChangeShapeType="1" noTextEdit="1"/>
                    </p:cNvSpPr>
                    <p:nvPr/>
                  </p:nvSpPr>
                  <p:spPr>
                    <a:xfrm>
                      <a:off x="884788" y="3280381"/>
                      <a:ext cx="459843" cy="429503"/>
                    </a:xfrm>
                    <a:prstGeom prst="rect">
                      <a:avLst/>
                    </a:prstGeom>
                    <a:blipFill>
                      <a:blip r:embed="rId5"/>
                      <a:stretch>
                        <a:fillRect l="-10811" r="-2703" b="-17647"/>
                      </a:stretch>
                    </a:blipFill>
                  </p:spPr>
                  <p:txBody>
                    <a:bodyPr/>
                    <a:lstStyle/>
                    <a:p>
                      <a:r>
                        <a:rPr lang="ja-JP" altLang="en-US">
                          <a:noFill/>
                        </a:rPr>
                        <a:t> </a:t>
                      </a:r>
                    </a:p>
                  </p:txBody>
                </p:sp>
              </mc:Fallback>
            </mc:AlternateContent>
          </p:grpSp>
          <p:grpSp>
            <p:nvGrpSpPr>
              <p:cNvPr id="212" name="グループ化 211">
                <a:extLst>
                  <a:ext uri="{FF2B5EF4-FFF2-40B4-BE49-F238E27FC236}">
                    <a16:creationId xmlns:a16="http://schemas.microsoft.com/office/drawing/2014/main" id="{234A7467-5325-1BBB-DBC5-4872ADEE0102}"/>
                  </a:ext>
                </a:extLst>
              </p:cNvPr>
              <p:cNvGrpSpPr/>
              <p:nvPr/>
            </p:nvGrpSpPr>
            <p:grpSpPr>
              <a:xfrm>
                <a:off x="1204218" y="3873254"/>
                <a:ext cx="533627" cy="495292"/>
                <a:chOff x="736318" y="3150641"/>
                <a:chExt cx="735106" cy="711200"/>
              </a:xfrm>
            </p:grpSpPr>
            <p:sp>
              <p:nvSpPr>
                <p:cNvPr id="220" name="楕円 219">
                  <a:extLst>
                    <a:ext uri="{FF2B5EF4-FFF2-40B4-BE49-F238E27FC236}">
                      <a16:creationId xmlns:a16="http://schemas.microsoft.com/office/drawing/2014/main" id="{868A4C37-EA78-E2A3-C65A-BF1A1FBA8A0A}"/>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221" name="テキスト ボックス 220">
                      <a:extLst>
                        <a:ext uri="{FF2B5EF4-FFF2-40B4-BE49-F238E27FC236}">
                          <a16:creationId xmlns:a16="http://schemas.microsoft.com/office/drawing/2014/main" id="{5CC2BBE2-BA58-AAFA-0EEE-198B5EEA2C29}"/>
                        </a:ext>
                      </a:extLst>
                    </p:cNvPr>
                    <p:cNvSpPr txBox="1"/>
                    <p:nvPr/>
                  </p:nvSpPr>
                  <p:spPr>
                    <a:xfrm>
                      <a:off x="911851" y="3307190"/>
                      <a:ext cx="459845" cy="429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a:latin typeface="Cambria Math" panose="02040503050406030204" pitchFamily="18" charset="0"/>
                                  </a:rPr>
                                  <m:t>4</m:t>
                                </m:r>
                              </m:sub>
                            </m:sSub>
                          </m:oMath>
                        </m:oMathPara>
                      </a14:m>
                      <a:endParaRPr kumimoji="1" lang="ja-JP" altLang="en-US" sz="1400" dirty="0"/>
                    </a:p>
                  </p:txBody>
                </p:sp>
              </mc:Choice>
              <mc:Fallback xmlns="">
                <p:sp>
                  <p:nvSpPr>
                    <p:cNvPr id="221" name="テキスト ボックス 220">
                      <a:extLst>
                        <a:ext uri="{FF2B5EF4-FFF2-40B4-BE49-F238E27FC236}">
                          <a16:creationId xmlns:a16="http://schemas.microsoft.com/office/drawing/2014/main" id="{5CC2BBE2-BA58-AAFA-0EEE-198B5EEA2C29}"/>
                        </a:ext>
                      </a:extLst>
                    </p:cNvPr>
                    <p:cNvSpPr txBox="1">
                      <a:spLocks noRot="1" noChangeAspect="1" noMove="1" noResize="1" noEditPoints="1" noAdjustHandles="1" noChangeArrowheads="1" noChangeShapeType="1" noTextEdit="1"/>
                    </p:cNvSpPr>
                    <p:nvPr/>
                  </p:nvSpPr>
                  <p:spPr>
                    <a:xfrm>
                      <a:off x="911851" y="3307190"/>
                      <a:ext cx="459845" cy="429503"/>
                    </a:xfrm>
                    <a:prstGeom prst="rect">
                      <a:avLst/>
                    </a:prstGeom>
                    <a:blipFill>
                      <a:blip r:embed="rId6"/>
                      <a:stretch>
                        <a:fillRect l="-7895" b="-14286"/>
                      </a:stretch>
                    </a:blipFill>
                  </p:spPr>
                  <p:txBody>
                    <a:bodyPr/>
                    <a:lstStyle/>
                    <a:p>
                      <a:r>
                        <a:rPr lang="ja-JP" altLang="en-US">
                          <a:noFill/>
                        </a:rPr>
                        <a:t> </a:t>
                      </a:r>
                    </a:p>
                  </p:txBody>
                </p:sp>
              </mc:Fallback>
            </mc:AlternateContent>
          </p:grpSp>
          <p:cxnSp>
            <p:nvCxnSpPr>
              <p:cNvPr id="213" name="直線矢印コネクタ 212">
                <a:extLst>
                  <a:ext uri="{FF2B5EF4-FFF2-40B4-BE49-F238E27FC236}">
                    <a16:creationId xmlns:a16="http://schemas.microsoft.com/office/drawing/2014/main" id="{D980BB67-E395-870D-17BA-65461074FAE5}"/>
                  </a:ext>
                </a:extLst>
              </p:cNvPr>
              <p:cNvCxnSpPr>
                <a:cxnSpLocks/>
                <a:stCxn id="224" idx="6"/>
                <a:endCxn id="210" idx="2"/>
              </p:cNvCxnSpPr>
              <p:nvPr/>
            </p:nvCxnSpPr>
            <p:spPr>
              <a:xfrm>
                <a:off x="1680084" y="1398163"/>
                <a:ext cx="830857" cy="603017"/>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214" name="楕円 213">
                <a:extLst>
                  <a:ext uri="{FF2B5EF4-FFF2-40B4-BE49-F238E27FC236}">
                    <a16:creationId xmlns:a16="http://schemas.microsoft.com/office/drawing/2014/main" id="{B61D97BE-F41C-3CCE-27F9-B1B7BC957C8E}"/>
                  </a:ext>
                </a:extLst>
              </p:cNvPr>
              <p:cNvSpPr/>
              <p:nvPr/>
            </p:nvSpPr>
            <p:spPr>
              <a:xfrm>
                <a:off x="2511165" y="2962842"/>
                <a:ext cx="533627" cy="495292"/>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15" name="直線矢印コネクタ 214">
                <a:extLst>
                  <a:ext uri="{FF2B5EF4-FFF2-40B4-BE49-F238E27FC236}">
                    <a16:creationId xmlns:a16="http://schemas.microsoft.com/office/drawing/2014/main" id="{34F86626-CE54-1C9B-7B27-5B94E2D21159}"/>
                  </a:ext>
                </a:extLst>
              </p:cNvPr>
              <p:cNvCxnSpPr>
                <a:cxnSpLocks/>
                <a:stCxn id="222" idx="6"/>
                <a:endCxn id="210" idx="2"/>
              </p:cNvCxnSpPr>
              <p:nvPr/>
            </p:nvCxnSpPr>
            <p:spPr>
              <a:xfrm flipV="1">
                <a:off x="1724174" y="2001180"/>
                <a:ext cx="786767" cy="729959"/>
              </a:xfrm>
              <a:prstGeom prst="straightConnector1">
                <a:avLst/>
              </a:prstGeom>
              <a:ln w="254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直線矢印コネクタ 215">
                <a:extLst>
                  <a:ext uri="{FF2B5EF4-FFF2-40B4-BE49-F238E27FC236}">
                    <a16:creationId xmlns:a16="http://schemas.microsoft.com/office/drawing/2014/main" id="{082F7459-0798-3DE3-4D3A-7858E3519E98}"/>
                  </a:ext>
                </a:extLst>
              </p:cNvPr>
              <p:cNvCxnSpPr>
                <a:cxnSpLocks/>
                <a:stCxn id="220" idx="6"/>
                <a:endCxn id="210" idx="2"/>
              </p:cNvCxnSpPr>
              <p:nvPr/>
            </p:nvCxnSpPr>
            <p:spPr>
              <a:xfrm flipV="1">
                <a:off x="1737846" y="2001180"/>
                <a:ext cx="773095" cy="2119721"/>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7" name="直線矢印コネクタ 216">
                <a:extLst>
                  <a:ext uri="{FF2B5EF4-FFF2-40B4-BE49-F238E27FC236}">
                    <a16:creationId xmlns:a16="http://schemas.microsoft.com/office/drawing/2014/main" id="{04CD89D8-1284-F150-3BF8-54758CA09E02}"/>
                  </a:ext>
                </a:extLst>
              </p:cNvPr>
              <p:cNvCxnSpPr>
                <a:cxnSpLocks/>
                <a:stCxn id="222" idx="6"/>
                <a:endCxn id="214" idx="2"/>
              </p:cNvCxnSpPr>
              <p:nvPr/>
            </p:nvCxnSpPr>
            <p:spPr>
              <a:xfrm>
                <a:off x="1724173" y="2731138"/>
                <a:ext cx="786992" cy="479350"/>
              </a:xfrm>
              <a:prstGeom prst="straightConnector1">
                <a:avLst/>
              </a:prstGeom>
              <a:ln w="254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8" name="直線矢印コネクタ 217">
                <a:extLst>
                  <a:ext uri="{FF2B5EF4-FFF2-40B4-BE49-F238E27FC236}">
                    <a16:creationId xmlns:a16="http://schemas.microsoft.com/office/drawing/2014/main" id="{337DD8C7-51EC-07C1-0B8A-0B1E4D432FBD}"/>
                  </a:ext>
                </a:extLst>
              </p:cNvPr>
              <p:cNvCxnSpPr>
                <a:cxnSpLocks/>
                <a:stCxn id="220" idx="6"/>
                <a:endCxn id="214" idx="2"/>
              </p:cNvCxnSpPr>
              <p:nvPr/>
            </p:nvCxnSpPr>
            <p:spPr>
              <a:xfrm flipV="1">
                <a:off x="1737845" y="3210488"/>
                <a:ext cx="773320" cy="910412"/>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9" name="テキスト ボックス 218">
                    <a:extLst>
                      <a:ext uri="{FF2B5EF4-FFF2-40B4-BE49-F238E27FC236}">
                        <a16:creationId xmlns:a16="http://schemas.microsoft.com/office/drawing/2014/main" id="{6683207E-3C3F-8B1B-5135-81291C7FCD2C}"/>
                      </a:ext>
                    </a:extLst>
                  </p:cNvPr>
                  <p:cNvSpPr txBox="1"/>
                  <p:nvPr/>
                </p:nvSpPr>
                <p:spPr>
                  <a:xfrm>
                    <a:off x="1643757" y="2945080"/>
                    <a:ext cx="381482" cy="299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lang="en-US" altLang="ja-JP" sz="1400" i="1">
                                  <a:latin typeface="Cambria Math" panose="02040503050406030204" pitchFamily="18" charset="0"/>
                                </a:rPr>
                                <m:t>2</m:t>
                              </m:r>
                            </m:sub>
                          </m:sSub>
                        </m:oMath>
                      </m:oMathPara>
                    </a14:m>
                    <a:endParaRPr kumimoji="1" lang="ja-JP" altLang="en-US" sz="1400" dirty="0"/>
                  </a:p>
                </p:txBody>
              </p:sp>
            </mc:Choice>
            <mc:Fallback xmlns="">
              <p:sp>
                <p:nvSpPr>
                  <p:cNvPr id="219" name="テキスト ボックス 218">
                    <a:extLst>
                      <a:ext uri="{FF2B5EF4-FFF2-40B4-BE49-F238E27FC236}">
                        <a16:creationId xmlns:a16="http://schemas.microsoft.com/office/drawing/2014/main" id="{6683207E-3C3F-8B1B-5135-81291C7FCD2C}"/>
                      </a:ext>
                    </a:extLst>
                  </p:cNvPr>
                  <p:cNvSpPr txBox="1">
                    <a:spLocks noRot="1" noChangeAspect="1" noMove="1" noResize="1" noEditPoints="1" noAdjustHandles="1" noChangeArrowheads="1" noChangeShapeType="1" noTextEdit="1"/>
                  </p:cNvSpPr>
                  <p:nvPr/>
                </p:nvSpPr>
                <p:spPr>
                  <a:xfrm>
                    <a:off x="1643757" y="2945080"/>
                    <a:ext cx="381482" cy="299113"/>
                  </a:xfrm>
                  <a:prstGeom prst="rect">
                    <a:avLst/>
                  </a:prstGeom>
                  <a:blipFill>
                    <a:blip r:embed="rId7"/>
                    <a:stretch>
                      <a:fillRect l="-6977" b="-1764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81" name="テキスト ボックス 180">
                  <a:extLst>
                    <a:ext uri="{FF2B5EF4-FFF2-40B4-BE49-F238E27FC236}">
                      <a16:creationId xmlns:a16="http://schemas.microsoft.com/office/drawing/2014/main" id="{0E6B90CA-DC27-B05C-C8E0-744EF9EC8433}"/>
                    </a:ext>
                  </a:extLst>
                </p:cNvPr>
                <p:cNvSpPr txBox="1"/>
                <p:nvPr/>
              </p:nvSpPr>
              <p:spPr>
                <a:xfrm>
                  <a:off x="1812853" y="4690254"/>
                  <a:ext cx="749791" cy="3510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200" i="1" smtClean="0">
                                <a:solidFill>
                                  <a:srgbClr val="836967"/>
                                </a:solidFill>
                                <a:latin typeface="Cambria Math" panose="02040503050406030204" pitchFamily="18" charset="0"/>
                              </a:rPr>
                            </m:ctrlPr>
                          </m:sSubPr>
                          <m:e>
                            <m:r>
                              <a:rPr kumimoji="1" lang="ja-JP" altLang="en-US" sz="1200" i="1">
                                <a:latin typeface="Cambria Math" panose="02040503050406030204" pitchFamily="18" charset="0"/>
                              </a:rPr>
                              <m:t>𝑢</m:t>
                            </m:r>
                          </m:e>
                          <m:sub>
                            <m:r>
                              <a:rPr kumimoji="1" lang="ja-JP" altLang="en-US" sz="1200" i="0">
                                <a:latin typeface="Cambria Math" panose="02040503050406030204" pitchFamily="18" charset="0"/>
                              </a:rPr>
                              <m:t>1</m:t>
                            </m:r>
                          </m:sub>
                        </m:sSub>
                      </m:oMath>
                    </m:oMathPara>
                  </a14:m>
                  <a:endParaRPr lang="ja-JP" altLang="en-US" sz="1200" dirty="0"/>
                </a:p>
              </p:txBody>
            </p:sp>
          </mc:Choice>
          <mc:Fallback xmlns="">
            <p:sp>
              <p:nvSpPr>
                <p:cNvPr id="181" name="テキスト ボックス 180">
                  <a:extLst>
                    <a:ext uri="{FF2B5EF4-FFF2-40B4-BE49-F238E27FC236}">
                      <a16:creationId xmlns:a16="http://schemas.microsoft.com/office/drawing/2014/main" id="{0E6B90CA-DC27-B05C-C8E0-744EF9EC8433}"/>
                    </a:ext>
                  </a:extLst>
                </p:cNvPr>
                <p:cNvSpPr txBox="1">
                  <a:spLocks noRot="1" noChangeAspect="1" noMove="1" noResize="1" noEditPoints="1" noAdjustHandles="1" noChangeArrowheads="1" noChangeShapeType="1" noTextEdit="1"/>
                </p:cNvSpPr>
                <p:nvPr/>
              </p:nvSpPr>
              <p:spPr>
                <a:xfrm>
                  <a:off x="1812853" y="4690254"/>
                  <a:ext cx="749791" cy="351007"/>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2" name="テキスト ボックス 181">
                  <a:extLst>
                    <a:ext uri="{FF2B5EF4-FFF2-40B4-BE49-F238E27FC236}">
                      <a16:creationId xmlns:a16="http://schemas.microsoft.com/office/drawing/2014/main" id="{5A17ABCB-8947-B9F5-0C3C-26B5D9F63395}"/>
                    </a:ext>
                  </a:extLst>
                </p:cNvPr>
                <p:cNvSpPr txBox="1"/>
                <p:nvPr/>
              </p:nvSpPr>
              <p:spPr>
                <a:xfrm>
                  <a:off x="1801528" y="5545369"/>
                  <a:ext cx="749791" cy="3510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200" i="1" smtClean="0">
                                <a:solidFill>
                                  <a:srgbClr val="836967"/>
                                </a:solidFill>
                                <a:latin typeface="Cambria Math" panose="02040503050406030204" pitchFamily="18" charset="0"/>
                              </a:rPr>
                            </m:ctrlPr>
                          </m:sSubPr>
                          <m:e>
                            <m:r>
                              <a:rPr kumimoji="1" lang="ja-JP" altLang="en-US" sz="1200" i="1">
                                <a:latin typeface="Cambria Math" panose="02040503050406030204" pitchFamily="18" charset="0"/>
                              </a:rPr>
                              <m:t>𝑢</m:t>
                            </m:r>
                          </m:e>
                          <m:sub>
                            <m:r>
                              <a:rPr lang="en-US" altLang="ja-JP" sz="1200" i="1">
                                <a:latin typeface="Cambria Math" panose="02040503050406030204" pitchFamily="18" charset="0"/>
                              </a:rPr>
                              <m:t>2</m:t>
                            </m:r>
                          </m:sub>
                        </m:sSub>
                      </m:oMath>
                    </m:oMathPara>
                  </a14:m>
                  <a:endParaRPr lang="ja-JP" altLang="en-US" sz="1200" dirty="0"/>
                </a:p>
              </p:txBody>
            </p:sp>
          </mc:Choice>
          <mc:Fallback xmlns="">
            <p:sp>
              <p:nvSpPr>
                <p:cNvPr id="182" name="テキスト ボックス 181">
                  <a:extLst>
                    <a:ext uri="{FF2B5EF4-FFF2-40B4-BE49-F238E27FC236}">
                      <a16:creationId xmlns:a16="http://schemas.microsoft.com/office/drawing/2014/main" id="{5A17ABCB-8947-B9F5-0C3C-26B5D9F63395}"/>
                    </a:ext>
                  </a:extLst>
                </p:cNvPr>
                <p:cNvSpPr txBox="1">
                  <a:spLocks noRot="1" noChangeAspect="1" noMove="1" noResize="1" noEditPoints="1" noAdjustHandles="1" noChangeArrowheads="1" noChangeShapeType="1" noTextEdit="1"/>
                </p:cNvSpPr>
                <p:nvPr/>
              </p:nvSpPr>
              <p:spPr>
                <a:xfrm>
                  <a:off x="1801528" y="5545369"/>
                  <a:ext cx="749791" cy="351007"/>
                </a:xfrm>
                <a:prstGeom prst="rect">
                  <a:avLst/>
                </a:prstGeom>
                <a:blipFill>
                  <a:blip r:embed="rId9"/>
                  <a:stretch>
                    <a:fillRect/>
                  </a:stretch>
                </a:blipFill>
              </p:spPr>
              <p:txBody>
                <a:bodyPr/>
                <a:lstStyle/>
                <a:p>
                  <a:r>
                    <a:rPr lang="ja-JP" altLang="en-US">
                      <a:noFill/>
                    </a:rPr>
                    <a:t> </a:t>
                  </a:r>
                </a:p>
              </p:txBody>
            </p:sp>
          </mc:Fallback>
        </mc:AlternateContent>
        <p:sp>
          <p:nvSpPr>
            <p:cNvPr id="183" name="テキスト ボックス 182">
              <a:extLst>
                <a:ext uri="{FF2B5EF4-FFF2-40B4-BE49-F238E27FC236}">
                  <a16:creationId xmlns:a16="http://schemas.microsoft.com/office/drawing/2014/main" id="{6B7AF807-EB83-1FC1-13F6-7BBEEDF1C635}"/>
                </a:ext>
              </a:extLst>
            </p:cNvPr>
            <p:cNvSpPr txBox="1"/>
            <p:nvPr/>
          </p:nvSpPr>
          <p:spPr>
            <a:xfrm>
              <a:off x="1428373" y="3500273"/>
              <a:ext cx="1507319" cy="351007"/>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ユニットの数：特徴数</a:t>
              </a:r>
            </a:p>
          </p:txBody>
        </p:sp>
        <mc:AlternateContent xmlns:mc="http://schemas.openxmlformats.org/markup-compatibility/2006" xmlns:a14="http://schemas.microsoft.com/office/drawing/2010/main">
          <mc:Choice Requires="a14">
            <p:sp>
              <p:nvSpPr>
                <p:cNvPr id="184" name="テキスト ボックス 183">
                  <a:extLst>
                    <a:ext uri="{FF2B5EF4-FFF2-40B4-BE49-F238E27FC236}">
                      <a16:creationId xmlns:a16="http://schemas.microsoft.com/office/drawing/2014/main" id="{15CC701A-7A8A-CB66-96AF-CD8F155EEE32}"/>
                    </a:ext>
                  </a:extLst>
                </p:cNvPr>
                <p:cNvSpPr txBox="1"/>
                <p:nvPr/>
              </p:nvSpPr>
              <p:spPr>
                <a:xfrm>
                  <a:off x="1850365" y="6131113"/>
                  <a:ext cx="811129" cy="585012"/>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重み</a:t>
                  </a:r>
                  <a14:m>
                    <m:oMath xmlns:m="http://schemas.openxmlformats.org/officeDocument/2006/math">
                      <m:r>
                        <a:rPr lang="ja-JP" altLang="en-US" sz="1200" i="1">
                          <a:latin typeface="Cambria Math" panose="02040503050406030204" pitchFamily="18" charset="0"/>
                        </a:rPr>
                        <m:t>𝑤</m:t>
                      </m:r>
                    </m:oMath>
                  </a14:m>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分散表現</a:t>
                  </a:r>
                </a:p>
              </p:txBody>
            </p:sp>
          </mc:Choice>
          <mc:Fallback xmlns="">
            <p:sp>
              <p:nvSpPr>
                <p:cNvPr id="184" name="テキスト ボックス 183">
                  <a:extLst>
                    <a:ext uri="{FF2B5EF4-FFF2-40B4-BE49-F238E27FC236}">
                      <a16:creationId xmlns:a16="http://schemas.microsoft.com/office/drawing/2014/main" id="{15CC701A-7A8A-CB66-96AF-CD8F155EEE32}"/>
                    </a:ext>
                  </a:extLst>
                </p:cNvPr>
                <p:cNvSpPr txBox="1">
                  <a:spLocks noRot="1" noChangeAspect="1" noMove="1" noResize="1" noEditPoints="1" noAdjustHandles="1" noChangeArrowheads="1" noChangeShapeType="1" noTextEdit="1"/>
                </p:cNvSpPr>
                <p:nvPr/>
              </p:nvSpPr>
              <p:spPr>
                <a:xfrm>
                  <a:off x="1850365" y="6131113"/>
                  <a:ext cx="811129" cy="58501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B943BE1D-4429-C113-19C1-8719AF282D63}"/>
                    </a:ext>
                  </a:extLst>
                </p:cNvPr>
                <p:cNvSpPr txBox="1"/>
                <p:nvPr/>
              </p:nvSpPr>
              <p:spPr>
                <a:xfrm>
                  <a:off x="-75824" y="3753498"/>
                  <a:ext cx="2012623" cy="281574"/>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入力</a:t>
                  </a:r>
                  <a14:m>
                    <m:oMath xmlns:m="http://schemas.openxmlformats.org/officeDocument/2006/math">
                      <m:r>
                        <a:rPr lang="ja-JP" altLang="en-US" sz="1200" i="1">
                          <a:latin typeface="Cambria Math" panose="02040503050406030204" pitchFamily="18" charset="0"/>
                        </a:rPr>
                        <m:t>𝑥</m:t>
                      </m:r>
                      <m:r>
                        <a:rPr lang="ja-JP" altLang="en-US" sz="1200" i="1" smtClean="0">
                          <a:latin typeface="Cambria Math" panose="02040503050406030204" pitchFamily="18" charset="0"/>
                        </a:rPr>
                        <m:t>の</m:t>
                      </m:r>
                    </m:oMath>
                  </a14:m>
                  <a:r>
                    <a:rPr kumimoji="1" lang="ja-JP" altLang="en-US" sz="1200" dirty="0">
                      <a:latin typeface="Meiryo UI" panose="020B0604030504040204" pitchFamily="50" charset="-128"/>
                      <a:ea typeface="Meiryo UI" panose="020B0604030504040204" pitchFamily="50" charset="-128"/>
                    </a:rPr>
                    <a:t>数：分割した単語</a:t>
                  </a:r>
                </a:p>
              </p:txBody>
            </p:sp>
          </mc:Choice>
          <mc:Fallback xmlns="">
            <p:sp>
              <p:nvSpPr>
                <p:cNvPr id="185" name="テキスト ボックス 184">
                  <a:extLst>
                    <a:ext uri="{FF2B5EF4-FFF2-40B4-BE49-F238E27FC236}">
                      <a16:creationId xmlns:a16="http://schemas.microsoft.com/office/drawing/2014/main" id="{B943BE1D-4429-C113-19C1-8719AF282D63}"/>
                    </a:ext>
                  </a:extLst>
                </p:cNvPr>
                <p:cNvSpPr txBox="1">
                  <a:spLocks noRot="1" noChangeAspect="1" noMove="1" noResize="1" noEditPoints="1" noAdjustHandles="1" noChangeArrowheads="1" noChangeShapeType="1" noTextEdit="1"/>
                </p:cNvSpPr>
                <p:nvPr/>
              </p:nvSpPr>
              <p:spPr>
                <a:xfrm>
                  <a:off x="-75824" y="3753498"/>
                  <a:ext cx="2012623" cy="281574"/>
                </a:xfrm>
                <a:prstGeom prst="rect">
                  <a:avLst/>
                </a:prstGeom>
                <a:blipFill>
                  <a:blip r:embed="rId11"/>
                  <a:stretch>
                    <a:fillRect t="-2222" b="-17778"/>
                  </a:stretch>
                </a:blipFill>
              </p:spPr>
              <p:txBody>
                <a:bodyPr/>
                <a:lstStyle/>
                <a:p>
                  <a:r>
                    <a:rPr lang="ja-JP" altLang="en-US">
                      <a:noFill/>
                    </a:rPr>
                    <a:t> </a:t>
                  </a:r>
                </a:p>
              </p:txBody>
            </p:sp>
          </mc:Fallback>
        </mc:AlternateContent>
        <p:cxnSp>
          <p:nvCxnSpPr>
            <p:cNvPr id="186" name="直線矢印コネクタ 185">
              <a:extLst>
                <a:ext uri="{FF2B5EF4-FFF2-40B4-BE49-F238E27FC236}">
                  <a16:creationId xmlns:a16="http://schemas.microsoft.com/office/drawing/2014/main" id="{F52EEFAD-7699-6882-DC71-451750B81AB8}"/>
                </a:ext>
              </a:extLst>
            </p:cNvPr>
            <p:cNvCxnSpPr>
              <a:cxnSpLocks/>
              <a:stCxn id="210" idx="6"/>
              <a:endCxn id="188" idx="2"/>
            </p:cNvCxnSpPr>
            <p:nvPr/>
          </p:nvCxnSpPr>
          <p:spPr>
            <a:xfrm>
              <a:off x="2370256" y="4870165"/>
              <a:ext cx="636764" cy="513411"/>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187" name="グループ化 186">
              <a:extLst>
                <a:ext uri="{FF2B5EF4-FFF2-40B4-BE49-F238E27FC236}">
                  <a16:creationId xmlns:a16="http://schemas.microsoft.com/office/drawing/2014/main" id="{8EA35A37-233D-A3DF-3593-C4E5172514A7}"/>
                </a:ext>
              </a:extLst>
            </p:cNvPr>
            <p:cNvGrpSpPr/>
            <p:nvPr/>
          </p:nvGrpSpPr>
          <p:grpSpPr>
            <a:xfrm>
              <a:off x="2976836" y="4245091"/>
              <a:ext cx="365319" cy="356747"/>
              <a:chOff x="736318" y="3150641"/>
              <a:chExt cx="735106" cy="711200"/>
            </a:xfrm>
          </p:grpSpPr>
          <p:sp>
            <p:nvSpPr>
              <p:cNvPr id="205" name="楕円 204">
                <a:extLst>
                  <a:ext uri="{FF2B5EF4-FFF2-40B4-BE49-F238E27FC236}">
                    <a16:creationId xmlns:a16="http://schemas.microsoft.com/office/drawing/2014/main" id="{3A42C0D5-E804-30B2-DCA3-26001C62CB26}"/>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206" name="テキスト ボックス 205">
                    <a:extLst>
                      <a:ext uri="{FF2B5EF4-FFF2-40B4-BE49-F238E27FC236}">
                        <a16:creationId xmlns:a16="http://schemas.microsoft.com/office/drawing/2014/main" id="{31B0211F-62D1-8E37-4774-3D1747B44149}"/>
                      </a:ext>
                    </a:extLst>
                  </p:cNvPr>
                  <p:cNvSpPr txBox="1"/>
                  <p:nvPr/>
                </p:nvSpPr>
                <p:spPr>
                  <a:xfrm>
                    <a:off x="993028" y="3360809"/>
                    <a:ext cx="450426" cy="429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m:rPr>
                                  <m:sty m:val="p"/>
                                </m:rPr>
                                <a:rPr lang="en-US" altLang="ja-JP" sz="1400" i="1">
                                  <a:solidFill>
                                    <a:srgbClr val="836967"/>
                                  </a:solidFill>
                                  <a:latin typeface="Cambria Math" panose="02040503050406030204" pitchFamily="18" charset="0"/>
                                </a:rPr>
                                <m:t>y</m:t>
                              </m:r>
                            </m:e>
                            <m:sub>
                              <m:r>
                                <a:rPr lang="en-US" altLang="ja-JP" sz="1400" i="1">
                                  <a:latin typeface="Cambria Math" panose="02040503050406030204" pitchFamily="18" charset="0"/>
                                </a:rPr>
                                <m:t>2</m:t>
                              </m:r>
                            </m:sub>
                          </m:sSub>
                        </m:oMath>
                      </m:oMathPara>
                    </a14:m>
                    <a:endParaRPr kumimoji="1" lang="ja-JP" altLang="en-US" sz="1400" dirty="0"/>
                  </a:p>
                </p:txBody>
              </p:sp>
            </mc:Choice>
            <mc:Fallback xmlns="">
              <p:sp>
                <p:nvSpPr>
                  <p:cNvPr id="206" name="テキスト ボックス 205">
                    <a:extLst>
                      <a:ext uri="{FF2B5EF4-FFF2-40B4-BE49-F238E27FC236}">
                        <a16:creationId xmlns:a16="http://schemas.microsoft.com/office/drawing/2014/main" id="{31B0211F-62D1-8E37-4774-3D1747B44149}"/>
                      </a:ext>
                    </a:extLst>
                  </p:cNvPr>
                  <p:cNvSpPr txBox="1">
                    <a:spLocks noRot="1" noChangeAspect="1" noMove="1" noResize="1" noEditPoints="1" noAdjustHandles="1" noChangeArrowheads="1" noChangeShapeType="1" noTextEdit="1"/>
                  </p:cNvSpPr>
                  <p:nvPr/>
                </p:nvSpPr>
                <p:spPr>
                  <a:xfrm>
                    <a:off x="993028" y="3360809"/>
                    <a:ext cx="450426" cy="429503"/>
                  </a:xfrm>
                  <a:prstGeom prst="rect">
                    <a:avLst/>
                  </a:prstGeom>
                  <a:blipFill>
                    <a:blip r:embed="rId12"/>
                    <a:stretch>
                      <a:fillRect l="-16216" r="-2703" b="-25714"/>
                    </a:stretch>
                  </a:blipFill>
                </p:spPr>
                <p:txBody>
                  <a:bodyPr/>
                  <a:lstStyle/>
                  <a:p>
                    <a:r>
                      <a:rPr lang="ja-JP" altLang="en-US">
                        <a:noFill/>
                      </a:rPr>
                      <a:t> </a:t>
                    </a:r>
                  </a:p>
                </p:txBody>
              </p:sp>
            </mc:Fallback>
          </mc:AlternateContent>
        </p:grpSp>
        <p:sp>
          <p:nvSpPr>
            <p:cNvPr id="188" name="楕円 187">
              <a:extLst>
                <a:ext uri="{FF2B5EF4-FFF2-40B4-BE49-F238E27FC236}">
                  <a16:creationId xmlns:a16="http://schemas.microsoft.com/office/drawing/2014/main" id="{B52812CC-92C2-C0FF-EC50-78FFCE7C6F43}"/>
                </a:ext>
              </a:extLst>
            </p:cNvPr>
            <p:cNvSpPr/>
            <p:nvPr/>
          </p:nvSpPr>
          <p:spPr>
            <a:xfrm>
              <a:off x="3007020" y="5205202"/>
              <a:ext cx="365319" cy="356747"/>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189" name="テキスト ボックス 188">
                  <a:extLst>
                    <a:ext uri="{FF2B5EF4-FFF2-40B4-BE49-F238E27FC236}">
                      <a16:creationId xmlns:a16="http://schemas.microsoft.com/office/drawing/2014/main" id="{9004FC23-9423-ED97-927F-6C3EF8641AE6}"/>
                    </a:ext>
                  </a:extLst>
                </p:cNvPr>
                <p:cNvSpPr txBox="1"/>
                <p:nvPr/>
              </p:nvSpPr>
              <p:spPr>
                <a:xfrm>
                  <a:off x="3066874" y="5260791"/>
                  <a:ext cx="22384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m:rPr>
                                <m:sty m:val="p"/>
                              </m:rPr>
                              <a:rPr lang="en-US" altLang="ja-JP" sz="1400" i="1">
                                <a:solidFill>
                                  <a:srgbClr val="836967"/>
                                </a:solidFill>
                                <a:latin typeface="Cambria Math" panose="02040503050406030204" pitchFamily="18" charset="0"/>
                              </a:rPr>
                              <m:t>y</m:t>
                            </m:r>
                          </m:e>
                          <m:sub>
                            <m:r>
                              <a:rPr lang="en-US" altLang="ja-JP" sz="1400" i="1">
                                <a:latin typeface="Cambria Math" panose="02040503050406030204" pitchFamily="18" charset="0"/>
                              </a:rPr>
                              <m:t>3</m:t>
                            </m:r>
                          </m:sub>
                        </m:sSub>
                      </m:oMath>
                    </m:oMathPara>
                  </a14:m>
                  <a:endParaRPr kumimoji="1" lang="ja-JP" altLang="en-US" sz="1400" dirty="0"/>
                </a:p>
              </p:txBody>
            </p:sp>
          </mc:Choice>
          <mc:Fallback xmlns="">
            <p:sp>
              <p:nvSpPr>
                <p:cNvPr id="189" name="テキスト ボックス 188">
                  <a:extLst>
                    <a:ext uri="{FF2B5EF4-FFF2-40B4-BE49-F238E27FC236}">
                      <a16:creationId xmlns:a16="http://schemas.microsoft.com/office/drawing/2014/main" id="{9004FC23-9423-ED97-927F-6C3EF8641AE6}"/>
                    </a:ext>
                  </a:extLst>
                </p:cNvPr>
                <p:cNvSpPr txBox="1">
                  <a:spLocks noRot="1" noChangeAspect="1" noMove="1" noResize="1" noEditPoints="1" noAdjustHandles="1" noChangeArrowheads="1" noChangeShapeType="1" noTextEdit="1"/>
                </p:cNvSpPr>
                <p:nvPr/>
              </p:nvSpPr>
              <p:spPr>
                <a:xfrm>
                  <a:off x="3066874" y="5260791"/>
                  <a:ext cx="223844" cy="215444"/>
                </a:xfrm>
                <a:prstGeom prst="rect">
                  <a:avLst/>
                </a:prstGeom>
                <a:blipFill>
                  <a:blip r:embed="rId13"/>
                  <a:stretch>
                    <a:fillRect l="-18919" r="-2703" b="-25714"/>
                  </a:stretch>
                </a:blipFill>
              </p:spPr>
              <p:txBody>
                <a:bodyPr/>
                <a:lstStyle/>
                <a:p>
                  <a:r>
                    <a:rPr lang="ja-JP" altLang="en-US">
                      <a:noFill/>
                    </a:rPr>
                    <a:t> </a:t>
                  </a:r>
                </a:p>
              </p:txBody>
            </p:sp>
          </mc:Fallback>
        </mc:AlternateContent>
        <p:grpSp>
          <p:nvGrpSpPr>
            <p:cNvPr id="190" name="グループ化 189">
              <a:extLst>
                <a:ext uri="{FF2B5EF4-FFF2-40B4-BE49-F238E27FC236}">
                  <a16:creationId xmlns:a16="http://schemas.microsoft.com/office/drawing/2014/main" id="{092BC10F-9F3D-182E-FF74-3C5A6AA32D03}"/>
                </a:ext>
              </a:extLst>
            </p:cNvPr>
            <p:cNvGrpSpPr/>
            <p:nvPr/>
          </p:nvGrpSpPr>
          <p:grpSpPr>
            <a:xfrm>
              <a:off x="3016380" y="6206214"/>
              <a:ext cx="365319" cy="356747"/>
              <a:chOff x="736318" y="3150641"/>
              <a:chExt cx="735106" cy="711200"/>
            </a:xfrm>
          </p:grpSpPr>
          <p:sp>
            <p:nvSpPr>
              <p:cNvPr id="203" name="楕円 202">
                <a:extLst>
                  <a:ext uri="{FF2B5EF4-FFF2-40B4-BE49-F238E27FC236}">
                    <a16:creationId xmlns:a16="http://schemas.microsoft.com/office/drawing/2014/main" id="{98EF64BC-6EC6-F983-4A33-6E032684250C}"/>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204" name="テキスト ボックス 203">
                    <a:extLst>
                      <a:ext uri="{FF2B5EF4-FFF2-40B4-BE49-F238E27FC236}">
                        <a16:creationId xmlns:a16="http://schemas.microsoft.com/office/drawing/2014/main" id="{89879228-EBE3-76BE-4870-B1FD4EA0EDDC}"/>
                      </a:ext>
                    </a:extLst>
                  </p:cNvPr>
                  <p:cNvSpPr txBox="1"/>
                  <p:nvPr/>
                </p:nvSpPr>
                <p:spPr>
                  <a:xfrm>
                    <a:off x="993028" y="3360809"/>
                    <a:ext cx="450426" cy="429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m:rPr>
                                  <m:sty m:val="p"/>
                                </m:rPr>
                                <a:rPr lang="en-US" altLang="ja-JP" sz="1400" i="1">
                                  <a:solidFill>
                                    <a:srgbClr val="836967"/>
                                  </a:solidFill>
                                  <a:latin typeface="Cambria Math" panose="02040503050406030204" pitchFamily="18" charset="0"/>
                                </a:rPr>
                                <m:t>y</m:t>
                              </m:r>
                            </m:e>
                            <m:sub>
                              <m:r>
                                <a:rPr lang="en-US" altLang="ja-JP" sz="1400" i="1">
                                  <a:latin typeface="Cambria Math" panose="02040503050406030204" pitchFamily="18" charset="0"/>
                                </a:rPr>
                                <m:t>4</m:t>
                              </m:r>
                            </m:sub>
                          </m:sSub>
                        </m:oMath>
                      </m:oMathPara>
                    </a14:m>
                    <a:endParaRPr kumimoji="1" lang="ja-JP" altLang="en-US" sz="1400" dirty="0"/>
                  </a:p>
                </p:txBody>
              </p:sp>
            </mc:Choice>
            <mc:Fallback xmlns="">
              <p:sp>
                <p:nvSpPr>
                  <p:cNvPr id="204" name="テキスト ボックス 203">
                    <a:extLst>
                      <a:ext uri="{FF2B5EF4-FFF2-40B4-BE49-F238E27FC236}">
                        <a16:creationId xmlns:a16="http://schemas.microsoft.com/office/drawing/2014/main" id="{89879228-EBE3-76BE-4870-B1FD4EA0EDDC}"/>
                      </a:ext>
                    </a:extLst>
                  </p:cNvPr>
                  <p:cNvSpPr txBox="1">
                    <a:spLocks noRot="1" noChangeAspect="1" noMove="1" noResize="1" noEditPoints="1" noAdjustHandles="1" noChangeArrowheads="1" noChangeShapeType="1" noTextEdit="1"/>
                  </p:cNvSpPr>
                  <p:nvPr/>
                </p:nvSpPr>
                <p:spPr>
                  <a:xfrm>
                    <a:off x="993028" y="3360809"/>
                    <a:ext cx="450426" cy="429503"/>
                  </a:xfrm>
                  <a:prstGeom prst="rect">
                    <a:avLst/>
                  </a:prstGeom>
                  <a:blipFill>
                    <a:blip r:embed="rId14"/>
                    <a:stretch>
                      <a:fillRect l="-19444" r="-5556" b="-26471"/>
                    </a:stretch>
                  </a:blipFill>
                </p:spPr>
                <p:txBody>
                  <a:bodyPr/>
                  <a:lstStyle/>
                  <a:p>
                    <a:r>
                      <a:rPr lang="ja-JP" altLang="en-US">
                        <a:noFill/>
                      </a:rPr>
                      <a:t> </a:t>
                    </a:r>
                  </a:p>
                </p:txBody>
              </p:sp>
            </mc:Fallback>
          </mc:AlternateContent>
        </p:grpSp>
        <p:cxnSp>
          <p:nvCxnSpPr>
            <p:cNvPr id="191" name="直線矢印コネクタ 190">
              <a:extLst>
                <a:ext uri="{FF2B5EF4-FFF2-40B4-BE49-F238E27FC236}">
                  <a16:creationId xmlns:a16="http://schemas.microsoft.com/office/drawing/2014/main" id="{272A2315-B0B1-B68F-42FC-5ACEE70033E1}"/>
                </a:ext>
              </a:extLst>
            </p:cNvPr>
            <p:cNvCxnSpPr>
              <a:cxnSpLocks/>
              <a:stCxn id="210" idx="6"/>
              <a:endCxn id="205" idx="2"/>
            </p:cNvCxnSpPr>
            <p:nvPr/>
          </p:nvCxnSpPr>
          <p:spPr>
            <a:xfrm flipV="1">
              <a:off x="2370256" y="4423465"/>
              <a:ext cx="606580" cy="446700"/>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2" name="直線矢印コネクタ 191">
              <a:extLst>
                <a:ext uri="{FF2B5EF4-FFF2-40B4-BE49-F238E27FC236}">
                  <a16:creationId xmlns:a16="http://schemas.microsoft.com/office/drawing/2014/main" id="{946841F4-195E-7B99-2A00-9F63E8B4C54E}"/>
                </a:ext>
              </a:extLst>
            </p:cNvPr>
            <p:cNvCxnSpPr>
              <a:cxnSpLocks/>
              <a:stCxn id="214" idx="6"/>
              <a:endCxn id="205" idx="2"/>
            </p:cNvCxnSpPr>
            <p:nvPr/>
          </p:nvCxnSpPr>
          <p:spPr>
            <a:xfrm flipV="1">
              <a:off x="2370409" y="4423465"/>
              <a:ext cx="606427" cy="1317736"/>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3" name="直線矢印コネクタ 192">
              <a:extLst>
                <a:ext uri="{FF2B5EF4-FFF2-40B4-BE49-F238E27FC236}">
                  <a16:creationId xmlns:a16="http://schemas.microsoft.com/office/drawing/2014/main" id="{DD0A4F44-4958-B594-9896-EF0690331F24}"/>
                </a:ext>
              </a:extLst>
            </p:cNvPr>
            <p:cNvCxnSpPr>
              <a:cxnSpLocks/>
              <a:stCxn id="214" idx="6"/>
              <a:endCxn id="188" idx="2"/>
            </p:cNvCxnSpPr>
            <p:nvPr/>
          </p:nvCxnSpPr>
          <p:spPr>
            <a:xfrm flipV="1">
              <a:off x="2370409" y="5383576"/>
              <a:ext cx="636611" cy="357625"/>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4" name="直線矢印コネクタ 193">
              <a:extLst>
                <a:ext uri="{FF2B5EF4-FFF2-40B4-BE49-F238E27FC236}">
                  <a16:creationId xmlns:a16="http://schemas.microsoft.com/office/drawing/2014/main" id="{F8EB8579-16FB-B32A-ABC1-84B8595C46D3}"/>
                </a:ext>
              </a:extLst>
            </p:cNvPr>
            <p:cNvCxnSpPr>
              <a:cxnSpLocks/>
              <a:stCxn id="210" idx="6"/>
              <a:endCxn id="203" idx="2"/>
            </p:cNvCxnSpPr>
            <p:nvPr/>
          </p:nvCxnSpPr>
          <p:spPr>
            <a:xfrm>
              <a:off x="2370256" y="4870165"/>
              <a:ext cx="646124" cy="1514423"/>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5" name="直線矢印コネクタ 194">
              <a:extLst>
                <a:ext uri="{FF2B5EF4-FFF2-40B4-BE49-F238E27FC236}">
                  <a16:creationId xmlns:a16="http://schemas.microsoft.com/office/drawing/2014/main" id="{816934B3-53A0-34F8-C9D9-B206D68AAE41}"/>
                </a:ext>
              </a:extLst>
            </p:cNvPr>
            <p:cNvCxnSpPr>
              <a:cxnSpLocks/>
              <a:stCxn id="214" idx="6"/>
              <a:endCxn id="203" idx="2"/>
            </p:cNvCxnSpPr>
            <p:nvPr/>
          </p:nvCxnSpPr>
          <p:spPr>
            <a:xfrm>
              <a:off x="2370409" y="5741201"/>
              <a:ext cx="645971" cy="643387"/>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96" name="直線矢印コネクタ 195">
              <a:extLst>
                <a:ext uri="{FF2B5EF4-FFF2-40B4-BE49-F238E27FC236}">
                  <a16:creationId xmlns:a16="http://schemas.microsoft.com/office/drawing/2014/main" id="{4B2CAF89-EBCA-9DB1-8EE7-2F0DC496A1BF}"/>
                </a:ext>
              </a:extLst>
            </p:cNvPr>
            <p:cNvCxnSpPr>
              <a:cxnSpLocks/>
              <a:stCxn id="188" idx="6"/>
            </p:cNvCxnSpPr>
            <p:nvPr/>
          </p:nvCxnSpPr>
          <p:spPr>
            <a:xfrm flipV="1">
              <a:off x="3372339" y="5383471"/>
              <a:ext cx="487218" cy="105"/>
            </a:xfrm>
            <a:prstGeom prst="straightConnector1">
              <a:avLst/>
            </a:prstGeom>
            <a:ln>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97" name="テキスト ボックス 196">
              <a:extLst>
                <a:ext uri="{FF2B5EF4-FFF2-40B4-BE49-F238E27FC236}">
                  <a16:creationId xmlns:a16="http://schemas.microsoft.com/office/drawing/2014/main" id="{40D4ADF7-DBA4-B859-0E10-7355EA32C9A1}"/>
                </a:ext>
              </a:extLst>
            </p:cNvPr>
            <p:cNvSpPr txBox="1"/>
            <p:nvPr/>
          </p:nvSpPr>
          <p:spPr>
            <a:xfrm>
              <a:off x="676355" y="4248178"/>
              <a:ext cx="354918"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は</a:t>
              </a:r>
            </a:p>
          </p:txBody>
        </p:sp>
        <p:sp>
          <p:nvSpPr>
            <p:cNvPr id="198" name="テキスト ボックス 197">
              <a:extLst>
                <a:ext uri="{FF2B5EF4-FFF2-40B4-BE49-F238E27FC236}">
                  <a16:creationId xmlns:a16="http://schemas.microsoft.com/office/drawing/2014/main" id="{2711FE37-9F5A-DB86-0BD9-73806076F286}"/>
                </a:ext>
              </a:extLst>
            </p:cNvPr>
            <p:cNvSpPr txBox="1"/>
            <p:nvPr/>
          </p:nvSpPr>
          <p:spPr>
            <a:xfrm>
              <a:off x="371546" y="5260791"/>
              <a:ext cx="749364"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〇〇〇</a:t>
              </a:r>
            </a:p>
          </p:txBody>
        </p:sp>
        <p:sp>
          <p:nvSpPr>
            <p:cNvPr id="199" name="テキスト ボックス 198">
              <a:extLst>
                <a:ext uri="{FF2B5EF4-FFF2-40B4-BE49-F238E27FC236}">
                  <a16:creationId xmlns:a16="http://schemas.microsoft.com/office/drawing/2014/main" id="{CC625264-CE3D-D5E5-EF8F-0F1D2D62FBFD}"/>
                </a:ext>
              </a:extLst>
            </p:cNvPr>
            <p:cNvSpPr txBox="1"/>
            <p:nvPr/>
          </p:nvSpPr>
          <p:spPr>
            <a:xfrm>
              <a:off x="724270" y="6275626"/>
              <a:ext cx="354919"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に</a:t>
              </a:r>
            </a:p>
          </p:txBody>
        </p:sp>
        <p:cxnSp>
          <p:nvCxnSpPr>
            <p:cNvPr id="200" name="コネクタ: カギ線 199">
              <a:extLst>
                <a:ext uri="{FF2B5EF4-FFF2-40B4-BE49-F238E27FC236}">
                  <a16:creationId xmlns:a16="http://schemas.microsoft.com/office/drawing/2014/main" id="{C58C438C-D559-82D6-20A7-35C1D9CBB84F}"/>
                </a:ext>
              </a:extLst>
            </p:cNvPr>
            <p:cNvCxnSpPr>
              <a:cxnSpLocks/>
              <a:endCxn id="184" idx="2"/>
            </p:cNvCxnSpPr>
            <p:nvPr/>
          </p:nvCxnSpPr>
          <p:spPr>
            <a:xfrm rot="10800000" flipV="1">
              <a:off x="2255930" y="5545370"/>
              <a:ext cx="1379338" cy="1170755"/>
            </a:xfrm>
            <a:prstGeom prst="bentConnector4">
              <a:avLst>
                <a:gd name="adj1" fmla="val 690"/>
                <a:gd name="adj2" fmla="val 124743"/>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1" name="テキスト ボックス 200">
              <a:extLst>
                <a:ext uri="{FF2B5EF4-FFF2-40B4-BE49-F238E27FC236}">
                  <a16:creationId xmlns:a16="http://schemas.microsoft.com/office/drawing/2014/main" id="{C789C88C-F681-D0AC-5D3A-5940A88945EB}"/>
                </a:ext>
              </a:extLst>
            </p:cNvPr>
            <p:cNvSpPr txBox="1"/>
            <p:nvPr/>
          </p:nvSpPr>
          <p:spPr>
            <a:xfrm>
              <a:off x="3662696" y="5106903"/>
              <a:ext cx="1078762"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正解ラベル</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（自転車）</a:t>
              </a:r>
              <a:endParaRPr kumimoji="1" lang="ja-JP" altLang="en-US" sz="1200" dirty="0">
                <a:latin typeface="Meiryo UI" panose="020B0604030504040204" pitchFamily="50" charset="-128"/>
                <a:ea typeface="Meiryo UI" panose="020B0604030504040204" pitchFamily="50" charset="-128"/>
              </a:endParaRPr>
            </a:p>
          </p:txBody>
        </p:sp>
        <p:sp>
          <p:nvSpPr>
            <p:cNvPr id="202" name="テキスト ボックス 201">
              <a:extLst>
                <a:ext uri="{FF2B5EF4-FFF2-40B4-BE49-F238E27FC236}">
                  <a16:creationId xmlns:a16="http://schemas.microsoft.com/office/drawing/2014/main" id="{30A98A95-2A1D-F452-4AAD-38ADCA1D039C}"/>
                </a:ext>
              </a:extLst>
            </p:cNvPr>
            <p:cNvSpPr txBox="1"/>
            <p:nvPr/>
          </p:nvSpPr>
          <p:spPr>
            <a:xfrm>
              <a:off x="705044" y="7090065"/>
              <a:ext cx="3330423" cy="281574"/>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損失</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正解との差）がなくなるように重みを最適化</a:t>
              </a:r>
            </a:p>
          </p:txBody>
        </p:sp>
      </p:grpSp>
      <mc:AlternateContent xmlns:mc="http://schemas.openxmlformats.org/markup-compatibility/2006" xmlns:a14="http://schemas.microsoft.com/office/drawing/2010/main">
        <mc:Choice Requires="a14">
          <p:sp>
            <p:nvSpPr>
              <p:cNvPr id="178" name="テキスト ボックス 177">
                <a:extLst>
                  <a:ext uri="{FF2B5EF4-FFF2-40B4-BE49-F238E27FC236}">
                    <a16:creationId xmlns:a16="http://schemas.microsoft.com/office/drawing/2014/main" id="{84B96FBC-60E0-F886-FEDF-55F2755612E0}"/>
                  </a:ext>
                </a:extLst>
              </p:cNvPr>
              <p:cNvSpPr txBox="1"/>
              <p:nvPr/>
            </p:nvSpPr>
            <p:spPr>
              <a:xfrm>
                <a:off x="6534696" y="2622918"/>
                <a:ext cx="1836766" cy="345304"/>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出力</a:t>
                </a:r>
                <a14:m>
                  <m:oMath xmlns:m="http://schemas.openxmlformats.org/officeDocument/2006/math">
                    <m:r>
                      <m:rPr>
                        <m:sty m:val="p"/>
                      </m:rPr>
                      <a:rPr lang="en-US" altLang="ja-JP" sz="1200" i="1">
                        <a:solidFill>
                          <a:srgbClr val="836967"/>
                        </a:solidFill>
                        <a:latin typeface="Cambria Math" panose="02040503050406030204" pitchFamily="18" charset="0"/>
                      </a:rPr>
                      <m:t>y</m:t>
                    </m:r>
                  </m:oMath>
                </a14:m>
                <a:r>
                  <a:rPr kumimoji="1" lang="ja-JP" altLang="en-US" sz="1200" dirty="0">
                    <a:latin typeface="Meiryo UI" panose="020B0604030504040204" pitchFamily="50" charset="-128"/>
                    <a:ea typeface="Meiryo UI" panose="020B0604030504040204" pitchFamily="50" charset="-128"/>
                  </a:rPr>
                  <a:t>の数：分割した単語</a:t>
                </a:r>
              </a:p>
            </p:txBody>
          </p:sp>
        </mc:Choice>
        <mc:Fallback xmlns="">
          <p:sp>
            <p:nvSpPr>
              <p:cNvPr id="178" name="テキスト ボックス 177">
                <a:extLst>
                  <a:ext uri="{FF2B5EF4-FFF2-40B4-BE49-F238E27FC236}">
                    <a16:creationId xmlns:a16="http://schemas.microsoft.com/office/drawing/2014/main" id="{84B96FBC-60E0-F886-FEDF-55F2755612E0}"/>
                  </a:ext>
                </a:extLst>
              </p:cNvPr>
              <p:cNvSpPr txBox="1">
                <a:spLocks noRot="1" noChangeAspect="1" noMove="1" noResize="1" noEditPoints="1" noAdjustHandles="1" noChangeArrowheads="1" noChangeShapeType="1" noTextEdit="1"/>
              </p:cNvSpPr>
              <p:nvPr/>
            </p:nvSpPr>
            <p:spPr>
              <a:xfrm>
                <a:off x="6534696" y="2622918"/>
                <a:ext cx="1836766" cy="345304"/>
              </a:xfrm>
              <a:prstGeom prst="rect">
                <a:avLst/>
              </a:prstGeom>
              <a:blipFill>
                <a:blip r:embed="rId15"/>
                <a:stretch>
                  <a:fillRect l="-332"/>
                </a:stretch>
              </a:blipFill>
            </p:spPr>
            <p:txBody>
              <a:bodyPr/>
              <a:lstStyle/>
              <a:p>
                <a:r>
                  <a:rPr lang="ja-JP" altLang="en-US">
                    <a:noFill/>
                  </a:rPr>
                  <a:t> </a:t>
                </a:r>
              </a:p>
            </p:txBody>
          </p:sp>
        </mc:Fallback>
      </mc:AlternateContent>
      <p:sp>
        <p:nvSpPr>
          <p:cNvPr id="179" name="テキスト ボックス 178">
            <a:extLst>
              <a:ext uri="{FF2B5EF4-FFF2-40B4-BE49-F238E27FC236}">
                <a16:creationId xmlns:a16="http://schemas.microsoft.com/office/drawing/2014/main" id="{5939074B-99D2-870F-3254-2DCA877970BB}"/>
              </a:ext>
            </a:extLst>
          </p:cNvPr>
          <p:cNvSpPr txBox="1"/>
          <p:nvPr/>
        </p:nvSpPr>
        <p:spPr>
          <a:xfrm>
            <a:off x="5086927" y="1967456"/>
            <a:ext cx="1273418"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学習させる</a:t>
            </a:r>
            <a:endParaRPr kumimoji="1" lang="ja-JP" altLang="en-US" sz="1600" b="1" dirty="0">
              <a:latin typeface="Meiryo UI" panose="020B0604030504040204" pitchFamily="50" charset="-128"/>
              <a:ea typeface="Meiryo UI" panose="020B0604030504040204" pitchFamily="50" charset="-128"/>
            </a:endParaRPr>
          </a:p>
        </p:txBody>
      </p:sp>
      <p:cxnSp>
        <p:nvCxnSpPr>
          <p:cNvPr id="226" name="直線矢印コネクタ 225">
            <a:extLst>
              <a:ext uri="{FF2B5EF4-FFF2-40B4-BE49-F238E27FC236}">
                <a16:creationId xmlns:a16="http://schemas.microsoft.com/office/drawing/2014/main" id="{1CF184D6-02BA-D9DB-9AE0-F39CA0B7EBF9}"/>
              </a:ext>
            </a:extLst>
          </p:cNvPr>
          <p:cNvCxnSpPr/>
          <p:nvPr/>
        </p:nvCxnSpPr>
        <p:spPr>
          <a:xfrm>
            <a:off x="4691813" y="2856164"/>
            <a:ext cx="52994" cy="223102"/>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27" name="直線矢印コネクタ 226">
            <a:extLst>
              <a:ext uri="{FF2B5EF4-FFF2-40B4-BE49-F238E27FC236}">
                <a16:creationId xmlns:a16="http://schemas.microsoft.com/office/drawing/2014/main" id="{3A21A2CD-ED47-CA30-FB32-9E4B04505968}"/>
              </a:ext>
            </a:extLst>
          </p:cNvPr>
          <p:cNvCxnSpPr>
            <a:stCxn id="183" idx="2"/>
            <a:endCxn id="181" idx="0"/>
          </p:cNvCxnSpPr>
          <p:nvPr/>
        </p:nvCxnSpPr>
        <p:spPr>
          <a:xfrm>
            <a:off x="5729246" y="2691853"/>
            <a:ext cx="5716" cy="825343"/>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28" name="直線矢印コネクタ 227">
            <a:extLst>
              <a:ext uri="{FF2B5EF4-FFF2-40B4-BE49-F238E27FC236}">
                <a16:creationId xmlns:a16="http://schemas.microsoft.com/office/drawing/2014/main" id="{DDAEE8DA-A1D2-253D-1FDE-B1FCB7153053}"/>
              </a:ext>
            </a:extLst>
          </p:cNvPr>
          <p:cNvCxnSpPr>
            <a:cxnSpLocks/>
            <a:endCxn id="205" idx="0"/>
          </p:cNvCxnSpPr>
          <p:nvPr/>
        </p:nvCxnSpPr>
        <p:spPr>
          <a:xfrm flipH="1">
            <a:off x="6706709" y="2872659"/>
            <a:ext cx="179013" cy="206607"/>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29" name="直線矢印コネクタ 228">
            <a:extLst>
              <a:ext uri="{FF2B5EF4-FFF2-40B4-BE49-F238E27FC236}">
                <a16:creationId xmlns:a16="http://schemas.microsoft.com/office/drawing/2014/main" id="{A34D9EE6-0DC3-B34F-BDD4-00B760335EB5}"/>
              </a:ext>
            </a:extLst>
          </p:cNvPr>
          <p:cNvCxnSpPr/>
          <p:nvPr/>
        </p:nvCxnSpPr>
        <p:spPr>
          <a:xfrm flipH="1" flipV="1">
            <a:off x="5219641" y="4574951"/>
            <a:ext cx="332509" cy="359335"/>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30" name="グループ化 229">
            <a:extLst>
              <a:ext uri="{FF2B5EF4-FFF2-40B4-BE49-F238E27FC236}">
                <a16:creationId xmlns:a16="http://schemas.microsoft.com/office/drawing/2014/main" id="{60D1B514-9C91-DED9-2B9C-1DEC90EA9BBB}"/>
              </a:ext>
            </a:extLst>
          </p:cNvPr>
          <p:cNvGrpSpPr/>
          <p:nvPr/>
        </p:nvGrpSpPr>
        <p:grpSpPr>
          <a:xfrm>
            <a:off x="8525672" y="1891044"/>
            <a:ext cx="3380819" cy="4465306"/>
            <a:chOff x="344016" y="1990470"/>
            <a:chExt cx="3380819" cy="4465306"/>
          </a:xfrm>
        </p:grpSpPr>
        <p:sp>
          <p:nvSpPr>
            <p:cNvPr id="231" name="正方形/長方形 230">
              <a:extLst>
                <a:ext uri="{FF2B5EF4-FFF2-40B4-BE49-F238E27FC236}">
                  <a16:creationId xmlns:a16="http://schemas.microsoft.com/office/drawing/2014/main" id="{4EF75E4B-D419-8411-05DD-45F3AFCB5F9B}"/>
                </a:ext>
              </a:extLst>
            </p:cNvPr>
            <p:cNvSpPr/>
            <p:nvPr/>
          </p:nvSpPr>
          <p:spPr>
            <a:xfrm>
              <a:off x="1608719" y="3418743"/>
              <a:ext cx="430306" cy="795360"/>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RNN</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32" name="正方形/長方形 231">
              <a:extLst>
                <a:ext uri="{FF2B5EF4-FFF2-40B4-BE49-F238E27FC236}">
                  <a16:creationId xmlns:a16="http://schemas.microsoft.com/office/drawing/2014/main" id="{58DE64CD-D298-7229-EC05-3212C21EBCF3}"/>
                </a:ext>
              </a:extLst>
            </p:cNvPr>
            <p:cNvSpPr/>
            <p:nvPr/>
          </p:nvSpPr>
          <p:spPr>
            <a:xfrm>
              <a:off x="1608718" y="5071086"/>
              <a:ext cx="430306" cy="795360"/>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Meiryo UI" panose="020B0604030504040204" pitchFamily="50" charset="-128"/>
                  <a:ea typeface="Meiryo UI" panose="020B0604030504040204" pitchFamily="50" charset="-128"/>
                </a:rPr>
                <a:t>RNN</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233" name="正方形/長方形 232">
              <a:extLst>
                <a:ext uri="{FF2B5EF4-FFF2-40B4-BE49-F238E27FC236}">
                  <a16:creationId xmlns:a16="http://schemas.microsoft.com/office/drawing/2014/main" id="{D3AB8721-0BF5-1034-096C-3F72E62CBCBE}"/>
                </a:ext>
              </a:extLst>
            </p:cNvPr>
            <p:cNvSpPr/>
            <p:nvPr/>
          </p:nvSpPr>
          <p:spPr>
            <a:xfrm>
              <a:off x="454313" y="3622238"/>
              <a:ext cx="827441" cy="39260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Meiryo UI" panose="020B0604030504040204" pitchFamily="50" charset="-128"/>
                  <a:ea typeface="Meiryo UI" panose="020B0604030504040204" pitchFamily="50" charset="-128"/>
                </a:rPr>
                <a:t>単語１</a:t>
              </a:r>
            </a:p>
          </p:txBody>
        </p:sp>
        <p:sp>
          <p:nvSpPr>
            <p:cNvPr id="234" name="正方形/長方形 233">
              <a:extLst>
                <a:ext uri="{FF2B5EF4-FFF2-40B4-BE49-F238E27FC236}">
                  <a16:creationId xmlns:a16="http://schemas.microsoft.com/office/drawing/2014/main" id="{AA34DCA5-D98A-CAAF-87C6-0D7C60DCB108}"/>
                </a:ext>
              </a:extLst>
            </p:cNvPr>
            <p:cNvSpPr/>
            <p:nvPr/>
          </p:nvSpPr>
          <p:spPr>
            <a:xfrm>
              <a:off x="454312" y="5276056"/>
              <a:ext cx="827441" cy="39260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単語２</a:t>
              </a:r>
            </a:p>
          </p:txBody>
        </p:sp>
        <p:sp>
          <p:nvSpPr>
            <p:cNvPr id="235" name="テキスト ボックス 234">
              <a:extLst>
                <a:ext uri="{FF2B5EF4-FFF2-40B4-BE49-F238E27FC236}">
                  <a16:creationId xmlns:a16="http://schemas.microsoft.com/office/drawing/2014/main" id="{3534469C-76C0-8724-C71A-9CD00E62AD76}"/>
                </a:ext>
              </a:extLst>
            </p:cNvPr>
            <p:cNvSpPr txBox="1"/>
            <p:nvPr/>
          </p:nvSpPr>
          <p:spPr>
            <a:xfrm>
              <a:off x="344016" y="1990470"/>
              <a:ext cx="2923619"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文章の意味を理解させる仕組み</a:t>
              </a:r>
              <a:endParaRPr kumimoji="1" lang="ja-JP" altLang="en-US" sz="1600" b="1" dirty="0">
                <a:latin typeface="Meiryo UI" panose="020B0604030504040204" pitchFamily="50" charset="-128"/>
                <a:ea typeface="Meiryo UI" panose="020B0604030504040204" pitchFamily="50" charset="-128"/>
              </a:endParaRPr>
            </a:p>
          </p:txBody>
        </p:sp>
        <p:cxnSp>
          <p:nvCxnSpPr>
            <p:cNvPr id="236" name="直線矢印コネクタ 235">
              <a:extLst>
                <a:ext uri="{FF2B5EF4-FFF2-40B4-BE49-F238E27FC236}">
                  <a16:creationId xmlns:a16="http://schemas.microsoft.com/office/drawing/2014/main" id="{F46AD343-8D1C-84C7-2CF1-594196C2099D}"/>
                </a:ext>
              </a:extLst>
            </p:cNvPr>
            <p:cNvCxnSpPr>
              <a:stCxn id="233" idx="3"/>
              <a:endCxn id="231" idx="1"/>
            </p:cNvCxnSpPr>
            <p:nvPr/>
          </p:nvCxnSpPr>
          <p:spPr>
            <a:xfrm flipV="1">
              <a:off x="1281754" y="3816423"/>
              <a:ext cx="326965" cy="2117"/>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7" name="直線矢印コネクタ 236">
              <a:extLst>
                <a:ext uri="{FF2B5EF4-FFF2-40B4-BE49-F238E27FC236}">
                  <a16:creationId xmlns:a16="http://schemas.microsoft.com/office/drawing/2014/main" id="{DBB87348-136E-0AED-6533-8A9959291299}"/>
                </a:ext>
              </a:extLst>
            </p:cNvPr>
            <p:cNvCxnSpPr>
              <a:stCxn id="234" idx="3"/>
              <a:endCxn id="232" idx="1"/>
            </p:cNvCxnSpPr>
            <p:nvPr/>
          </p:nvCxnSpPr>
          <p:spPr>
            <a:xfrm flipV="1">
              <a:off x="1281753" y="5468766"/>
              <a:ext cx="326965" cy="3592"/>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8" name="コネクタ: カギ線 237">
              <a:extLst>
                <a:ext uri="{FF2B5EF4-FFF2-40B4-BE49-F238E27FC236}">
                  <a16:creationId xmlns:a16="http://schemas.microsoft.com/office/drawing/2014/main" id="{FE333E5D-FB40-86AA-75E8-627BCD59DF11}"/>
                </a:ext>
              </a:extLst>
            </p:cNvPr>
            <p:cNvCxnSpPr>
              <a:stCxn id="231" idx="3"/>
            </p:cNvCxnSpPr>
            <p:nvPr/>
          </p:nvCxnSpPr>
          <p:spPr>
            <a:xfrm flipH="1">
              <a:off x="1411940" y="3816423"/>
              <a:ext cx="627085" cy="1652343"/>
            </a:xfrm>
            <a:prstGeom prst="bentConnector4">
              <a:avLst>
                <a:gd name="adj1" fmla="val -36454"/>
                <a:gd name="adj2" fmla="val 4535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9" name="直線矢印コネクタ 238">
              <a:extLst>
                <a:ext uri="{FF2B5EF4-FFF2-40B4-BE49-F238E27FC236}">
                  <a16:creationId xmlns:a16="http://schemas.microsoft.com/office/drawing/2014/main" id="{C88CA6CE-9D43-6AEE-2576-2F62CEA161A9}"/>
                </a:ext>
              </a:extLst>
            </p:cNvPr>
            <p:cNvCxnSpPr>
              <a:stCxn id="231" idx="3"/>
            </p:cNvCxnSpPr>
            <p:nvPr/>
          </p:nvCxnSpPr>
          <p:spPr>
            <a:xfrm>
              <a:off x="2039025" y="3816423"/>
              <a:ext cx="542810"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0" name="テキスト ボックス 239">
              <a:extLst>
                <a:ext uri="{FF2B5EF4-FFF2-40B4-BE49-F238E27FC236}">
                  <a16:creationId xmlns:a16="http://schemas.microsoft.com/office/drawing/2014/main" id="{A7FDD0C3-EB0E-8932-E6D1-ED0BF3C95CAA}"/>
                </a:ext>
              </a:extLst>
            </p:cNvPr>
            <p:cNvSpPr txBox="1"/>
            <p:nvPr/>
          </p:nvSpPr>
          <p:spPr>
            <a:xfrm>
              <a:off x="2535516" y="3677924"/>
              <a:ext cx="114086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１回目の出力</a:t>
              </a:r>
            </a:p>
          </p:txBody>
        </p:sp>
        <p:cxnSp>
          <p:nvCxnSpPr>
            <p:cNvPr id="241" name="直線矢印コネクタ 240">
              <a:extLst>
                <a:ext uri="{FF2B5EF4-FFF2-40B4-BE49-F238E27FC236}">
                  <a16:creationId xmlns:a16="http://schemas.microsoft.com/office/drawing/2014/main" id="{4B856F98-DB76-2698-243D-5DA2937391A3}"/>
                </a:ext>
              </a:extLst>
            </p:cNvPr>
            <p:cNvCxnSpPr/>
            <p:nvPr/>
          </p:nvCxnSpPr>
          <p:spPr>
            <a:xfrm>
              <a:off x="2039024" y="5468766"/>
              <a:ext cx="542810"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2" name="テキスト ボックス 241">
              <a:extLst>
                <a:ext uri="{FF2B5EF4-FFF2-40B4-BE49-F238E27FC236}">
                  <a16:creationId xmlns:a16="http://schemas.microsoft.com/office/drawing/2014/main" id="{39269BCF-04DD-2764-941D-6045A6F3ABE7}"/>
                </a:ext>
              </a:extLst>
            </p:cNvPr>
            <p:cNvSpPr txBox="1"/>
            <p:nvPr/>
          </p:nvSpPr>
          <p:spPr>
            <a:xfrm>
              <a:off x="2642347" y="5308379"/>
              <a:ext cx="1077474" cy="283497"/>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２</a:t>
              </a:r>
              <a:r>
                <a:rPr kumimoji="1" lang="ja-JP" altLang="en-US" sz="1200" dirty="0">
                  <a:latin typeface="Meiryo UI" panose="020B0604030504040204" pitchFamily="50" charset="-128"/>
                  <a:ea typeface="Meiryo UI" panose="020B0604030504040204" pitchFamily="50" charset="-128"/>
                </a:rPr>
                <a:t>回目の出力</a:t>
              </a:r>
            </a:p>
          </p:txBody>
        </p:sp>
        <p:sp>
          <p:nvSpPr>
            <p:cNvPr id="243" name="テキスト ボックス 242">
              <a:extLst>
                <a:ext uri="{FF2B5EF4-FFF2-40B4-BE49-F238E27FC236}">
                  <a16:creationId xmlns:a16="http://schemas.microsoft.com/office/drawing/2014/main" id="{0701D6B2-E1DF-4BBF-9DB2-B6B58413E01F}"/>
                </a:ext>
              </a:extLst>
            </p:cNvPr>
            <p:cNvSpPr txBox="1"/>
            <p:nvPr/>
          </p:nvSpPr>
          <p:spPr>
            <a:xfrm>
              <a:off x="344016" y="2333404"/>
              <a:ext cx="3039036" cy="738664"/>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１回目に単語１を深層学習させる</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２回目は１回目の出力結果も入力し深層学習させる</a:t>
              </a:r>
            </a:p>
          </p:txBody>
        </p:sp>
        <p:sp>
          <p:nvSpPr>
            <p:cNvPr id="244" name="テキスト ボックス 243">
              <a:extLst>
                <a:ext uri="{FF2B5EF4-FFF2-40B4-BE49-F238E27FC236}">
                  <a16:creationId xmlns:a16="http://schemas.microsoft.com/office/drawing/2014/main" id="{3F04B049-E106-204C-3DC2-592D29412B85}"/>
                </a:ext>
              </a:extLst>
            </p:cNvPr>
            <p:cNvSpPr txBox="1"/>
            <p:nvPr/>
          </p:nvSpPr>
          <p:spPr>
            <a:xfrm>
              <a:off x="394706" y="6117222"/>
              <a:ext cx="3330129"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RNN</a:t>
              </a:r>
              <a:r>
                <a:rPr kumimoji="1" lang="ja-JP" altLang="en-US" sz="1600" dirty="0">
                  <a:latin typeface="Meiryo UI" panose="020B0604030504040204" pitchFamily="50" charset="-128"/>
                  <a:ea typeface="Meiryo UI" panose="020B0604030504040204" pitchFamily="50" charset="-128"/>
                </a:rPr>
                <a:t>（再帰型ニューラルネットワーク）</a:t>
              </a:r>
            </a:p>
          </p:txBody>
        </p:sp>
        <p:cxnSp>
          <p:nvCxnSpPr>
            <p:cNvPr id="245" name="直線矢印コネクタ 244">
              <a:extLst>
                <a:ext uri="{FF2B5EF4-FFF2-40B4-BE49-F238E27FC236}">
                  <a16:creationId xmlns:a16="http://schemas.microsoft.com/office/drawing/2014/main" id="{032F8D53-E9E4-7BD7-A187-29EC1767C1F2}"/>
                </a:ext>
              </a:extLst>
            </p:cNvPr>
            <p:cNvCxnSpPr/>
            <p:nvPr/>
          </p:nvCxnSpPr>
          <p:spPr>
            <a:xfrm>
              <a:off x="2259106" y="5468765"/>
              <a:ext cx="0" cy="54207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064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2EAAD-711B-319F-EB6B-A7275B765D17}"/>
              </a:ext>
            </a:extLst>
          </p:cNvPr>
          <p:cNvSpPr>
            <a:spLocks noGrp="1"/>
          </p:cNvSpPr>
          <p:nvPr>
            <p:ph type="title"/>
          </p:nvPr>
        </p:nvSpPr>
        <p:spPr/>
        <p:txBody>
          <a:bodyPr>
            <a:normAutofit/>
          </a:bodyPr>
          <a:lstStyle/>
          <a:p>
            <a:r>
              <a:rPr lang="en-US" altLang="ja-JP" sz="2000" b="1" dirty="0">
                <a:latin typeface="Meiryo UI" panose="020B0604030504040204" pitchFamily="50" charset="-128"/>
                <a:ea typeface="Meiryo UI" panose="020B0604030504040204" pitchFamily="50" charset="-128"/>
              </a:rPr>
              <a:t>Additional Note; </a:t>
            </a:r>
            <a:r>
              <a:rPr lang="en-US" altLang="ja-JP" sz="2800" b="1" dirty="0">
                <a:latin typeface="Meiryo UI" panose="020B0604030504040204" pitchFamily="50" charset="-128"/>
                <a:ea typeface="Meiryo UI" panose="020B0604030504040204" pitchFamily="50" charset="-128"/>
              </a:rPr>
              <a:t>GRU</a:t>
            </a:r>
            <a:r>
              <a:rPr lang="ja-JP" altLang="en-US" sz="2800" b="1" dirty="0">
                <a:latin typeface="Meiryo UI" panose="020B0604030504040204" pitchFamily="50" charset="-128"/>
                <a:ea typeface="Meiryo UI" panose="020B0604030504040204" pitchFamily="50" charset="-128"/>
              </a:rPr>
              <a:t>（</a:t>
            </a:r>
            <a:r>
              <a:rPr lang="en-US" altLang="ja-JP" sz="2800" b="1" dirty="0">
                <a:latin typeface="Meiryo UI" panose="020B0604030504040204" pitchFamily="50" charset="-128"/>
                <a:ea typeface="Meiryo UI" panose="020B0604030504040204" pitchFamily="50" charset="-128"/>
              </a:rPr>
              <a:t>Gated Recurrent Unit</a:t>
            </a:r>
            <a:r>
              <a:rPr lang="ja-JP" altLang="en-US" sz="2800" b="1" dirty="0">
                <a:latin typeface="Meiryo UI" panose="020B0604030504040204" pitchFamily="50" charset="-128"/>
                <a:ea typeface="Meiryo UI" panose="020B0604030504040204" pitchFamily="50" charset="-128"/>
              </a:rPr>
              <a:t>）</a:t>
            </a:r>
            <a:endParaRPr kumimoji="1" lang="ja-JP" altLang="en-US" b="1" dirty="0"/>
          </a:p>
        </p:txBody>
      </p:sp>
      <p:sp>
        <p:nvSpPr>
          <p:cNvPr id="3" name="テキスト プレースホルダー 2">
            <a:extLst>
              <a:ext uri="{FF2B5EF4-FFF2-40B4-BE49-F238E27FC236}">
                <a16:creationId xmlns:a16="http://schemas.microsoft.com/office/drawing/2014/main" id="{189BC65F-114B-B866-AB32-0DEE8FD9B146}"/>
              </a:ext>
            </a:extLst>
          </p:cNvPr>
          <p:cNvSpPr>
            <a:spLocks noGrp="1"/>
          </p:cNvSpPr>
          <p:nvPr>
            <p:ph type="body" sz="quarter" idx="13"/>
          </p:nvPr>
        </p:nvSpPr>
        <p:spPr/>
        <p:txBody>
          <a:bodyPr/>
          <a:lstStyle/>
          <a:p>
            <a:r>
              <a:rPr kumimoji="1" lang="ja-JP" altLang="en-US" dirty="0"/>
              <a:t>３ｰ２．</a:t>
            </a:r>
            <a:r>
              <a:rPr kumimoji="1" lang="en-US" altLang="ja-JP" dirty="0"/>
              <a:t>RNN</a:t>
            </a:r>
            <a:r>
              <a:rPr kumimoji="1" lang="ja-JP" altLang="en-US" dirty="0"/>
              <a:t>～</a:t>
            </a:r>
            <a:r>
              <a:rPr kumimoji="1" lang="en-US" altLang="ja-JP" dirty="0"/>
              <a:t>Transformer</a:t>
            </a:r>
            <a:r>
              <a:rPr kumimoji="1" lang="ja-JP" altLang="en-US" dirty="0"/>
              <a:t>解説　自然言語処理を例として</a:t>
            </a:r>
          </a:p>
        </p:txBody>
      </p:sp>
      <mc:AlternateContent xmlns:mc="http://schemas.openxmlformats.org/markup-compatibility/2006" xmlns:a14="http://schemas.microsoft.com/office/drawing/2010/main">
        <mc:Choice Requires="a14">
          <p:sp>
            <p:nvSpPr>
              <p:cNvPr id="4113" name="テキスト ボックス 4112">
                <a:extLst>
                  <a:ext uri="{FF2B5EF4-FFF2-40B4-BE49-F238E27FC236}">
                    <a16:creationId xmlns:a16="http://schemas.microsoft.com/office/drawing/2014/main" id="{6344F604-E39D-9E84-C28D-DD3E3A44912B}"/>
                  </a:ext>
                </a:extLst>
              </p:cNvPr>
              <p:cNvSpPr txBox="1"/>
              <p:nvPr/>
            </p:nvSpPr>
            <p:spPr>
              <a:xfrm>
                <a:off x="6885346" y="3135269"/>
                <a:ext cx="3133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i="1" smtClean="0">
                          <a:solidFill>
                            <a:schemeClr val="tx1"/>
                          </a:solidFill>
                          <a:latin typeface="Cambria Math" panose="02040503050406030204" pitchFamily="18" charset="0"/>
                        </a:rPr>
                        <m:t>z</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𝜎</m:t>
                      </m:r>
                      <m:d>
                        <m:dPr>
                          <m:ctrlPr>
                            <a:rPr kumimoji="1" lang="ja-JP" altLang="en-US" i="1">
                              <a:solidFill>
                                <a:schemeClr val="tx1"/>
                              </a:solidFill>
                              <a:latin typeface="Cambria Math" panose="02040503050406030204" pitchFamily="18" charset="0"/>
                            </a:rPr>
                          </m:ctrlPr>
                        </m:dPr>
                        <m:e>
                          <m:r>
                            <a:rPr kumimoji="1" lang="en-US" altLang="ja-JP" b="0" i="1" smtClean="0">
                              <a:solidFill>
                                <a:schemeClr val="tx1"/>
                              </a:solidFill>
                              <a:latin typeface="Cambria Math" panose="02040503050406030204" pitchFamily="18" charset="0"/>
                            </a:rPr>
                            <m:t>𝑥</m:t>
                          </m:r>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𝑤</m:t>
                              </m:r>
                            </m:e>
                            <m:sub>
                              <m:r>
                                <a:rPr kumimoji="1" lang="ja-JP" altLang="en-US" i="1">
                                  <a:solidFill>
                                    <a:schemeClr val="tx1"/>
                                  </a:solidFill>
                                  <a:latin typeface="Cambria Math" panose="02040503050406030204" pitchFamily="18" charset="0"/>
                                </a:rPr>
                                <m:t>𝑥</m:t>
                              </m:r>
                              <m:r>
                                <m:rPr>
                                  <m:sty m:val="p"/>
                                </m:rPr>
                                <a:rPr lang="en-US" altLang="ja-JP" i="1" smtClean="0">
                                  <a:solidFill>
                                    <a:schemeClr val="tx1"/>
                                  </a:solidFill>
                                  <a:latin typeface="Cambria Math" panose="02040503050406030204" pitchFamily="18" charset="0"/>
                                </a:rPr>
                                <m:t>z</m:t>
                              </m:r>
                            </m:sub>
                          </m:sSub>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h</m:t>
                              </m:r>
                            </m:e>
                            <m:sub>
                              <m:r>
                                <a:rPr kumimoji="1" lang="en-US" altLang="ja-JP" b="0" i="1" smtClean="0">
                                  <a:solidFill>
                                    <a:schemeClr val="tx1"/>
                                  </a:solidFill>
                                  <a:latin typeface="Cambria Math" panose="02040503050406030204" pitchFamily="18" charset="0"/>
                                </a:rPr>
                                <m:t>𝑡</m:t>
                              </m:r>
                              <m:r>
                                <a:rPr kumimoji="1" lang="ja-JP" altLang="en-US" i="0">
                                  <a:solidFill>
                                    <a:schemeClr val="tx1"/>
                                  </a:solidFill>
                                  <a:latin typeface="Cambria Math" panose="02040503050406030204" pitchFamily="18" charset="0"/>
                                </a:rPr>
                                <m:t>−1</m:t>
                              </m:r>
                            </m:sub>
                          </m:sSub>
                          <m:sSub>
                            <m:sSubPr>
                              <m:ctrlPr>
                                <a:rPr kumimoji="1" lang="ja-JP" altLang="en-US" i="1">
                                  <a:solidFill>
                                    <a:schemeClr val="tx1"/>
                                  </a:solidFill>
                                  <a:latin typeface="Cambria Math" panose="02040503050406030204" pitchFamily="18" charset="0"/>
                                </a:rPr>
                              </m:ctrlPr>
                            </m:sSubPr>
                            <m:e>
                              <m:r>
                                <a:rPr lang="en-US" altLang="ja-JP"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𝑤</m:t>
                              </m:r>
                            </m:e>
                            <m:sub>
                              <m:r>
                                <a:rPr kumimoji="1" lang="ja-JP" altLang="en-US" i="1">
                                  <a:solidFill>
                                    <a:schemeClr val="tx1"/>
                                  </a:solidFill>
                                  <a:latin typeface="Cambria Math" panose="02040503050406030204" pitchFamily="18" charset="0"/>
                                </a:rPr>
                                <m:t>h</m:t>
                              </m:r>
                              <m:r>
                                <m:rPr>
                                  <m:sty m:val="p"/>
                                </m:rPr>
                                <a:rPr lang="en-US" altLang="ja-JP" i="1" smtClean="0">
                                  <a:solidFill>
                                    <a:schemeClr val="tx1"/>
                                  </a:solidFill>
                                  <a:latin typeface="Cambria Math" panose="02040503050406030204" pitchFamily="18" charset="0"/>
                                </a:rPr>
                                <m:t>z</m:t>
                              </m:r>
                            </m:sub>
                          </m:sSub>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𝑏</m:t>
                              </m:r>
                            </m:e>
                            <m:sub>
                              <m:r>
                                <m:rPr>
                                  <m:sty m:val="p"/>
                                </m:rPr>
                                <a:rPr lang="en-US" altLang="ja-JP" i="1" smtClean="0">
                                  <a:solidFill>
                                    <a:schemeClr val="tx1"/>
                                  </a:solidFill>
                                  <a:latin typeface="Cambria Math" panose="02040503050406030204" pitchFamily="18" charset="0"/>
                                </a:rPr>
                                <m:t>z</m:t>
                              </m:r>
                            </m:sub>
                          </m:sSub>
                        </m:e>
                      </m:d>
                    </m:oMath>
                  </m:oMathPara>
                </a14:m>
                <a:endParaRPr kumimoji="1" lang="ja-JP" altLang="en-US" dirty="0">
                  <a:solidFill>
                    <a:schemeClr val="tx1"/>
                  </a:solidFill>
                </a:endParaRPr>
              </a:p>
            </p:txBody>
          </p:sp>
        </mc:Choice>
        <mc:Fallback xmlns="">
          <p:sp>
            <p:nvSpPr>
              <p:cNvPr id="4113" name="テキスト ボックス 4112">
                <a:extLst>
                  <a:ext uri="{FF2B5EF4-FFF2-40B4-BE49-F238E27FC236}">
                    <a16:creationId xmlns:a16="http://schemas.microsoft.com/office/drawing/2014/main" id="{6344F604-E39D-9E84-C28D-DD3E3A44912B}"/>
                  </a:ext>
                </a:extLst>
              </p:cNvPr>
              <p:cNvSpPr txBox="1">
                <a:spLocks noRot="1" noChangeAspect="1" noMove="1" noResize="1" noEditPoints="1" noAdjustHandles="1" noChangeArrowheads="1" noChangeShapeType="1" noTextEdit="1"/>
              </p:cNvSpPr>
              <p:nvPr/>
            </p:nvSpPr>
            <p:spPr>
              <a:xfrm>
                <a:off x="6885346" y="3135269"/>
                <a:ext cx="3133101" cy="276999"/>
              </a:xfrm>
              <a:prstGeom prst="rect">
                <a:avLst/>
              </a:prstGeom>
              <a:blipFill>
                <a:blip r:embed="rId3"/>
                <a:stretch>
                  <a:fillRect l="-389"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14" name="テキスト ボックス 4113">
                <a:extLst>
                  <a:ext uri="{FF2B5EF4-FFF2-40B4-BE49-F238E27FC236}">
                    <a16:creationId xmlns:a16="http://schemas.microsoft.com/office/drawing/2014/main" id="{31A4C984-D30D-7583-B097-3E92DEC4C28B}"/>
                  </a:ext>
                </a:extLst>
              </p:cNvPr>
              <p:cNvSpPr txBox="1"/>
              <p:nvPr/>
            </p:nvSpPr>
            <p:spPr>
              <a:xfrm>
                <a:off x="6891652" y="3843750"/>
                <a:ext cx="4149341" cy="289310"/>
              </a:xfrm>
              <a:prstGeom prst="rect">
                <a:avLst/>
              </a:prstGeom>
              <a:noFill/>
            </p:spPr>
            <p:txBody>
              <a:bodyPr wrap="none" lIns="0" tIns="0" rIns="0" bIns="0" rtlCol="0">
                <a:spAutoFit/>
              </a:bodyPr>
              <a:lstStyle/>
              <a:p>
                <a14:m>
                  <m:oMath xmlns:m="http://schemas.openxmlformats.org/officeDocument/2006/math">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h</m:t>
                            </m:r>
                          </m:e>
                        </m:acc>
                      </m:e>
                      <m:sub>
                        <m:r>
                          <a:rPr kumimoji="1" lang="ja-JP" altLang="en-US" i="1">
                            <a:solidFill>
                              <a:schemeClr val="tx1"/>
                            </a:solidFill>
                            <a:latin typeface="Cambria Math" panose="02040503050406030204" pitchFamily="18" charset="0"/>
                          </a:rPr>
                          <m:t>𝑡</m:t>
                        </m:r>
                      </m:sub>
                    </m:sSub>
                    <m:r>
                      <a:rPr kumimoji="1" lang="ja-JP" altLang="en-US" i="0">
                        <a:solidFill>
                          <a:schemeClr val="tx1"/>
                        </a:solidFill>
                        <a:latin typeface="Cambria Math" panose="02040503050406030204" pitchFamily="18" charset="0"/>
                      </a:rPr>
                      <m:t>=</m:t>
                    </m:r>
                    <m:func>
                      <m:funcPr>
                        <m:ctrlPr>
                          <a:rPr kumimoji="1" lang="ja-JP" altLang="en-US" i="1">
                            <a:solidFill>
                              <a:schemeClr val="tx1"/>
                            </a:solidFill>
                            <a:latin typeface="Cambria Math" panose="02040503050406030204" pitchFamily="18" charset="0"/>
                          </a:rPr>
                        </m:ctrlPr>
                      </m:funcPr>
                      <m:fName>
                        <m:r>
                          <m:rPr>
                            <m:sty m:val="p"/>
                          </m:rPr>
                          <a:rPr kumimoji="1" lang="ja-JP" altLang="en-US" i="0">
                            <a:solidFill>
                              <a:schemeClr val="tx1"/>
                            </a:solidFill>
                            <a:latin typeface="Cambria Math" panose="02040503050406030204" pitchFamily="18" charset="0"/>
                          </a:rPr>
                          <m:t>tanh</m:t>
                        </m:r>
                      </m:fName>
                      <m:e>
                        <m:d>
                          <m:dPr>
                            <m:endChr m:val=""/>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𝑥</m:t>
                            </m:r>
                            <m:sSub>
                              <m:sSubPr>
                                <m:ctrlPr>
                                  <a:rPr kumimoji="1" lang="ja-JP" altLang="en-US" i="1">
                                    <a:solidFill>
                                      <a:schemeClr val="tx1"/>
                                    </a:solidFill>
                                    <a:latin typeface="Cambria Math" panose="02040503050406030204" pitchFamily="18" charset="0"/>
                                  </a:rPr>
                                </m:ctrlPr>
                              </m:sSubPr>
                              <m:e>
                                <m:r>
                                  <a:rPr lang="en-US" altLang="ja-JP" i="1" smtClean="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𝑤</m:t>
                                </m:r>
                              </m:e>
                              <m:sub>
                                <m:r>
                                  <a:rPr kumimoji="1" lang="ja-JP" altLang="en-US" i="1">
                                    <a:solidFill>
                                      <a:schemeClr val="tx1"/>
                                    </a:solidFill>
                                    <a:latin typeface="Cambria Math" panose="02040503050406030204" pitchFamily="18" charset="0"/>
                                  </a:rPr>
                                  <m:t>𝑥h</m:t>
                                </m:r>
                              </m:sub>
                            </m:sSub>
                            <m:r>
                              <a:rPr kumimoji="1" lang="ja-JP" altLang="en-US" i="0">
                                <a:solidFill>
                                  <a:schemeClr val="tx1"/>
                                </a:solidFill>
                                <a:latin typeface="Cambria Math" panose="02040503050406030204" pitchFamily="18" charset="0"/>
                              </a:rPr>
                              <m:t>+</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𝑟</m:t>
                                </m:r>
                                <m:r>
                                  <m:rPr>
                                    <m:nor/>
                                  </m:rPr>
                                  <a:rPr lang="ja-JP" altLang="en-US" dirty="0">
                                    <a:solidFill>
                                      <a:schemeClr val="tx1"/>
                                    </a:solidFill>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h</m:t>
                                    </m:r>
                                  </m:e>
                                  <m:sub>
                                    <m:r>
                                      <a:rPr kumimoji="1" lang="ja-JP" altLang="en-US" i="1">
                                        <a:solidFill>
                                          <a:schemeClr val="tx1"/>
                                        </a:solidFill>
                                        <a:latin typeface="Cambria Math" panose="02040503050406030204" pitchFamily="18" charset="0"/>
                                      </a:rPr>
                                      <m:t>𝑡</m:t>
                                    </m:r>
                                    <m:r>
                                      <a:rPr kumimoji="1" lang="en-US" altLang="ja-JP" b="0" i="0" smtClean="0">
                                        <a:solidFill>
                                          <a:schemeClr val="tx1"/>
                                        </a:solidFill>
                                        <a:latin typeface="Cambria Math" panose="02040503050406030204" pitchFamily="18" charset="0"/>
                                      </a:rPr>
                                      <m:t>−</m:t>
                                    </m:r>
                                    <m:r>
                                      <a:rPr kumimoji="1" lang="ja-JP" altLang="en-US" i="0">
                                        <a:solidFill>
                                          <a:schemeClr val="tx1"/>
                                        </a:solidFill>
                                        <a:latin typeface="Cambria Math" panose="02040503050406030204" pitchFamily="18" charset="0"/>
                                      </a:rPr>
                                      <m:t>1</m:t>
                                    </m:r>
                                  </m:sub>
                                </m:sSub>
                              </m:e>
                            </m:d>
                          </m:e>
                        </m:d>
                      </m:e>
                    </m:func>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𝑤</m:t>
                        </m:r>
                      </m:e>
                      <m:sub>
                        <m:r>
                          <a:rPr kumimoji="1" lang="ja-JP" altLang="en-US" i="1">
                            <a:solidFill>
                              <a:schemeClr val="tx1"/>
                            </a:solidFill>
                            <a:latin typeface="Cambria Math" panose="02040503050406030204" pitchFamily="18" charset="0"/>
                          </a:rPr>
                          <m:t>hh</m:t>
                        </m:r>
                      </m:sub>
                    </m:sSub>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𝑏h</m:t>
                    </m:r>
                  </m:oMath>
                </a14:m>
                <a:r>
                  <a:rPr kumimoji="1" lang="en-US" altLang="ja-JP" dirty="0">
                    <a:solidFill>
                      <a:schemeClr val="tx1"/>
                    </a:solidFill>
                  </a:rPr>
                  <a:t>)</a:t>
                </a:r>
                <a:endParaRPr kumimoji="1" lang="ja-JP" altLang="en-US" dirty="0">
                  <a:solidFill>
                    <a:schemeClr val="tx1"/>
                  </a:solidFill>
                </a:endParaRPr>
              </a:p>
            </p:txBody>
          </p:sp>
        </mc:Choice>
        <mc:Fallback xmlns="">
          <p:sp>
            <p:nvSpPr>
              <p:cNvPr id="4114" name="テキスト ボックス 4113">
                <a:extLst>
                  <a:ext uri="{FF2B5EF4-FFF2-40B4-BE49-F238E27FC236}">
                    <a16:creationId xmlns:a16="http://schemas.microsoft.com/office/drawing/2014/main" id="{31A4C984-D30D-7583-B097-3E92DEC4C28B}"/>
                  </a:ext>
                </a:extLst>
              </p:cNvPr>
              <p:cNvSpPr txBox="1">
                <a:spLocks noRot="1" noChangeAspect="1" noMove="1" noResize="1" noEditPoints="1" noAdjustHandles="1" noChangeArrowheads="1" noChangeShapeType="1" noTextEdit="1"/>
              </p:cNvSpPr>
              <p:nvPr/>
            </p:nvSpPr>
            <p:spPr>
              <a:xfrm>
                <a:off x="6891652" y="3843750"/>
                <a:ext cx="4149341" cy="289310"/>
              </a:xfrm>
              <a:prstGeom prst="rect">
                <a:avLst/>
              </a:prstGeom>
              <a:blipFill>
                <a:blip r:embed="rId4"/>
                <a:stretch>
                  <a:fillRect l="-2059" t="-168085" r="-1471" b="-25531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17" name="テキスト ボックス 4116">
                <a:extLst>
                  <a:ext uri="{FF2B5EF4-FFF2-40B4-BE49-F238E27FC236}">
                    <a16:creationId xmlns:a16="http://schemas.microsoft.com/office/drawing/2014/main" id="{202345DA-F892-5E5D-2368-D5C53C8B120C}"/>
                  </a:ext>
                </a:extLst>
              </p:cNvPr>
              <p:cNvSpPr txBox="1"/>
              <p:nvPr/>
            </p:nvSpPr>
            <p:spPr>
              <a:xfrm>
                <a:off x="6891652" y="4758002"/>
                <a:ext cx="4007189" cy="28931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r>
                            <a:rPr kumimoji="1" lang="en-US" altLang="ja-JP" b="0" i="1" smtClean="0">
                              <a:solidFill>
                                <a:schemeClr val="tx1"/>
                              </a:solidFill>
                              <a:latin typeface="Cambria Math" panose="02040503050406030204" pitchFamily="18" charset="0"/>
                            </a:rPr>
                            <m:t>h</m:t>
                          </m:r>
                        </m:e>
                        <m:sub>
                          <m:r>
                            <a:rPr kumimoji="1" lang="ja-JP" altLang="en-US" i="1">
                              <a:solidFill>
                                <a:schemeClr val="tx1"/>
                              </a:solidFill>
                              <a:latin typeface="Cambria Math" panose="02040503050406030204" pitchFamily="18" charset="0"/>
                            </a:rPr>
                            <m:t>𝑡</m:t>
                          </m:r>
                        </m:sub>
                      </m:sSub>
                      <m:r>
                        <a:rPr kumimoji="1" lang="ja-JP" altLang="en-US" i="0">
                          <a:solidFill>
                            <a:schemeClr val="tx1"/>
                          </a:solidFill>
                          <a:latin typeface="Cambria Math" panose="02040503050406030204" pitchFamily="18" charset="0"/>
                        </a:rPr>
                        <m:t>=</m:t>
                      </m:r>
                      <m:d>
                        <m:dPr>
                          <m:ctrlPr>
                            <a:rPr kumimoji="1" lang="en-US" altLang="ja-JP" b="0" i="1" smtClean="0">
                              <a:solidFill>
                                <a:schemeClr val="tx1"/>
                              </a:solidFill>
                              <a:latin typeface="Cambria Math" panose="02040503050406030204" pitchFamily="18" charset="0"/>
                            </a:rPr>
                          </m:ctrlPr>
                        </m:dPr>
                        <m:e>
                          <m:r>
                            <a:rPr kumimoji="1" lang="en-US" altLang="ja-JP" b="0" i="0" smtClean="0">
                              <a:solidFill>
                                <a:schemeClr val="tx1"/>
                              </a:solidFill>
                              <a:latin typeface="Cambria Math" panose="02040503050406030204" pitchFamily="18" charset="0"/>
                            </a:rPr>
                            <m:t>1−</m:t>
                          </m:r>
                          <m:r>
                            <m:rPr>
                              <m:sty m:val="p"/>
                            </m:rPr>
                            <a:rPr kumimoji="1" lang="en-US" altLang="ja-JP" b="0" i="0" smtClean="0">
                              <a:solidFill>
                                <a:schemeClr val="tx1"/>
                              </a:solidFill>
                              <a:latin typeface="Cambria Math" panose="02040503050406030204" pitchFamily="18" charset="0"/>
                            </a:rPr>
                            <m:t>z</m:t>
                          </m:r>
                        </m:e>
                      </m:d>
                      <m:r>
                        <m:rPr>
                          <m:nor/>
                        </m:rPr>
                        <a:rPr lang="ja-JP" altLang="en-US" dirty="0">
                          <a:solidFill>
                            <a:schemeClr val="tx1"/>
                          </a:solidFill>
                        </a:rPr>
                        <m:t>⊙</m:t>
                      </m:r>
                      <m:sSub>
                        <m:sSubPr>
                          <m:ctrlPr>
                            <a:rPr lang="ja-JP" altLang="en-US"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h</m:t>
                          </m:r>
                        </m:e>
                        <m:sub>
                          <m:r>
                            <a:rPr lang="ja-JP" altLang="en-US" i="1">
                              <a:solidFill>
                                <a:schemeClr val="tx1"/>
                              </a:solidFill>
                              <a:latin typeface="Cambria Math" panose="02040503050406030204" pitchFamily="18" charset="0"/>
                            </a:rPr>
                            <m:t>𝑡</m:t>
                          </m:r>
                          <m:r>
                            <a:rPr lang="en-US" altLang="ja-JP" b="0" i="1" smtClean="0">
                              <a:solidFill>
                                <a:schemeClr val="tx1"/>
                              </a:solidFill>
                              <a:latin typeface="Cambria Math" panose="02040503050406030204" pitchFamily="18" charset="0"/>
                            </a:rPr>
                            <m:t>−1</m:t>
                          </m:r>
                        </m:sub>
                      </m:sSub>
                      <m:r>
                        <a:rPr kumimoji="1" lang="ja-JP" altLang="en-US" i="0">
                          <a:solidFill>
                            <a:schemeClr val="tx1"/>
                          </a:solidFill>
                          <a:latin typeface="Cambria Math" panose="02040503050406030204" pitchFamily="18" charset="0"/>
                        </a:rPr>
                        <m:t>+</m:t>
                      </m:r>
                      <m:r>
                        <a:rPr kumimoji="1" lang="en-US" altLang="ja-JP" b="0" i="1" smtClean="0">
                          <a:solidFill>
                            <a:schemeClr val="tx1"/>
                          </a:solidFill>
                          <a:latin typeface="Cambria Math" panose="02040503050406030204" pitchFamily="18" charset="0"/>
                        </a:rPr>
                        <m:t>𝑧</m:t>
                      </m:r>
                      <m:r>
                        <m:rPr>
                          <m:nor/>
                        </m:rPr>
                        <a:rPr lang="ja-JP" altLang="en-US" dirty="0">
                          <a:solidFill>
                            <a:schemeClr val="tx1"/>
                          </a:solidFill>
                        </a:rPr>
                        <m:t>⊙</m:t>
                      </m:r>
                      <m:sSub>
                        <m:sSubPr>
                          <m:ctrlPr>
                            <a:rPr lang="ja-JP" altLang="en-US" i="1">
                              <a:solidFill>
                                <a:schemeClr val="tx1"/>
                              </a:solidFill>
                              <a:latin typeface="Cambria Math" panose="02040503050406030204" pitchFamily="18" charset="0"/>
                            </a:rPr>
                          </m:ctrlPr>
                        </m:sSubPr>
                        <m:e>
                          <m:acc>
                            <m:accPr>
                              <m:chr m:val="̃"/>
                              <m:ctrlPr>
                                <a:rPr lang="ja-JP" altLang="en-US" i="1">
                                  <a:solidFill>
                                    <a:schemeClr val="tx1"/>
                                  </a:solidFill>
                                  <a:latin typeface="Cambria Math" panose="02040503050406030204" pitchFamily="18" charset="0"/>
                                </a:rPr>
                              </m:ctrlPr>
                            </m:accPr>
                            <m:e>
                              <m:r>
                                <a:rPr lang="ja-JP" altLang="en-US" i="1">
                                  <a:solidFill>
                                    <a:schemeClr val="tx1"/>
                                  </a:solidFill>
                                  <a:latin typeface="Cambria Math" panose="02040503050406030204" pitchFamily="18" charset="0"/>
                                </a:rPr>
                                <m:t>h</m:t>
                              </m:r>
                            </m:e>
                          </m:acc>
                        </m:e>
                        <m:sub>
                          <m:r>
                            <a:rPr lang="ja-JP" altLang="en-US" i="1">
                              <a:solidFill>
                                <a:schemeClr val="tx1"/>
                              </a:solidFill>
                              <a:latin typeface="Cambria Math" panose="02040503050406030204" pitchFamily="18" charset="0"/>
                            </a:rPr>
                            <m:t>𝑡</m:t>
                          </m:r>
                        </m:sub>
                      </m:sSub>
                    </m:oMath>
                  </m:oMathPara>
                </a14:m>
                <a:endParaRPr kumimoji="1" lang="ja-JP" altLang="en-US" dirty="0">
                  <a:solidFill>
                    <a:schemeClr val="tx1"/>
                  </a:solidFill>
                </a:endParaRPr>
              </a:p>
            </p:txBody>
          </p:sp>
        </mc:Choice>
        <mc:Fallback xmlns="">
          <p:sp>
            <p:nvSpPr>
              <p:cNvPr id="4117" name="テキスト ボックス 4116">
                <a:extLst>
                  <a:ext uri="{FF2B5EF4-FFF2-40B4-BE49-F238E27FC236}">
                    <a16:creationId xmlns:a16="http://schemas.microsoft.com/office/drawing/2014/main" id="{202345DA-F892-5E5D-2368-D5C53C8B120C}"/>
                  </a:ext>
                </a:extLst>
              </p:cNvPr>
              <p:cNvSpPr txBox="1">
                <a:spLocks noRot="1" noChangeAspect="1" noMove="1" noResize="1" noEditPoints="1" noAdjustHandles="1" noChangeArrowheads="1" noChangeShapeType="1" noTextEdit="1"/>
              </p:cNvSpPr>
              <p:nvPr/>
            </p:nvSpPr>
            <p:spPr>
              <a:xfrm>
                <a:off x="6891652" y="4758002"/>
                <a:ext cx="4007189" cy="289310"/>
              </a:xfrm>
              <a:prstGeom prst="rect">
                <a:avLst/>
              </a:prstGeom>
              <a:blipFill>
                <a:blip r:embed="rId5"/>
                <a:stretch>
                  <a:fillRect l="-2131" t="-23404" b="-23404"/>
                </a:stretch>
              </a:blipFill>
            </p:spPr>
            <p:txBody>
              <a:bodyPr/>
              <a:lstStyle/>
              <a:p>
                <a:r>
                  <a:rPr lang="ja-JP" altLang="en-US">
                    <a:noFill/>
                  </a:rPr>
                  <a:t> </a:t>
                </a:r>
              </a:p>
            </p:txBody>
          </p:sp>
        </mc:Fallback>
      </mc:AlternateContent>
      <p:grpSp>
        <p:nvGrpSpPr>
          <p:cNvPr id="4140" name="グループ化 4139">
            <a:extLst>
              <a:ext uri="{FF2B5EF4-FFF2-40B4-BE49-F238E27FC236}">
                <a16:creationId xmlns:a16="http://schemas.microsoft.com/office/drawing/2014/main" id="{F1C07291-97F8-A964-3770-6622A0DB97ED}"/>
              </a:ext>
            </a:extLst>
          </p:cNvPr>
          <p:cNvGrpSpPr/>
          <p:nvPr/>
        </p:nvGrpSpPr>
        <p:grpSpPr>
          <a:xfrm>
            <a:off x="1701950" y="1379658"/>
            <a:ext cx="4385200" cy="3595738"/>
            <a:chOff x="3671048" y="1266718"/>
            <a:chExt cx="4548246" cy="3595738"/>
          </a:xfrm>
        </p:grpSpPr>
        <p:sp>
          <p:nvSpPr>
            <p:cNvPr id="4109" name="正方形/長方形 4108">
              <a:extLst>
                <a:ext uri="{FF2B5EF4-FFF2-40B4-BE49-F238E27FC236}">
                  <a16:creationId xmlns:a16="http://schemas.microsoft.com/office/drawing/2014/main" id="{5C5ED7C5-4F7A-D25A-D25A-546209758AEC}"/>
                </a:ext>
              </a:extLst>
            </p:cNvPr>
            <p:cNvSpPr/>
            <p:nvPr/>
          </p:nvSpPr>
          <p:spPr>
            <a:xfrm>
              <a:off x="4360156" y="1817024"/>
              <a:ext cx="3859138" cy="249141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コネクタ: カギ線 50">
              <a:extLst>
                <a:ext uri="{FF2B5EF4-FFF2-40B4-BE49-F238E27FC236}">
                  <a16:creationId xmlns:a16="http://schemas.microsoft.com/office/drawing/2014/main" id="{9082D93A-4EB8-FBFD-943F-82F39616F712}"/>
                </a:ext>
              </a:extLst>
            </p:cNvPr>
            <p:cNvCxnSpPr>
              <a:cxnSpLocks/>
            </p:cNvCxnSpPr>
            <p:nvPr/>
          </p:nvCxnSpPr>
          <p:spPr>
            <a:xfrm rot="16200000" flipH="1">
              <a:off x="5617617" y="2334841"/>
              <a:ext cx="410159" cy="2047098"/>
            </a:xfrm>
            <a:prstGeom prst="bentConnector3">
              <a:avLst>
                <a:gd name="adj1" fmla="val 218025"/>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52EB37BC-ABB7-B913-B200-9BC1D908D803}"/>
                    </a:ext>
                  </a:extLst>
                </p:cNvPr>
                <p:cNvSpPr txBox="1"/>
                <p:nvPr/>
              </p:nvSpPr>
              <p:spPr>
                <a:xfrm>
                  <a:off x="3671048" y="2111189"/>
                  <a:ext cx="5013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h</m:t>
                            </m:r>
                          </m:e>
                          <m:sub>
                            <m:r>
                              <a:rPr kumimoji="1" lang="ja-JP" altLang="en-US" i="1">
                                <a:latin typeface="Cambria Math" panose="02040503050406030204" pitchFamily="18" charset="0"/>
                              </a:rPr>
                              <m:t>𝑡</m:t>
                            </m:r>
                            <m:r>
                              <a:rPr kumimoji="1" lang="ja-JP" altLang="en-US" i="0">
                                <a:latin typeface="Cambria Math" panose="02040503050406030204" pitchFamily="18" charset="0"/>
                              </a:rPr>
                              <m:t>−1</m:t>
                            </m:r>
                          </m:sub>
                        </m:sSub>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52EB37BC-ABB7-B913-B200-9BC1D908D803}"/>
                    </a:ext>
                  </a:extLst>
                </p:cNvPr>
                <p:cNvSpPr txBox="1">
                  <a:spLocks noRot="1" noChangeAspect="1" noMove="1" noResize="1" noEditPoints="1" noAdjustHandles="1" noChangeArrowheads="1" noChangeShapeType="1" noTextEdit="1"/>
                </p:cNvSpPr>
                <p:nvPr/>
              </p:nvSpPr>
              <p:spPr>
                <a:xfrm>
                  <a:off x="3671048" y="2111189"/>
                  <a:ext cx="501356" cy="276999"/>
                </a:xfrm>
                <a:prstGeom prst="rect">
                  <a:avLst/>
                </a:prstGeom>
                <a:blipFill>
                  <a:blip r:embed="rId6"/>
                  <a:stretch>
                    <a:fillRect l="-12658" r="-6329"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DDCF8A6F-D734-B0EC-BA91-5714F36FB715}"/>
                    </a:ext>
                  </a:extLst>
                </p:cNvPr>
                <p:cNvSpPr txBox="1"/>
                <p:nvPr/>
              </p:nvSpPr>
              <p:spPr>
                <a:xfrm>
                  <a:off x="7853405" y="2111189"/>
                  <a:ext cx="2817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h</m:t>
                            </m:r>
                          </m:e>
                          <m:sub>
                            <m:r>
                              <a:rPr kumimoji="1" lang="ja-JP" altLang="en-US" i="1">
                                <a:latin typeface="Cambria Math" panose="02040503050406030204" pitchFamily="18" charset="0"/>
                              </a:rPr>
                              <m:t>𝑡</m:t>
                            </m:r>
                          </m:sub>
                        </m:sSub>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DDCF8A6F-D734-B0EC-BA91-5714F36FB715}"/>
                    </a:ext>
                  </a:extLst>
                </p:cNvPr>
                <p:cNvSpPr txBox="1">
                  <a:spLocks noRot="1" noChangeAspect="1" noMove="1" noResize="1" noEditPoints="1" noAdjustHandles="1" noChangeArrowheads="1" noChangeShapeType="1" noTextEdit="1"/>
                </p:cNvSpPr>
                <p:nvPr/>
              </p:nvSpPr>
              <p:spPr>
                <a:xfrm>
                  <a:off x="7853405" y="2111189"/>
                  <a:ext cx="281743" cy="276999"/>
                </a:xfrm>
                <a:prstGeom prst="rect">
                  <a:avLst/>
                </a:prstGeom>
                <a:blipFill>
                  <a:blip r:embed="rId7"/>
                  <a:stretch>
                    <a:fillRect l="-20455" r="-6818"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22ABADA-FB7E-8D34-E1C2-05CA6504A268}"/>
                    </a:ext>
                  </a:extLst>
                </p:cNvPr>
                <p:cNvSpPr txBox="1"/>
                <p:nvPr/>
              </p:nvSpPr>
              <p:spPr>
                <a:xfrm>
                  <a:off x="7370320" y="1266718"/>
                  <a:ext cx="2817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h</m:t>
                            </m:r>
                          </m:e>
                          <m:sub>
                            <m:r>
                              <a:rPr kumimoji="1" lang="ja-JP" altLang="en-US" i="1">
                                <a:latin typeface="Cambria Math" panose="02040503050406030204" pitchFamily="18" charset="0"/>
                              </a:rPr>
                              <m:t>𝑡</m:t>
                            </m:r>
                          </m:sub>
                        </m:sSub>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222ABADA-FB7E-8D34-E1C2-05CA6504A268}"/>
                    </a:ext>
                  </a:extLst>
                </p:cNvPr>
                <p:cNvSpPr txBox="1">
                  <a:spLocks noRot="1" noChangeAspect="1" noMove="1" noResize="1" noEditPoints="1" noAdjustHandles="1" noChangeArrowheads="1" noChangeShapeType="1" noTextEdit="1"/>
                </p:cNvSpPr>
                <p:nvPr/>
              </p:nvSpPr>
              <p:spPr>
                <a:xfrm>
                  <a:off x="7370320" y="1266718"/>
                  <a:ext cx="281743" cy="276999"/>
                </a:xfrm>
                <a:prstGeom prst="rect">
                  <a:avLst/>
                </a:prstGeom>
                <a:blipFill>
                  <a:blip r:embed="rId8"/>
                  <a:stretch>
                    <a:fillRect l="-20000" r="-4444" b="-13043"/>
                  </a:stretch>
                </a:blipFill>
              </p:spPr>
              <p:txBody>
                <a:bodyPr/>
                <a:lstStyle/>
                <a:p>
                  <a:r>
                    <a:rPr lang="ja-JP" altLang="en-US">
                      <a:noFill/>
                    </a:rPr>
                    <a:t> </a:t>
                  </a:r>
                </a:p>
              </p:txBody>
            </p:sp>
          </mc:Fallback>
        </mc:AlternateContent>
        <p:sp>
          <p:nvSpPr>
            <p:cNvPr id="7" name="楕円 6">
              <a:extLst>
                <a:ext uri="{FF2B5EF4-FFF2-40B4-BE49-F238E27FC236}">
                  <a16:creationId xmlns:a16="http://schemas.microsoft.com/office/drawing/2014/main" id="{20AA5A2B-ADD9-F146-63B1-B13A871165C3}"/>
                </a:ext>
              </a:extLst>
            </p:cNvPr>
            <p:cNvSpPr/>
            <p:nvPr/>
          </p:nvSpPr>
          <p:spPr>
            <a:xfrm>
              <a:off x="6890752" y="2125303"/>
              <a:ext cx="278227" cy="24877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a:t>
              </a:r>
            </a:p>
          </p:txBody>
        </p:sp>
        <p:sp>
          <p:nvSpPr>
            <p:cNvPr id="8" name="楕円 7">
              <a:extLst>
                <a:ext uri="{FF2B5EF4-FFF2-40B4-BE49-F238E27FC236}">
                  <a16:creationId xmlns:a16="http://schemas.microsoft.com/office/drawing/2014/main" id="{91ACADCF-8EF6-F178-4BAB-63B9BCF952DD}"/>
                </a:ext>
              </a:extLst>
            </p:cNvPr>
            <p:cNvSpPr/>
            <p:nvPr/>
          </p:nvSpPr>
          <p:spPr>
            <a:xfrm>
              <a:off x="6094108" y="2125303"/>
              <a:ext cx="278227" cy="24877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ｘ</a:t>
              </a:r>
            </a:p>
          </p:txBody>
        </p:sp>
        <p:cxnSp>
          <p:nvCxnSpPr>
            <p:cNvPr id="10" name="直線矢印コネクタ 9">
              <a:extLst>
                <a:ext uri="{FF2B5EF4-FFF2-40B4-BE49-F238E27FC236}">
                  <a16:creationId xmlns:a16="http://schemas.microsoft.com/office/drawing/2014/main" id="{A2A4E7B7-CD7B-3A5C-87C0-1F99F83BC230}"/>
                </a:ext>
              </a:extLst>
            </p:cNvPr>
            <p:cNvCxnSpPr>
              <a:stCxn id="7" idx="6"/>
              <a:endCxn id="5" idx="1"/>
            </p:cNvCxnSpPr>
            <p:nvPr/>
          </p:nvCxnSpPr>
          <p:spPr>
            <a:xfrm>
              <a:off x="7168979" y="2249688"/>
              <a:ext cx="684426"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B14CEDFA-90D9-7B98-762A-399C8E3C37B0}"/>
                </a:ext>
              </a:extLst>
            </p:cNvPr>
            <p:cNvCxnSpPr>
              <a:cxnSpLocks/>
              <a:endCxn id="6" idx="2"/>
            </p:cNvCxnSpPr>
            <p:nvPr/>
          </p:nvCxnSpPr>
          <p:spPr>
            <a:xfrm flipV="1">
              <a:off x="7511192" y="1543717"/>
              <a:ext cx="0" cy="7059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AB097681-B5C1-DB4E-45C0-B26CB4C8946C}"/>
                </a:ext>
              </a:extLst>
            </p:cNvPr>
            <p:cNvCxnSpPr>
              <a:stCxn id="8" idx="6"/>
              <a:endCxn id="7" idx="2"/>
            </p:cNvCxnSpPr>
            <p:nvPr/>
          </p:nvCxnSpPr>
          <p:spPr>
            <a:xfrm>
              <a:off x="6372335" y="2249688"/>
              <a:ext cx="518417"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D8105DC7-78C6-0CED-0E0A-ECB9E3FEFBB9}"/>
                </a:ext>
              </a:extLst>
            </p:cNvPr>
            <p:cNvCxnSpPr>
              <a:stCxn id="4" idx="3"/>
              <a:endCxn id="8" idx="2"/>
            </p:cNvCxnSpPr>
            <p:nvPr/>
          </p:nvCxnSpPr>
          <p:spPr>
            <a:xfrm flipV="1">
              <a:off x="4172404" y="2249688"/>
              <a:ext cx="1921704" cy="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9" name="楕円 18">
              <a:extLst>
                <a:ext uri="{FF2B5EF4-FFF2-40B4-BE49-F238E27FC236}">
                  <a16:creationId xmlns:a16="http://schemas.microsoft.com/office/drawing/2014/main" id="{A58F7FEC-2680-4FB6-BBB6-ABBCC9299D42}"/>
                </a:ext>
              </a:extLst>
            </p:cNvPr>
            <p:cNvSpPr/>
            <p:nvPr/>
          </p:nvSpPr>
          <p:spPr>
            <a:xfrm>
              <a:off x="6890751" y="2805715"/>
              <a:ext cx="278227" cy="24877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latin typeface="Meiryo UI" panose="020B0604030504040204" pitchFamily="50" charset="-128"/>
                  <a:ea typeface="Meiryo UI" panose="020B0604030504040204" pitchFamily="50" charset="-128"/>
                </a:rPr>
                <a:t>ｘ</a:t>
              </a: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52F6C9B4-9DEA-64BD-527D-9B0E7FA07412}"/>
                </a:ext>
              </a:extLst>
            </p:cNvPr>
            <p:cNvSpPr/>
            <p:nvPr/>
          </p:nvSpPr>
          <p:spPr>
            <a:xfrm>
              <a:off x="6646258" y="3237357"/>
              <a:ext cx="763069" cy="32611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solidFill>
                    <a:schemeClr val="tx1"/>
                  </a:solidFill>
                </a:rPr>
                <a:t>tanh</a:t>
              </a:r>
              <a:endParaRPr kumimoji="1" lang="ja-JP" altLang="en-US" b="1" i="1" dirty="0">
                <a:solidFill>
                  <a:schemeClr val="tx1"/>
                </a:solidFill>
              </a:endParaRPr>
            </a:p>
          </p:txBody>
        </p:sp>
        <p:cxnSp>
          <p:nvCxnSpPr>
            <p:cNvPr id="22" name="直線矢印コネクタ 21">
              <a:extLst>
                <a:ext uri="{FF2B5EF4-FFF2-40B4-BE49-F238E27FC236}">
                  <a16:creationId xmlns:a16="http://schemas.microsoft.com/office/drawing/2014/main" id="{A33C45DE-EFCF-209C-05F1-BB77E1E3AA5D}"/>
                </a:ext>
              </a:extLst>
            </p:cNvPr>
            <p:cNvCxnSpPr>
              <a:cxnSpLocks/>
              <a:stCxn id="20" idx="0"/>
              <a:endCxn id="19" idx="4"/>
            </p:cNvCxnSpPr>
            <p:nvPr/>
          </p:nvCxnSpPr>
          <p:spPr>
            <a:xfrm flipV="1">
              <a:off x="7027793" y="3054485"/>
              <a:ext cx="2072" cy="18287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077FDFE6-3E3D-8989-0A40-998758751C71}"/>
                </a:ext>
              </a:extLst>
            </p:cNvPr>
            <p:cNvCxnSpPr>
              <a:stCxn id="19" idx="0"/>
              <a:endCxn id="7" idx="4"/>
            </p:cNvCxnSpPr>
            <p:nvPr/>
          </p:nvCxnSpPr>
          <p:spPr>
            <a:xfrm flipV="1">
              <a:off x="7029865" y="2374073"/>
              <a:ext cx="1" cy="43164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5AB97A6-6DDB-2EB7-9F9D-275EEA9CEEDE}"/>
                    </a:ext>
                  </a:extLst>
                </p:cNvPr>
                <p:cNvSpPr txBox="1"/>
                <p:nvPr/>
              </p:nvSpPr>
              <p:spPr>
                <a:xfrm>
                  <a:off x="4501403" y="4585457"/>
                  <a:ext cx="196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𝑥</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A5AB97A6-6DDB-2EB7-9F9D-275EEA9CEEDE}"/>
                    </a:ext>
                  </a:extLst>
                </p:cNvPr>
                <p:cNvSpPr txBox="1">
                  <a:spLocks noRot="1" noChangeAspect="1" noMove="1" noResize="1" noEditPoints="1" noAdjustHandles="1" noChangeArrowheads="1" noChangeShapeType="1" noTextEdit="1"/>
                </p:cNvSpPr>
                <p:nvPr/>
              </p:nvSpPr>
              <p:spPr>
                <a:xfrm>
                  <a:off x="4501403" y="4585457"/>
                  <a:ext cx="196144" cy="276999"/>
                </a:xfrm>
                <a:prstGeom prst="rect">
                  <a:avLst/>
                </a:prstGeom>
                <a:blipFill>
                  <a:blip r:embed="rId9"/>
                  <a:stretch>
                    <a:fillRect l="-16129" r="-12903"/>
                  </a:stretch>
                </a:blipFill>
              </p:spPr>
              <p:txBody>
                <a:bodyPr/>
                <a:lstStyle/>
                <a:p>
                  <a:r>
                    <a:rPr lang="ja-JP" altLang="en-US">
                      <a:noFill/>
                    </a:rPr>
                    <a:t> </a:t>
                  </a:r>
                </a:p>
              </p:txBody>
            </p:sp>
          </mc:Fallback>
        </mc:AlternateContent>
        <p:sp>
          <p:nvSpPr>
            <p:cNvPr id="30" name="正方形/長方形 29">
              <a:extLst>
                <a:ext uri="{FF2B5EF4-FFF2-40B4-BE49-F238E27FC236}">
                  <a16:creationId xmlns:a16="http://schemas.microsoft.com/office/drawing/2014/main" id="{9B1BA48C-5DAB-76DA-C1D7-3F073D4A4469}"/>
                </a:ext>
              </a:extLst>
            </p:cNvPr>
            <p:cNvSpPr/>
            <p:nvPr/>
          </p:nvSpPr>
          <p:spPr>
            <a:xfrm>
              <a:off x="5980828" y="3237356"/>
              <a:ext cx="504859" cy="32611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solidFill>
                    <a:schemeClr val="tx1"/>
                  </a:solidFill>
                </a:rPr>
                <a:t>σ</a:t>
              </a:r>
              <a:endParaRPr kumimoji="1" lang="ja-JP" altLang="en-US" b="1" i="1" dirty="0">
                <a:solidFill>
                  <a:schemeClr val="tx1"/>
                </a:solidFill>
              </a:endParaRPr>
            </a:p>
          </p:txBody>
        </p:sp>
        <p:sp>
          <p:nvSpPr>
            <p:cNvPr id="31" name="正方形/長方形 30">
              <a:extLst>
                <a:ext uri="{FF2B5EF4-FFF2-40B4-BE49-F238E27FC236}">
                  <a16:creationId xmlns:a16="http://schemas.microsoft.com/office/drawing/2014/main" id="{D966608F-E086-18DE-BB6D-D77EDD93D216}"/>
                </a:ext>
              </a:extLst>
            </p:cNvPr>
            <p:cNvSpPr/>
            <p:nvPr/>
          </p:nvSpPr>
          <p:spPr>
            <a:xfrm>
              <a:off x="5286766" y="3237355"/>
              <a:ext cx="454475" cy="32611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i="1" dirty="0">
                  <a:solidFill>
                    <a:schemeClr val="tx1"/>
                  </a:solidFill>
                </a:rPr>
                <a:t>σ</a:t>
              </a:r>
              <a:endParaRPr kumimoji="1" lang="ja-JP" altLang="en-US" b="1" i="1" dirty="0">
                <a:solidFill>
                  <a:schemeClr val="tx1"/>
                </a:solidFill>
              </a:endParaRPr>
            </a:p>
          </p:txBody>
        </p:sp>
        <p:cxnSp>
          <p:nvCxnSpPr>
            <p:cNvPr id="33" name="コネクタ: カギ線 32">
              <a:extLst>
                <a:ext uri="{FF2B5EF4-FFF2-40B4-BE49-F238E27FC236}">
                  <a16:creationId xmlns:a16="http://schemas.microsoft.com/office/drawing/2014/main" id="{DA0E770B-DF7F-8CDF-4439-071DD240E716}"/>
                </a:ext>
              </a:extLst>
            </p:cNvPr>
            <p:cNvCxnSpPr>
              <a:stCxn id="25" idx="0"/>
              <a:endCxn id="30" idx="2"/>
            </p:cNvCxnSpPr>
            <p:nvPr/>
          </p:nvCxnSpPr>
          <p:spPr>
            <a:xfrm rot="5400000" flipH="1" flipV="1">
              <a:off x="4905372" y="3257572"/>
              <a:ext cx="1021988" cy="1633783"/>
            </a:xfrm>
            <a:prstGeom prst="bentConnector3">
              <a:avLst>
                <a:gd name="adj1" fmla="val 64474"/>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コネクタ: カギ線 38">
              <a:extLst>
                <a:ext uri="{FF2B5EF4-FFF2-40B4-BE49-F238E27FC236}">
                  <a16:creationId xmlns:a16="http://schemas.microsoft.com/office/drawing/2014/main" id="{67A60C8F-8B74-F97C-C9BF-BF30FBBB78A3}"/>
                </a:ext>
              </a:extLst>
            </p:cNvPr>
            <p:cNvCxnSpPr>
              <a:cxnSpLocks/>
            </p:cNvCxnSpPr>
            <p:nvPr/>
          </p:nvCxnSpPr>
          <p:spPr>
            <a:xfrm flipV="1">
              <a:off x="5199014" y="3563469"/>
              <a:ext cx="872870" cy="223208"/>
            </a:xfrm>
            <a:prstGeom prst="bentConnector3">
              <a:avLst>
                <a:gd name="adj1" fmla="val 10006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4" name="楕円 43">
              <a:extLst>
                <a:ext uri="{FF2B5EF4-FFF2-40B4-BE49-F238E27FC236}">
                  <a16:creationId xmlns:a16="http://schemas.microsoft.com/office/drawing/2014/main" id="{A3205111-DF0C-9745-8F5A-3E1BBC82ECB7}"/>
                </a:ext>
              </a:extLst>
            </p:cNvPr>
            <p:cNvSpPr/>
            <p:nvPr/>
          </p:nvSpPr>
          <p:spPr>
            <a:xfrm>
              <a:off x="4666757" y="2904541"/>
              <a:ext cx="278227" cy="24877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Meiryo UI" panose="020B0604030504040204" pitchFamily="50" charset="-128"/>
                  <a:ea typeface="Meiryo UI" panose="020B0604030504040204" pitchFamily="50" charset="-128"/>
                </a:rPr>
                <a:t>ｘ</a:t>
              </a:r>
            </a:p>
          </p:txBody>
        </p:sp>
        <p:cxnSp>
          <p:nvCxnSpPr>
            <p:cNvPr id="46" name="直線矢印コネクタ 45">
              <a:extLst>
                <a:ext uri="{FF2B5EF4-FFF2-40B4-BE49-F238E27FC236}">
                  <a16:creationId xmlns:a16="http://schemas.microsoft.com/office/drawing/2014/main" id="{3CA55566-3771-3ED7-2429-8EE9092DEA23}"/>
                </a:ext>
              </a:extLst>
            </p:cNvPr>
            <p:cNvCxnSpPr>
              <a:cxnSpLocks/>
              <a:endCxn id="44" idx="0"/>
            </p:cNvCxnSpPr>
            <p:nvPr/>
          </p:nvCxnSpPr>
          <p:spPr>
            <a:xfrm>
              <a:off x="4805871" y="2249686"/>
              <a:ext cx="0" cy="6548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9" name="コネクタ: カギ線 48">
              <a:extLst>
                <a:ext uri="{FF2B5EF4-FFF2-40B4-BE49-F238E27FC236}">
                  <a16:creationId xmlns:a16="http://schemas.microsoft.com/office/drawing/2014/main" id="{5C7A6AFD-2245-080D-7021-0171185BD3E4}"/>
                </a:ext>
              </a:extLst>
            </p:cNvPr>
            <p:cNvCxnSpPr>
              <a:stCxn id="31" idx="0"/>
              <a:endCxn id="44" idx="6"/>
            </p:cNvCxnSpPr>
            <p:nvPr/>
          </p:nvCxnSpPr>
          <p:spPr>
            <a:xfrm rot="16200000" flipV="1">
              <a:off x="5125280" y="2848631"/>
              <a:ext cx="208429" cy="569020"/>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59" name="正方形/長方形 58">
              <a:extLst>
                <a:ext uri="{FF2B5EF4-FFF2-40B4-BE49-F238E27FC236}">
                  <a16:creationId xmlns:a16="http://schemas.microsoft.com/office/drawing/2014/main" id="{5937E3A0-F19B-903D-C7E5-2CC4D961470F}"/>
                </a:ext>
              </a:extLst>
            </p:cNvPr>
            <p:cNvSpPr/>
            <p:nvPr/>
          </p:nvSpPr>
          <p:spPr>
            <a:xfrm>
              <a:off x="6747716" y="3833723"/>
              <a:ext cx="143036" cy="13990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FFFCEE09-3371-9BD5-C5A2-CA8D83317A50}"/>
                </a:ext>
              </a:extLst>
            </p:cNvPr>
            <p:cNvSpPr/>
            <p:nvPr/>
          </p:nvSpPr>
          <p:spPr>
            <a:xfrm>
              <a:off x="4733028" y="3753762"/>
              <a:ext cx="171898" cy="23532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コネクタ: カギ線 36">
              <a:extLst>
                <a:ext uri="{FF2B5EF4-FFF2-40B4-BE49-F238E27FC236}">
                  <a16:creationId xmlns:a16="http://schemas.microsoft.com/office/drawing/2014/main" id="{DF6424F2-2789-A282-3434-61C0EC19C89D}"/>
                </a:ext>
              </a:extLst>
            </p:cNvPr>
            <p:cNvCxnSpPr>
              <a:cxnSpLocks/>
            </p:cNvCxnSpPr>
            <p:nvPr/>
          </p:nvCxnSpPr>
          <p:spPr>
            <a:xfrm rot="16200000" flipH="1">
              <a:off x="4289616" y="2567688"/>
              <a:ext cx="1313780" cy="677780"/>
            </a:xfrm>
            <a:prstGeom prst="bentConnector3">
              <a:avLst>
                <a:gd name="adj1" fmla="val 117400"/>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コネクタ: カギ線 26">
              <a:extLst>
                <a:ext uri="{FF2B5EF4-FFF2-40B4-BE49-F238E27FC236}">
                  <a16:creationId xmlns:a16="http://schemas.microsoft.com/office/drawing/2014/main" id="{D2D8F300-8858-A4DB-DBC1-0704CF5AB910}"/>
                </a:ext>
              </a:extLst>
            </p:cNvPr>
            <p:cNvCxnSpPr>
              <a:cxnSpLocks/>
              <a:stCxn id="25" idx="0"/>
              <a:endCxn id="20" idx="2"/>
            </p:cNvCxnSpPr>
            <p:nvPr/>
          </p:nvCxnSpPr>
          <p:spPr>
            <a:xfrm rot="5400000" flipH="1" flipV="1">
              <a:off x="5302641" y="2860305"/>
              <a:ext cx="1021987" cy="2428318"/>
            </a:xfrm>
            <a:prstGeom prst="bentConnector3">
              <a:avLst>
                <a:gd name="adj1" fmla="val 64474"/>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AF125B43-0B63-8CF7-2174-3BD71288F3F5}"/>
                </a:ext>
              </a:extLst>
            </p:cNvPr>
            <p:cNvSpPr/>
            <p:nvPr/>
          </p:nvSpPr>
          <p:spPr>
            <a:xfrm>
              <a:off x="5418772" y="3723430"/>
              <a:ext cx="143036" cy="13990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コネクタ: カギ線 34">
              <a:extLst>
                <a:ext uri="{FF2B5EF4-FFF2-40B4-BE49-F238E27FC236}">
                  <a16:creationId xmlns:a16="http://schemas.microsoft.com/office/drawing/2014/main" id="{A5F91ABB-1D99-4550-A5F0-0E93A224D181}"/>
                </a:ext>
              </a:extLst>
            </p:cNvPr>
            <p:cNvCxnSpPr>
              <a:stCxn id="25" idx="0"/>
              <a:endCxn id="31" idx="2"/>
            </p:cNvCxnSpPr>
            <p:nvPr/>
          </p:nvCxnSpPr>
          <p:spPr>
            <a:xfrm rot="5400000" flipH="1" flipV="1">
              <a:off x="4545745" y="3617199"/>
              <a:ext cx="1021989" cy="914529"/>
            </a:xfrm>
            <a:prstGeom prst="bentConnector3">
              <a:avLst>
                <a:gd name="adj1" fmla="val 64473"/>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62" name="楕円 61">
              <a:extLst>
                <a:ext uri="{FF2B5EF4-FFF2-40B4-BE49-F238E27FC236}">
                  <a16:creationId xmlns:a16="http://schemas.microsoft.com/office/drawing/2014/main" id="{A4D44180-F347-82D3-6BD5-30419E0FA082}"/>
                </a:ext>
              </a:extLst>
            </p:cNvPr>
            <p:cNvSpPr/>
            <p:nvPr/>
          </p:nvSpPr>
          <p:spPr>
            <a:xfrm>
              <a:off x="6093942" y="2555348"/>
              <a:ext cx="278227" cy="24877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b="1" dirty="0">
                <a:solidFill>
                  <a:schemeClr val="tx1"/>
                </a:solidFill>
                <a:latin typeface="Meiryo UI" panose="020B0604030504040204" pitchFamily="50" charset="-128"/>
                <a:ea typeface="Meiryo UI" panose="020B0604030504040204" pitchFamily="50" charset="-128"/>
              </a:endParaRPr>
            </a:p>
          </p:txBody>
        </p:sp>
        <p:cxnSp>
          <p:nvCxnSpPr>
            <p:cNvPr id="4097" name="直線矢印コネクタ 4096">
              <a:extLst>
                <a:ext uri="{FF2B5EF4-FFF2-40B4-BE49-F238E27FC236}">
                  <a16:creationId xmlns:a16="http://schemas.microsoft.com/office/drawing/2014/main" id="{495EFE6C-8735-7243-E086-1B1A76077F25}"/>
                </a:ext>
              </a:extLst>
            </p:cNvPr>
            <p:cNvCxnSpPr>
              <a:stCxn id="62" idx="0"/>
              <a:endCxn id="8" idx="4"/>
            </p:cNvCxnSpPr>
            <p:nvPr/>
          </p:nvCxnSpPr>
          <p:spPr>
            <a:xfrm flipV="1">
              <a:off x="6233056" y="2374073"/>
              <a:ext cx="166" cy="181275"/>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4100" name="直線矢印コネクタ 4099">
              <a:extLst>
                <a:ext uri="{FF2B5EF4-FFF2-40B4-BE49-F238E27FC236}">
                  <a16:creationId xmlns:a16="http://schemas.microsoft.com/office/drawing/2014/main" id="{E63A2806-CD28-B053-1D6D-2605917D76BB}"/>
                </a:ext>
              </a:extLst>
            </p:cNvPr>
            <p:cNvCxnSpPr>
              <a:stCxn id="30" idx="0"/>
              <a:endCxn id="62" idx="4"/>
            </p:cNvCxnSpPr>
            <p:nvPr/>
          </p:nvCxnSpPr>
          <p:spPr>
            <a:xfrm flipH="1" flipV="1">
              <a:off x="6233056" y="2804118"/>
              <a:ext cx="202" cy="433238"/>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4102" name="直線矢印コネクタ 4101">
              <a:extLst>
                <a:ext uri="{FF2B5EF4-FFF2-40B4-BE49-F238E27FC236}">
                  <a16:creationId xmlns:a16="http://schemas.microsoft.com/office/drawing/2014/main" id="{624B4982-1C6B-62AE-1F96-5B7811901225}"/>
                </a:ext>
              </a:extLst>
            </p:cNvPr>
            <p:cNvCxnSpPr>
              <a:endCxn id="19" idx="2"/>
            </p:cNvCxnSpPr>
            <p:nvPr/>
          </p:nvCxnSpPr>
          <p:spPr>
            <a:xfrm>
              <a:off x="6233055" y="2930100"/>
              <a:ext cx="657696"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03" name="テキスト ボックス 4102">
                  <a:extLst>
                    <a:ext uri="{FF2B5EF4-FFF2-40B4-BE49-F238E27FC236}">
                      <a16:creationId xmlns:a16="http://schemas.microsoft.com/office/drawing/2014/main" id="{7017DCB5-8143-9C56-C91D-0E7D99461458}"/>
                    </a:ext>
                  </a:extLst>
                </p:cNvPr>
                <p:cNvSpPr txBox="1"/>
                <p:nvPr/>
              </p:nvSpPr>
              <p:spPr>
                <a:xfrm>
                  <a:off x="5569944" y="2956744"/>
                  <a:ext cx="1797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𝑟</m:t>
                        </m:r>
                      </m:oMath>
                    </m:oMathPara>
                  </a14:m>
                  <a:endParaRPr kumimoji="1" lang="ja-JP" altLang="en-US" dirty="0"/>
                </a:p>
              </p:txBody>
            </p:sp>
          </mc:Choice>
          <mc:Fallback xmlns="">
            <p:sp>
              <p:nvSpPr>
                <p:cNvPr id="4103" name="テキスト ボックス 4102">
                  <a:extLst>
                    <a:ext uri="{FF2B5EF4-FFF2-40B4-BE49-F238E27FC236}">
                      <a16:creationId xmlns:a16="http://schemas.microsoft.com/office/drawing/2014/main" id="{7017DCB5-8143-9C56-C91D-0E7D99461458}"/>
                    </a:ext>
                  </a:extLst>
                </p:cNvPr>
                <p:cNvSpPr txBox="1">
                  <a:spLocks noRot="1" noChangeAspect="1" noMove="1" noResize="1" noEditPoints="1" noAdjustHandles="1" noChangeArrowheads="1" noChangeShapeType="1" noTextEdit="1"/>
                </p:cNvSpPr>
                <p:nvPr/>
              </p:nvSpPr>
              <p:spPr>
                <a:xfrm>
                  <a:off x="5569944" y="2956744"/>
                  <a:ext cx="179793" cy="276999"/>
                </a:xfrm>
                <a:prstGeom prst="rect">
                  <a:avLst/>
                </a:prstGeom>
                <a:blipFill>
                  <a:blip r:embed="rId10"/>
                  <a:stretch>
                    <a:fillRect l="-17857" r="-17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04" name="テキスト ボックス 4103">
                  <a:extLst>
                    <a:ext uri="{FF2B5EF4-FFF2-40B4-BE49-F238E27FC236}">
                      <a16:creationId xmlns:a16="http://schemas.microsoft.com/office/drawing/2014/main" id="{E86BB376-E40C-2222-CA87-6DD995BA22B9}"/>
                    </a:ext>
                  </a:extLst>
                </p:cNvPr>
                <p:cNvSpPr txBox="1"/>
                <p:nvPr/>
              </p:nvSpPr>
              <p:spPr>
                <a:xfrm>
                  <a:off x="6009431" y="2960337"/>
                  <a:ext cx="1819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𝑧</m:t>
                        </m:r>
                      </m:oMath>
                    </m:oMathPara>
                  </a14:m>
                  <a:endParaRPr kumimoji="1" lang="ja-JP" altLang="en-US" dirty="0"/>
                </a:p>
              </p:txBody>
            </p:sp>
          </mc:Choice>
          <mc:Fallback xmlns="">
            <p:sp>
              <p:nvSpPr>
                <p:cNvPr id="4104" name="テキスト ボックス 4103">
                  <a:extLst>
                    <a:ext uri="{FF2B5EF4-FFF2-40B4-BE49-F238E27FC236}">
                      <a16:creationId xmlns:a16="http://schemas.microsoft.com/office/drawing/2014/main" id="{E86BB376-E40C-2222-CA87-6DD995BA22B9}"/>
                    </a:ext>
                  </a:extLst>
                </p:cNvPr>
                <p:cNvSpPr txBox="1">
                  <a:spLocks noRot="1" noChangeAspect="1" noMove="1" noResize="1" noEditPoints="1" noAdjustHandles="1" noChangeArrowheads="1" noChangeShapeType="1" noTextEdit="1"/>
                </p:cNvSpPr>
                <p:nvPr/>
              </p:nvSpPr>
              <p:spPr>
                <a:xfrm>
                  <a:off x="6009431" y="2960337"/>
                  <a:ext cx="181909" cy="276999"/>
                </a:xfrm>
                <a:prstGeom prst="rect">
                  <a:avLst/>
                </a:prstGeom>
                <a:blipFill>
                  <a:blip r:embed="rId11"/>
                  <a:stretch>
                    <a:fillRect l="-17241" r="-1379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05" name="テキスト ボックス 4104">
                  <a:extLst>
                    <a:ext uri="{FF2B5EF4-FFF2-40B4-BE49-F238E27FC236}">
                      <a16:creationId xmlns:a16="http://schemas.microsoft.com/office/drawing/2014/main" id="{188D3767-664A-BF78-E1A0-7F0750A03B03}"/>
                    </a:ext>
                  </a:extLst>
                </p:cNvPr>
                <p:cNvSpPr txBox="1"/>
                <p:nvPr/>
              </p:nvSpPr>
              <p:spPr>
                <a:xfrm>
                  <a:off x="6620746" y="2960338"/>
                  <a:ext cx="292219"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chemeClr val="tx1"/>
                                </a:solidFill>
                                <a:latin typeface="Cambria Math" panose="02040503050406030204" pitchFamily="18" charset="0"/>
                              </a:rPr>
                            </m:ctrlPr>
                          </m:sSubPr>
                          <m:e>
                            <m:acc>
                              <m:accPr>
                                <m:chr m:val="̃"/>
                                <m:ctrlPr>
                                  <a:rPr kumimoji="1" lang="ja-JP" altLang="en-US" i="1">
                                    <a:solidFill>
                                      <a:schemeClr val="tx1"/>
                                    </a:solidFill>
                                    <a:latin typeface="Cambria Math" panose="02040503050406030204" pitchFamily="18" charset="0"/>
                                  </a:rPr>
                                </m:ctrlPr>
                              </m:accPr>
                              <m:e>
                                <m:r>
                                  <a:rPr kumimoji="1" lang="ja-JP" altLang="en-US" i="1">
                                    <a:solidFill>
                                      <a:schemeClr val="tx1"/>
                                    </a:solidFill>
                                    <a:latin typeface="Cambria Math" panose="02040503050406030204" pitchFamily="18" charset="0"/>
                                  </a:rPr>
                                  <m:t>h</m:t>
                                </m:r>
                              </m:e>
                            </m:acc>
                          </m:e>
                          <m:sub>
                            <m:r>
                              <a:rPr kumimoji="1" lang="ja-JP" altLang="en-US" i="1">
                                <a:solidFill>
                                  <a:schemeClr val="tx1"/>
                                </a:solidFill>
                                <a:latin typeface="Cambria Math" panose="02040503050406030204" pitchFamily="18" charset="0"/>
                              </a:rPr>
                              <m:t>𝑡</m:t>
                            </m:r>
                          </m:sub>
                        </m:sSub>
                      </m:oMath>
                    </m:oMathPara>
                  </a14:m>
                  <a:endParaRPr kumimoji="1" lang="ja-JP" altLang="en-US" dirty="0">
                    <a:solidFill>
                      <a:schemeClr val="tx1"/>
                    </a:solidFill>
                  </a:endParaRPr>
                </a:p>
              </p:txBody>
            </p:sp>
          </mc:Choice>
          <mc:Fallback xmlns="">
            <p:sp>
              <p:nvSpPr>
                <p:cNvPr id="4105" name="テキスト ボックス 4104">
                  <a:extLst>
                    <a:ext uri="{FF2B5EF4-FFF2-40B4-BE49-F238E27FC236}">
                      <a16:creationId xmlns:a16="http://schemas.microsoft.com/office/drawing/2014/main" id="{188D3767-664A-BF78-E1A0-7F0750A03B03}"/>
                    </a:ext>
                  </a:extLst>
                </p:cNvPr>
                <p:cNvSpPr txBox="1">
                  <a:spLocks noRot="1" noChangeAspect="1" noMove="1" noResize="1" noEditPoints="1" noAdjustHandles="1" noChangeArrowheads="1" noChangeShapeType="1" noTextEdit="1"/>
                </p:cNvSpPr>
                <p:nvPr/>
              </p:nvSpPr>
              <p:spPr>
                <a:xfrm>
                  <a:off x="6620746" y="2960338"/>
                  <a:ext cx="292219" cy="289310"/>
                </a:xfrm>
                <a:prstGeom prst="rect">
                  <a:avLst/>
                </a:prstGeom>
                <a:blipFill>
                  <a:blip r:embed="rId12"/>
                  <a:stretch>
                    <a:fillRect l="-17391" t="-23404" r="-45652" b="-14894"/>
                  </a:stretch>
                </a:blipFill>
              </p:spPr>
              <p:txBody>
                <a:bodyPr/>
                <a:lstStyle/>
                <a:p>
                  <a:r>
                    <a:rPr lang="ja-JP" altLang="en-US">
                      <a:noFill/>
                    </a:rPr>
                    <a:t> </a:t>
                  </a:r>
                </a:p>
              </p:txBody>
            </p:sp>
          </mc:Fallback>
        </mc:AlternateContent>
        <p:sp>
          <p:nvSpPr>
            <p:cNvPr id="4110" name="テキスト ボックス 4109">
              <a:extLst>
                <a:ext uri="{FF2B5EF4-FFF2-40B4-BE49-F238E27FC236}">
                  <a16:creationId xmlns:a16="http://schemas.microsoft.com/office/drawing/2014/main" id="{D581D418-6164-0FD5-65B9-B9B3CB0FACB3}"/>
                </a:ext>
              </a:extLst>
            </p:cNvPr>
            <p:cNvSpPr txBox="1"/>
            <p:nvPr/>
          </p:nvSpPr>
          <p:spPr>
            <a:xfrm>
              <a:off x="6034609" y="2541132"/>
              <a:ext cx="450912" cy="276999"/>
            </a:xfrm>
            <a:prstGeom prst="rect">
              <a:avLst/>
            </a:prstGeom>
            <a:noFill/>
          </p:spPr>
          <p:txBody>
            <a:bodyPr wrap="square" rtlCol="0">
              <a:spAutoFit/>
            </a:bodyPr>
            <a:lstStyle/>
            <a:p>
              <a:r>
                <a:rPr kumimoji="1" lang="en-US" altLang="ja-JP" sz="1200" b="1" dirty="0">
                  <a:latin typeface="Meiryo UI" panose="020B0604030504040204" pitchFamily="50" charset="-128"/>
                  <a:ea typeface="Meiryo UI" panose="020B0604030504040204" pitchFamily="50" charset="-128"/>
                </a:rPr>
                <a:t>1-</a:t>
              </a:r>
              <a:endParaRPr kumimoji="1" lang="ja-JP" altLang="en-US" sz="1200" b="1" dirty="0">
                <a:latin typeface="Meiryo UI" panose="020B0604030504040204" pitchFamily="50" charset="-128"/>
                <a:ea typeface="Meiryo UI" panose="020B0604030504040204" pitchFamily="50" charset="-128"/>
              </a:endParaRPr>
            </a:p>
          </p:txBody>
        </p:sp>
      </p:grpSp>
      <p:grpSp>
        <p:nvGrpSpPr>
          <p:cNvPr id="9" name="グループ化 8">
            <a:extLst>
              <a:ext uri="{FF2B5EF4-FFF2-40B4-BE49-F238E27FC236}">
                <a16:creationId xmlns:a16="http://schemas.microsoft.com/office/drawing/2014/main" id="{1782060B-8206-5BAC-AB24-4D6CDACEB2E1}"/>
              </a:ext>
            </a:extLst>
          </p:cNvPr>
          <p:cNvGrpSpPr/>
          <p:nvPr/>
        </p:nvGrpSpPr>
        <p:grpSpPr>
          <a:xfrm>
            <a:off x="76109" y="1738693"/>
            <a:ext cx="2283990" cy="2062437"/>
            <a:chOff x="76109" y="1375621"/>
            <a:chExt cx="2283990" cy="2062437"/>
          </a:xfrm>
        </p:grpSpPr>
        <p:sp>
          <p:nvSpPr>
            <p:cNvPr id="4123" name="楕円 4122">
              <a:extLst>
                <a:ext uri="{FF2B5EF4-FFF2-40B4-BE49-F238E27FC236}">
                  <a16:creationId xmlns:a16="http://schemas.microsoft.com/office/drawing/2014/main" id="{3450CBCB-953F-EDC1-257A-88969F8D1E2F}"/>
                </a:ext>
              </a:extLst>
            </p:cNvPr>
            <p:cNvSpPr/>
            <p:nvPr/>
          </p:nvSpPr>
          <p:spPr>
            <a:xfrm>
              <a:off x="1176611" y="2344739"/>
              <a:ext cx="501356" cy="469716"/>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25" name="直線矢印コネクタ 4124">
              <a:extLst>
                <a:ext uri="{FF2B5EF4-FFF2-40B4-BE49-F238E27FC236}">
                  <a16:creationId xmlns:a16="http://schemas.microsoft.com/office/drawing/2014/main" id="{D9475007-1DC5-459F-5CB2-13CE6F074F73}"/>
                </a:ext>
              </a:extLst>
            </p:cNvPr>
            <p:cNvCxnSpPr>
              <a:cxnSpLocks/>
              <a:endCxn id="4123" idx="2"/>
            </p:cNvCxnSpPr>
            <p:nvPr/>
          </p:nvCxnSpPr>
          <p:spPr>
            <a:xfrm>
              <a:off x="675255" y="2579597"/>
              <a:ext cx="50135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28" name="直線矢印コネクタ 4127">
              <a:extLst>
                <a:ext uri="{FF2B5EF4-FFF2-40B4-BE49-F238E27FC236}">
                  <a16:creationId xmlns:a16="http://schemas.microsoft.com/office/drawing/2014/main" id="{AF304868-6408-0D1D-C623-F59E01FD2D19}"/>
                </a:ext>
              </a:extLst>
            </p:cNvPr>
            <p:cNvCxnSpPr>
              <a:cxnSpLocks/>
              <a:stCxn id="4123" idx="0"/>
            </p:cNvCxnSpPr>
            <p:nvPr/>
          </p:nvCxnSpPr>
          <p:spPr>
            <a:xfrm flipV="1">
              <a:off x="1427289" y="1984365"/>
              <a:ext cx="0" cy="36037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31" name="直線矢印コネクタ 4130">
              <a:extLst>
                <a:ext uri="{FF2B5EF4-FFF2-40B4-BE49-F238E27FC236}">
                  <a16:creationId xmlns:a16="http://schemas.microsoft.com/office/drawing/2014/main" id="{CAD4C0C5-F1A0-ECC3-6788-0C109AF27263}"/>
                </a:ext>
              </a:extLst>
            </p:cNvPr>
            <p:cNvCxnSpPr>
              <a:cxnSpLocks/>
              <a:endCxn id="4123" idx="4"/>
            </p:cNvCxnSpPr>
            <p:nvPr/>
          </p:nvCxnSpPr>
          <p:spPr>
            <a:xfrm flipV="1">
              <a:off x="1427288" y="2814455"/>
              <a:ext cx="1" cy="30952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33" name="テキスト ボックス 4132">
                  <a:extLst>
                    <a:ext uri="{FF2B5EF4-FFF2-40B4-BE49-F238E27FC236}">
                      <a16:creationId xmlns:a16="http://schemas.microsoft.com/office/drawing/2014/main" id="{CB08FCFE-B520-1CF5-0EC5-D7D7AB74E786}"/>
                    </a:ext>
                  </a:extLst>
                </p:cNvPr>
                <p:cNvSpPr txBox="1"/>
                <p:nvPr/>
              </p:nvSpPr>
              <p:spPr>
                <a:xfrm>
                  <a:off x="446409" y="2278832"/>
                  <a:ext cx="5013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h</m:t>
                            </m:r>
                          </m:e>
                          <m:sub>
                            <m:r>
                              <a:rPr kumimoji="1" lang="ja-JP" altLang="en-US" i="1">
                                <a:latin typeface="Cambria Math" panose="02040503050406030204" pitchFamily="18" charset="0"/>
                              </a:rPr>
                              <m:t>𝑡</m:t>
                            </m:r>
                            <m:r>
                              <a:rPr kumimoji="1" lang="ja-JP" altLang="en-US" i="0">
                                <a:latin typeface="Cambria Math" panose="02040503050406030204" pitchFamily="18" charset="0"/>
                              </a:rPr>
                              <m:t>−1</m:t>
                            </m:r>
                          </m:sub>
                        </m:sSub>
                      </m:oMath>
                    </m:oMathPara>
                  </a14:m>
                  <a:endParaRPr kumimoji="1" lang="ja-JP" altLang="en-US" dirty="0"/>
                </a:p>
              </p:txBody>
            </p:sp>
          </mc:Choice>
          <mc:Fallback xmlns="">
            <p:sp>
              <p:nvSpPr>
                <p:cNvPr id="4133" name="テキスト ボックス 4132">
                  <a:extLst>
                    <a:ext uri="{FF2B5EF4-FFF2-40B4-BE49-F238E27FC236}">
                      <a16:creationId xmlns:a16="http://schemas.microsoft.com/office/drawing/2014/main" id="{CB08FCFE-B520-1CF5-0EC5-D7D7AB74E786}"/>
                    </a:ext>
                  </a:extLst>
                </p:cNvPr>
                <p:cNvSpPr txBox="1">
                  <a:spLocks noRot="1" noChangeAspect="1" noMove="1" noResize="1" noEditPoints="1" noAdjustHandles="1" noChangeArrowheads="1" noChangeShapeType="1" noTextEdit="1"/>
                </p:cNvSpPr>
                <p:nvPr/>
              </p:nvSpPr>
              <p:spPr>
                <a:xfrm>
                  <a:off x="446409" y="2278832"/>
                  <a:ext cx="501356" cy="276999"/>
                </a:xfrm>
                <a:prstGeom prst="rect">
                  <a:avLst/>
                </a:prstGeom>
                <a:blipFill>
                  <a:blip r:embed="rId13"/>
                  <a:stretch>
                    <a:fillRect l="-9756" r="-3659"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34" name="テキスト ボックス 4133">
                  <a:extLst>
                    <a:ext uri="{FF2B5EF4-FFF2-40B4-BE49-F238E27FC236}">
                      <a16:creationId xmlns:a16="http://schemas.microsoft.com/office/drawing/2014/main" id="{0CBAD942-E5A8-D8D1-CA0F-42E97B095F22}"/>
                    </a:ext>
                  </a:extLst>
                </p:cNvPr>
                <p:cNvSpPr txBox="1"/>
                <p:nvPr/>
              </p:nvSpPr>
              <p:spPr>
                <a:xfrm>
                  <a:off x="1329216" y="3145671"/>
                  <a:ext cx="196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𝑥</m:t>
                        </m:r>
                      </m:oMath>
                    </m:oMathPara>
                  </a14:m>
                  <a:endParaRPr kumimoji="1" lang="ja-JP" altLang="en-US" dirty="0"/>
                </a:p>
              </p:txBody>
            </p:sp>
          </mc:Choice>
          <mc:Fallback xmlns="">
            <p:sp>
              <p:nvSpPr>
                <p:cNvPr id="4134" name="テキスト ボックス 4133">
                  <a:extLst>
                    <a:ext uri="{FF2B5EF4-FFF2-40B4-BE49-F238E27FC236}">
                      <a16:creationId xmlns:a16="http://schemas.microsoft.com/office/drawing/2014/main" id="{0CBAD942-E5A8-D8D1-CA0F-42E97B095F22}"/>
                    </a:ext>
                  </a:extLst>
                </p:cNvPr>
                <p:cNvSpPr txBox="1">
                  <a:spLocks noRot="1" noChangeAspect="1" noMove="1" noResize="1" noEditPoints="1" noAdjustHandles="1" noChangeArrowheads="1" noChangeShapeType="1" noTextEdit="1"/>
                </p:cNvSpPr>
                <p:nvPr/>
              </p:nvSpPr>
              <p:spPr>
                <a:xfrm>
                  <a:off x="1329216" y="3145671"/>
                  <a:ext cx="196144" cy="276999"/>
                </a:xfrm>
                <a:prstGeom prst="rect">
                  <a:avLst/>
                </a:prstGeom>
                <a:blipFill>
                  <a:blip r:embed="rId14"/>
                  <a:stretch>
                    <a:fillRect l="-15625" r="-93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35" name="テキスト ボックス 4134">
                  <a:extLst>
                    <a:ext uri="{FF2B5EF4-FFF2-40B4-BE49-F238E27FC236}">
                      <a16:creationId xmlns:a16="http://schemas.microsoft.com/office/drawing/2014/main" id="{B49F1028-73FE-4504-8965-560ACF523183}"/>
                    </a:ext>
                  </a:extLst>
                </p:cNvPr>
                <p:cNvSpPr txBox="1"/>
                <p:nvPr/>
              </p:nvSpPr>
              <p:spPr>
                <a:xfrm>
                  <a:off x="1286416" y="1653149"/>
                  <a:ext cx="2817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h</m:t>
                            </m:r>
                          </m:e>
                          <m:sub>
                            <m:r>
                              <a:rPr kumimoji="1" lang="ja-JP" altLang="en-US" i="1">
                                <a:latin typeface="Cambria Math" panose="02040503050406030204" pitchFamily="18" charset="0"/>
                              </a:rPr>
                              <m:t>𝑡</m:t>
                            </m:r>
                          </m:sub>
                        </m:sSub>
                      </m:oMath>
                    </m:oMathPara>
                  </a14:m>
                  <a:endParaRPr kumimoji="1" lang="ja-JP" altLang="en-US" dirty="0"/>
                </a:p>
              </p:txBody>
            </p:sp>
          </mc:Choice>
          <mc:Fallback xmlns="">
            <p:sp>
              <p:nvSpPr>
                <p:cNvPr id="4135" name="テキスト ボックス 4134">
                  <a:extLst>
                    <a:ext uri="{FF2B5EF4-FFF2-40B4-BE49-F238E27FC236}">
                      <a16:creationId xmlns:a16="http://schemas.microsoft.com/office/drawing/2014/main" id="{B49F1028-73FE-4504-8965-560ACF523183}"/>
                    </a:ext>
                  </a:extLst>
                </p:cNvPr>
                <p:cNvSpPr txBox="1">
                  <a:spLocks noRot="1" noChangeAspect="1" noMove="1" noResize="1" noEditPoints="1" noAdjustHandles="1" noChangeArrowheads="1" noChangeShapeType="1" noTextEdit="1"/>
                </p:cNvSpPr>
                <p:nvPr/>
              </p:nvSpPr>
              <p:spPr>
                <a:xfrm>
                  <a:off x="1286416" y="1653149"/>
                  <a:ext cx="281744" cy="276999"/>
                </a:xfrm>
                <a:prstGeom prst="rect">
                  <a:avLst/>
                </a:prstGeom>
                <a:blipFill>
                  <a:blip r:embed="rId15"/>
                  <a:stretch>
                    <a:fillRect l="-17391" r="-4348" b="-13043"/>
                  </a:stretch>
                </a:blipFill>
              </p:spPr>
              <p:txBody>
                <a:bodyPr/>
                <a:lstStyle/>
                <a:p>
                  <a:r>
                    <a:rPr lang="ja-JP" altLang="en-US">
                      <a:noFill/>
                    </a:rPr>
                    <a:t> </a:t>
                  </a:r>
                </a:p>
              </p:txBody>
            </p:sp>
          </mc:Fallback>
        </mc:AlternateContent>
        <p:sp>
          <p:nvSpPr>
            <p:cNvPr id="4136" name="テキスト ボックス 4135">
              <a:extLst>
                <a:ext uri="{FF2B5EF4-FFF2-40B4-BE49-F238E27FC236}">
                  <a16:creationId xmlns:a16="http://schemas.microsoft.com/office/drawing/2014/main" id="{DDFE563E-C995-6509-D628-DE9703578B74}"/>
                </a:ext>
              </a:extLst>
            </p:cNvPr>
            <p:cNvSpPr txBox="1"/>
            <p:nvPr/>
          </p:nvSpPr>
          <p:spPr>
            <a:xfrm>
              <a:off x="76109" y="2008559"/>
              <a:ext cx="1111418"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過去の情報</a:t>
              </a:r>
              <a:endParaRPr kumimoji="1" lang="ja-JP" altLang="en-US" sz="1400" dirty="0">
                <a:latin typeface="Meiryo UI" panose="020B0604030504040204" pitchFamily="50" charset="-128"/>
                <a:ea typeface="Meiryo UI" panose="020B0604030504040204" pitchFamily="50" charset="-128"/>
              </a:endParaRPr>
            </a:p>
          </p:txBody>
        </p:sp>
        <p:sp>
          <p:nvSpPr>
            <p:cNvPr id="4137" name="テキスト ボックス 4136">
              <a:extLst>
                <a:ext uri="{FF2B5EF4-FFF2-40B4-BE49-F238E27FC236}">
                  <a16:creationId xmlns:a16="http://schemas.microsoft.com/office/drawing/2014/main" id="{DC98834E-C845-5331-DAC1-C8482214EBDD}"/>
                </a:ext>
              </a:extLst>
            </p:cNvPr>
            <p:cNvSpPr txBox="1"/>
            <p:nvPr/>
          </p:nvSpPr>
          <p:spPr>
            <a:xfrm>
              <a:off x="761428" y="3130281"/>
              <a:ext cx="62585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入力</a:t>
              </a:r>
            </a:p>
          </p:txBody>
        </p:sp>
        <p:sp>
          <p:nvSpPr>
            <p:cNvPr id="4138" name="テキスト ボックス 4137">
              <a:extLst>
                <a:ext uri="{FF2B5EF4-FFF2-40B4-BE49-F238E27FC236}">
                  <a16:creationId xmlns:a16="http://schemas.microsoft.com/office/drawing/2014/main" id="{5958EB4E-D757-A5AD-BA87-C891B2611BD7}"/>
                </a:ext>
              </a:extLst>
            </p:cNvPr>
            <p:cNvSpPr txBox="1"/>
            <p:nvPr/>
          </p:nvSpPr>
          <p:spPr>
            <a:xfrm>
              <a:off x="675255" y="1375621"/>
              <a:ext cx="168484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次のユニットへの入力</a:t>
              </a:r>
            </a:p>
          </p:txBody>
        </p:sp>
      </p:grpSp>
      <mc:AlternateContent xmlns:mc="http://schemas.openxmlformats.org/markup-compatibility/2006" xmlns:a14="http://schemas.microsoft.com/office/drawing/2010/main">
        <mc:Choice Requires="a14">
          <p:sp>
            <p:nvSpPr>
              <p:cNvPr id="4150" name="テキスト ボックス 4149">
                <a:extLst>
                  <a:ext uri="{FF2B5EF4-FFF2-40B4-BE49-F238E27FC236}">
                    <a16:creationId xmlns:a16="http://schemas.microsoft.com/office/drawing/2014/main" id="{8F699D98-EA60-8C64-D7B0-7233ECD3F6A4}"/>
                  </a:ext>
                </a:extLst>
              </p:cNvPr>
              <p:cNvSpPr txBox="1"/>
              <p:nvPr/>
            </p:nvSpPr>
            <p:spPr>
              <a:xfrm>
                <a:off x="282037" y="5015138"/>
                <a:ext cx="5813963" cy="1225464"/>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リセットゲート（</a:t>
                </a:r>
                <a:r>
                  <a:rPr lang="en-US" altLang="ja-JP" sz="1400" b="1" dirty="0">
                    <a:latin typeface="Meiryo UI" panose="020B0604030504040204" pitchFamily="50" charset="-128"/>
                    <a:ea typeface="Meiryo UI" panose="020B0604030504040204" pitchFamily="50" charset="-128"/>
                  </a:rPr>
                  <a:t>reset gate</a:t>
                </a:r>
                <a:r>
                  <a:rPr lang="ja-JP" altLang="en-US" sz="1400" b="1"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は、</a:t>
                </a:r>
                <a:r>
                  <a:rPr lang="en-US" altLang="ja-JP" sz="1400" dirty="0">
                    <a:latin typeface="Meiryo UI" panose="020B0604030504040204" pitchFamily="50" charset="-128"/>
                    <a:ea typeface="Meiryo UI" panose="020B0604030504040204" pitchFamily="50" charset="-128"/>
                  </a:rPr>
                  <a:t>GRU </a:t>
                </a:r>
                <a:r>
                  <a:rPr lang="ja-JP" altLang="en-US" sz="1400" dirty="0">
                    <a:latin typeface="Meiryo UI" panose="020B0604030504040204" pitchFamily="50" charset="-128"/>
                    <a:ea typeface="Meiryo UI" panose="020B0604030504040204" pitchFamily="50" charset="-128"/>
                  </a:rPr>
                  <a:t>の中で過去の情報をどれだけ忘れるかを制御します。具体的には、現在の入力情報</a:t>
                </a:r>
                <a14:m>
                  <m:oMath xmlns:m="http://schemas.openxmlformats.org/officeDocument/2006/math">
                    <m:r>
                      <a:rPr kumimoji="1" lang="ja-JP" altLang="en-US" sz="1600" i="1" smtClean="0">
                        <a:latin typeface="Cambria Math" panose="02040503050406030204" pitchFamily="18" charset="0"/>
                      </a:rPr>
                      <m:t>𝑥</m:t>
                    </m:r>
                    <m:r>
                      <a:rPr kumimoji="1" lang="en-US" altLang="ja-JP" sz="1600" b="0" i="0" smtClean="0">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と一つ前の隠れ状態</a:t>
                </a:r>
                <a14:m>
                  <m:oMath xmlns:m="http://schemas.openxmlformats.org/officeDocument/2006/math">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h</m:t>
                        </m:r>
                      </m:e>
                      <m:sub>
                        <m:r>
                          <a:rPr lang="ja-JP" altLang="en-US" sz="1600" i="1">
                            <a:latin typeface="Cambria Math" panose="02040503050406030204" pitchFamily="18" charset="0"/>
                          </a:rPr>
                          <m:t>𝑡</m:t>
                        </m:r>
                        <m:r>
                          <a:rPr lang="ja-JP" altLang="en-US" sz="1600">
                            <a:latin typeface="Cambria Math" panose="02040503050406030204" pitchFamily="18" charset="0"/>
                          </a:rPr>
                          <m:t>−1</m:t>
                        </m:r>
                      </m:sub>
                    </m:sSub>
                  </m:oMath>
                </a14:m>
                <a:r>
                  <a:rPr lang="ja-JP" altLang="en-US" sz="1400" dirty="0">
                    <a:latin typeface="Meiryo UI" panose="020B0604030504040204" pitchFamily="50" charset="-128"/>
                    <a:ea typeface="Meiryo UI" panose="020B0604030504040204" pitchFamily="50" charset="-128"/>
                  </a:rPr>
                  <a:t> を使って、リセットゲートの値</a:t>
                </a:r>
                <a14:m>
                  <m:oMath xmlns:m="http://schemas.openxmlformats.org/officeDocument/2006/math">
                    <m:r>
                      <a:rPr lang="ja-JP" altLang="en-US" sz="1600" i="1">
                        <a:latin typeface="Cambria Math" panose="02040503050406030204" pitchFamily="18" charset="0"/>
                      </a:rPr>
                      <m:t>𝑟</m:t>
                    </m:r>
                  </m:oMath>
                </a14:m>
                <a:r>
                  <a:rPr lang="ja-JP" altLang="en-US" sz="1600" dirty="0"/>
                  <a:t> </a:t>
                </a:r>
                <a:r>
                  <a:rPr lang="ja-JP" altLang="en-US" sz="1400" dirty="0">
                    <a:latin typeface="Meiryo UI" panose="020B0604030504040204" pitchFamily="50" charset="-128"/>
                    <a:ea typeface="Meiryo UI" panose="020B0604030504040204" pitchFamily="50" charset="-128"/>
                  </a:rPr>
                  <a:t>を計算します。リセットゲートの値によって、どの程度前の隠れ状態を「忘れるか」が決まります。リセットゲートは</a:t>
                </a:r>
                <a:r>
                  <a:rPr lang="ja-JP" altLang="en-US" sz="1400" b="1" dirty="0">
                    <a:latin typeface="Meiryo UI" panose="020B0604030504040204" pitchFamily="50" charset="-128"/>
                    <a:ea typeface="Meiryo UI" panose="020B0604030504040204" pitchFamily="50" charset="-128"/>
                  </a:rPr>
                  <a:t>シグモイド関数</a:t>
                </a:r>
                <a:r>
                  <a:rPr lang="el-GR" altLang="ja-JP" sz="1400" b="1" dirty="0">
                    <a:latin typeface="Meiryo UI" panose="020B0604030504040204" pitchFamily="50" charset="-128"/>
                    <a:ea typeface="Meiryo UI" panose="020B0604030504040204" pitchFamily="50" charset="-128"/>
                  </a:rPr>
                  <a:t>σ</a:t>
                </a:r>
                <a:r>
                  <a:rPr lang="ja-JP" altLang="en-US" sz="1400" dirty="0">
                    <a:latin typeface="Meiryo UI" panose="020B0604030504040204" pitchFamily="50" charset="-128"/>
                    <a:ea typeface="Meiryo UI" panose="020B0604030504040204" pitchFamily="50" charset="-128"/>
                  </a:rPr>
                  <a:t>で計算され、値は </a:t>
                </a:r>
                <a:r>
                  <a:rPr lang="en-US" altLang="ja-JP" sz="1400" dirty="0">
                    <a:latin typeface="Meiryo UI" panose="020B0604030504040204" pitchFamily="50" charset="-128"/>
                    <a:ea typeface="Meiryo UI" panose="020B0604030504040204" pitchFamily="50" charset="-128"/>
                  </a:rPr>
                  <a:t>0 </a:t>
                </a:r>
                <a:r>
                  <a:rPr lang="ja-JP" altLang="en-US" sz="1400" dirty="0">
                    <a:latin typeface="Meiryo UI" panose="020B0604030504040204" pitchFamily="50" charset="-128"/>
                    <a:ea typeface="Meiryo UI" panose="020B0604030504040204" pitchFamily="50" charset="-128"/>
                  </a:rPr>
                  <a:t>から </a:t>
                </a:r>
                <a:r>
                  <a:rPr lang="en-US" altLang="ja-JP" sz="1400" dirty="0">
                    <a:latin typeface="Meiryo UI" panose="020B0604030504040204" pitchFamily="50" charset="-128"/>
                    <a:ea typeface="Meiryo UI" panose="020B0604030504040204" pitchFamily="50" charset="-128"/>
                  </a:rPr>
                  <a:t>1 </a:t>
                </a:r>
                <a:r>
                  <a:rPr lang="ja-JP" altLang="en-US" sz="1400" dirty="0">
                    <a:latin typeface="Meiryo UI" panose="020B0604030504040204" pitchFamily="50" charset="-128"/>
                    <a:ea typeface="Meiryo UI" panose="020B0604030504040204" pitchFamily="50" charset="-128"/>
                  </a:rPr>
                  <a:t>の範囲になります。</a:t>
                </a:r>
              </a:p>
            </p:txBody>
          </p:sp>
        </mc:Choice>
        <mc:Fallback xmlns="">
          <p:sp>
            <p:nvSpPr>
              <p:cNvPr id="4150" name="テキスト ボックス 4149">
                <a:extLst>
                  <a:ext uri="{FF2B5EF4-FFF2-40B4-BE49-F238E27FC236}">
                    <a16:creationId xmlns:a16="http://schemas.microsoft.com/office/drawing/2014/main" id="{8F699D98-EA60-8C64-D7B0-7233ECD3F6A4}"/>
                  </a:ext>
                </a:extLst>
              </p:cNvPr>
              <p:cNvSpPr txBox="1">
                <a:spLocks noRot="1" noChangeAspect="1" noMove="1" noResize="1" noEditPoints="1" noAdjustHandles="1" noChangeArrowheads="1" noChangeShapeType="1" noTextEdit="1"/>
              </p:cNvSpPr>
              <p:nvPr/>
            </p:nvSpPr>
            <p:spPr>
              <a:xfrm>
                <a:off x="282037" y="5015138"/>
                <a:ext cx="5813963" cy="1225464"/>
              </a:xfrm>
              <a:prstGeom prst="rect">
                <a:avLst/>
              </a:prstGeom>
              <a:blipFill>
                <a:blip r:embed="rId16"/>
                <a:stretch>
                  <a:fillRect l="-314" t="-995" b="-39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51" name="テキスト ボックス 4150">
                <a:extLst>
                  <a:ext uri="{FF2B5EF4-FFF2-40B4-BE49-F238E27FC236}">
                    <a16:creationId xmlns:a16="http://schemas.microsoft.com/office/drawing/2014/main" id="{32A983E2-D111-B602-652C-51E367661E82}"/>
                  </a:ext>
                </a:extLst>
              </p:cNvPr>
              <p:cNvSpPr txBox="1"/>
              <p:nvPr/>
            </p:nvSpPr>
            <p:spPr>
              <a:xfrm>
                <a:off x="1892861" y="6310011"/>
                <a:ext cx="31685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𝑟</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𝜎</m:t>
                      </m:r>
                      <m:d>
                        <m:dPr>
                          <m:ctrlPr>
                            <a:rPr kumimoji="1" lang="ja-JP" altLang="en-US" i="1">
                              <a:solidFill>
                                <a:schemeClr val="tx1"/>
                              </a:solidFill>
                              <a:latin typeface="Cambria Math" panose="02040503050406030204" pitchFamily="18" charset="0"/>
                            </a:rPr>
                          </m:ctrlPr>
                        </m:dPr>
                        <m:e>
                          <m:r>
                            <a:rPr kumimoji="1" lang="en-US" altLang="ja-JP" b="0" i="1" smtClean="0">
                              <a:solidFill>
                                <a:schemeClr val="tx1"/>
                              </a:solidFill>
                              <a:latin typeface="Cambria Math" panose="02040503050406030204" pitchFamily="18" charset="0"/>
                            </a:rPr>
                            <m:t>𝑥</m:t>
                          </m:r>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𝑤</m:t>
                              </m:r>
                            </m:e>
                            <m:sub>
                              <m:r>
                                <a:rPr kumimoji="1" lang="ja-JP" altLang="en-US" i="1">
                                  <a:solidFill>
                                    <a:schemeClr val="tx1"/>
                                  </a:solidFill>
                                  <a:latin typeface="Cambria Math" panose="02040503050406030204" pitchFamily="18" charset="0"/>
                                </a:rPr>
                                <m:t>𝑥𝑟</m:t>
                              </m:r>
                            </m:sub>
                          </m:sSub>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h</m:t>
                              </m:r>
                            </m:e>
                            <m:sub>
                              <m:r>
                                <a:rPr kumimoji="1" lang="en-US" altLang="ja-JP" b="0" i="1" smtClean="0">
                                  <a:solidFill>
                                    <a:schemeClr val="tx1"/>
                                  </a:solidFill>
                                  <a:latin typeface="Cambria Math" panose="02040503050406030204" pitchFamily="18" charset="0"/>
                                </a:rPr>
                                <m:t>𝑡</m:t>
                              </m:r>
                              <m:r>
                                <a:rPr kumimoji="1" lang="ja-JP" altLang="en-US" i="0">
                                  <a:solidFill>
                                    <a:schemeClr val="tx1"/>
                                  </a:solidFill>
                                  <a:latin typeface="Cambria Math" panose="02040503050406030204" pitchFamily="18" charset="0"/>
                                </a:rPr>
                                <m:t>−1</m:t>
                              </m:r>
                            </m:sub>
                          </m:sSub>
                          <m:sSub>
                            <m:sSubPr>
                              <m:ctrlPr>
                                <a:rPr kumimoji="1" lang="ja-JP" altLang="en-US" i="1">
                                  <a:solidFill>
                                    <a:schemeClr val="tx1"/>
                                  </a:solidFill>
                                  <a:latin typeface="Cambria Math" panose="02040503050406030204" pitchFamily="18" charset="0"/>
                                </a:rPr>
                              </m:ctrlPr>
                            </m:sSubPr>
                            <m:e>
                              <m:r>
                                <a:rPr lang="en-US" altLang="ja-JP" i="1" smtClean="0">
                                  <a:solidFill>
                                    <a:schemeClr val="tx1"/>
                                  </a:solidFill>
                                  <a:latin typeface="Cambria Math" panose="02040503050406030204" pitchFamily="18" charset="0"/>
                                </a:rPr>
                                <m:t>·</m:t>
                              </m:r>
                              <m:r>
                                <a:rPr lang="en-US" altLang="ja-JP" b="0" i="1" smtClean="0">
                                  <a:solidFill>
                                    <a:schemeClr val="tx1"/>
                                  </a:solidFill>
                                  <a:latin typeface="Cambria Math" panose="02040503050406030204" pitchFamily="18" charset="0"/>
                                </a:rPr>
                                <m:t>𝑤</m:t>
                              </m:r>
                            </m:e>
                            <m:sub>
                              <m:r>
                                <a:rPr kumimoji="1" lang="ja-JP" altLang="en-US" i="1">
                                  <a:solidFill>
                                    <a:schemeClr val="tx1"/>
                                  </a:solidFill>
                                  <a:latin typeface="Cambria Math" panose="02040503050406030204" pitchFamily="18" charset="0"/>
                                </a:rPr>
                                <m:t>h𝑟</m:t>
                              </m:r>
                            </m:sub>
                          </m:sSub>
                          <m:r>
                            <a:rPr kumimoji="1" lang="ja-JP" altLang="en-US" i="0">
                              <a:solidFill>
                                <a:schemeClr val="tx1"/>
                              </a:solidFill>
                              <a:latin typeface="Cambria Math" panose="02040503050406030204" pitchFamily="18" charset="0"/>
                            </a:rPr>
                            <m:t>+</m:t>
                          </m:r>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𝑏</m:t>
                              </m:r>
                            </m:e>
                            <m:sub>
                              <m:r>
                                <a:rPr kumimoji="1" lang="ja-JP" altLang="en-US" i="1">
                                  <a:solidFill>
                                    <a:schemeClr val="tx1"/>
                                  </a:solidFill>
                                  <a:latin typeface="Cambria Math" panose="02040503050406030204" pitchFamily="18" charset="0"/>
                                </a:rPr>
                                <m:t>𝑟</m:t>
                              </m:r>
                            </m:sub>
                          </m:sSub>
                        </m:e>
                      </m:d>
                    </m:oMath>
                  </m:oMathPara>
                </a14:m>
                <a:endParaRPr kumimoji="1" lang="ja-JP" altLang="en-US" dirty="0">
                  <a:solidFill>
                    <a:schemeClr val="tx1"/>
                  </a:solidFill>
                </a:endParaRPr>
              </a:p>
            </p:txBody>
          </p:sp>
        </mc:Choice>
        <mc:Fallback xmlns="">
          <p:sp>
            <p:nvSpPr>
              <p:cNvPr id="4151" name="テキスト ボックス 4150">
                <a:extLst>
                  <a:ext uri="{FF2B5EF4-FFF2-40B4-BE49-F238E27FC236}">
                    <a16:creationId xmlns:a16="http://schemas.microsoft.com/office/drawing/2014/main" id="{32A983E2-D111-B602-652C-51E367661E82}"/>
                  </a:ext>
                </a:extLst>
              </p:cNvPr>
              <p:cNvSpPr txBox="1">
                <a:spLocks noRot="1" noChangeAspect="1" noMove="1" noResize="1" noEditPoints="1" noAdjustHandles="1" noChangeArrowheads="1" noChangeShapeType="1" noTextEdit="1"/>
              </p:cNvSpPr>
              <p:nvPr/>
            </p:nvSpPr>
            <p:spPr>
              <a:xfrm>
                <a:off x="1892861" y="6310011"/>
                <a:ext cx="3168560" cy="276999"/>
              </a:xfrm>
              <a:prstGeom prst="rect">
                <a:avLst/>
              </a:prstGeom>
              <a:blipFill>
                <a:blip r:embed="rId17"/>
                <a:stretch>
                  <a:fillRect l="-385"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53" name="テキスト ボックス 4152">
                <a:extLst>
                  <a:ext uri="{FF2B5EF4-FFF2-40B4-BE49-F238E27FC236}">
                    <a16:creationId xmlns:a16="http://schemas.microsoft.com/office/drawing/2014/main" id="{1B22A65A-9FBF-EA18-C946-239C46B99453}"/>
                  </a:ext>
                </a:extLst>
              </p:cNvPr>
              <p:cNvSpPr txBox="1"/>
              <p:nvPr/>
            </p:nvSpPr>
            <p:spPr>
              <a:xfrm>
                <a:off x="6296504" y="1337953"/>
                <a:ext cx="5583972" cy="995850"/>
              </a:xfrm>
              <a:prstGeom prst="rect">
                <a:avLst/>
              </a:prstGeom>
              <a:noFill/>
            </p:spPr>
            <p:txBody>
              <a:bodyPr wrap="square">
                <a:spAutoFit/>
              </a:bodyPr>
              <a:lstStyle/>
              <a:p>
                <a:r>
                  <a:rPr lang="ja-JP" altLang="en-US" sz="1400" b="1" i="0" dirty="0">
                    <a:solidFill>
                      <a:srgbClr val="222832"/>
                    </a:solidFill>
                    <a:effectLst/>
                    <a:latin typeface="Meiryo UI" panose="020B0604030504040204" pitchFamily="50" charset="-128"/>
                    <a:ea typeface="Meiryo UI" panose="020B0604030504040204" pitchFamily="50" charset="-128"/>
                  </a:rPr>
                  <a:t>アップデートゲート</a:t>
                </a:r>
                <a:r>
                  <a:rPr lang="ja-JP" altLang="en-US" sz="1400" b="0" i="0" dirty="0">
                    <a:solidFill>
                      <a:srgbClr val="222832"/>
                    </a:solidFill>
                    <a:effectLst/>
                    <a:latin typeface="Meiryo UI" panose="020B0604030504040204" pitchFamily="50" charset="-128"/>
                    <a:ea typeface="Meiryo UI" panose="020B0604030504040204" pitchFamily="50" charset="-128"/>
                  </a:rPr>
                  <a:t>（</a:t>
                </a:r>
                <a:r>
                  <a:rPr lang="en-US" altLang="ja-JP" sz="1400" b="1" i="0" dirty="0">
                    <a:solidFill>
                      <a:srgbClr val="222832"/>
                    </a:solidFill>
                    <a:effectLst/>
                    <a:latin typeface="Meiryo UI" panose="020B0604030504040204" pitchFamily="50" charset="-128"/>
                    <a:ea typeface="Meiryo UI" panose="020B0604030504040204" pitchFamily="50" charset="-128"/>
                  </a:rPr>
                  <a:t>update gate</a:t>
                </a:r>
                <a:r>
                  <a:rPr lang="ja-JP" altLang="en-US" sz="1400" b="0" i="0" dirty="0">
                    <a:solidFill>
                      <a:srgbClr val="222832"/>
                    </a:solidFill>
                    <a:effectLst/>
                    <a:latin typeface="Meiryo UI" panose="020B0604030504040204" pitchFamily="50" charset="-128"/>
                    <a:ea typeface="Meiryo UI" panose="020B0604030504040204" pitchFamily="50" charset="-128"/>
                  </a:rPr>
                  <a:t>）は、過去の状態から伝達された長期記憶</a:t>
                </a:r>
                <a:r>
                  <a:rPr lang="ja-JP" altLang="en-US" sz="1600" b="0" i="0" dirty="0">
                    <a:solidFill>
                      <a:srgbClr val="222832"/>
                    </a:solidFill>
                    <a:effectLst/>
                    <a:latin typeface="Meiryo UI" panose="020B0604030504040204" pitchFamily="50" charset="-128"/>
                    <a:ea typeface="Meiryo UI" panose="020B0604030504040204" pitchFamily="50" charset="-128"/>
                  </a:rPr>
                  <a:t> </a:t>
                </a:r>
                <a:r>
                  <a:rPr kumimoji="1" lang="ja-JP" altLang="en-US" sz="1600" dirty="0">
                    <a:solidFill>
                      <a:schemeClr val="tx1"/>
                    </a:solidFill>
                  </a:rPr>
                  <a:t> </a:t>
                </a:r>
                <a14:m>
                  <m:oMath xmlns:m="http://schemas.openxmlformats.org/officeDocument/2006/math">
                    <m:sSub>
                      <m:sSubPr>
                        <m:ctrlPr>
                          <a:rPr kumimoji="1" lang="ja-JP" altLang="en-US" sz="1600" i="1">
                            <a:solidFill>
                              <a:schemeClr val="tx1"/>
                            </a:solidFill>
                            <a:latin typeface="Cambria Math" panose="02040503050406030204" pitchFamily="18" charset="0"/>
                          </a:rPr>
                        </m:ctrlPr>
                      </m:sSubPr>
                      <m:e>
                        <m:r>
                          <a:rPr kumimoji="1" lang="ja-JP" altLang="en-US" sz="1600" i="1">
                            <a:solidFill>
                              <a:schemeClr val="tx1"/>
                            </a:solidFill>
                            <a:latin typeface="Cambria Math" panose="02040503050406030204" pitchFamily="18" charset="0"/>
                          </a:rPr>
                          <m:t>h</m:t>
                        </m:r>
                      </m:e>
                      <m:sub>
                        <m:r>
                          <a:rPr kumimoji="1" lang="en-US" altLang="ja-JP" sz="1600" b="0" i="1" smtClean="0">
                            <a:solidFill>
                              <a:schemeClr val="tx1"/>
                            </a:solidFill>
                            <a:latin typeface="Cambria Math" panose="02040503050406030204" pitchFamily="18" charset="0"/>
                          </a:rPr>
                          <m:t>𝑡</m:t>
                        </m:r>
                        <m:r>
                          <a:rPr kumimoji="1" lang="ja-JP" altLang="en-US" sz="1600" i="0">
                            <a:solidFill>
                              <a:schemeClr val="tx1"/>
                            </a:solidFill>
                            <a:latin typeface="Cambria Math" panose="02040503050406030204" pitchFamily="18" charset="0"/>
                          </a:rPr>
                          <m:t>−1</m:t>
                        </m:r>
                      </m:sub>
                    </m:sSub>
                    <m:r>
                      <a:rPr kumimoji="1" lang="ja-JP" altLang="en-US" sz="1600" i="1">
                        <a:solidFill>
                          <a:schemeClr val="tx1"/>
                        </a:solidFill>
                        <a:latin typeface="Cambria Math" panose="02040503050406030204" pitchFamily="18" charset="0"/>
                      </a:rPr>
                      <m:t> </m:t>
                    </m:r>
                  </m:oMath>
                </a14:m>
                <a:r>
                  <a:rPr lang="en-US" altLang="ja-JP" sz="1600" b="0" i="0" dirty="0">
                    <a:solidFill>
                      <a:srgbClr val="222832"/>
                    </a:solidFill>
                    <a:effectLst/>
                    <a:latin typeface="Meiryo UI" panose="020B0604030504040204" pitchFamily="50" charset="-128"/>
                    <a:ea typeface="Meiryo UI" panose="020B0604030504040204" pitchFamily="50" charset="-128"/>
                  </a:rPr>
                  <a:t> </a:t>
                </a:r>
                <a:r>
                  <a:rPr lang="ja-JP" altLang="en-US" sz="1400" b="0" i="0" dirty="0">
                    <a:solidFill>
                      <a:srgbClr val="222832"/>
                    </a:solidFill>
                    <a:effectLst/>
                    <a:latin typeface="Meiryo UI" panose="020B0604030504040204" pitchFamily="50" charset="-128"/>
                    <a:ea typeface="Meiryo UI" panose="020B0604030504040204" pitchFamily="50" charset="-128"/>
                  </a:rPr>
                  <a:t>と、現在の状態から計算された新しい情報</a:t>
                </a:r>
                <a:r>
                  <a:rPr lang="ja-JP" altLang="en-US" sz="1600" b="0" i="0" dirty="0">
                    <a:solidFill>
                      <a:srgbClr val="222832"/>
                    </a:solidFill>
                    <a:effectLst/>
                    <a:latin typeface="Meiryo UI" panose="020B0604030504040204" pitchFamily="50" charset="-128"/>
                    <a:ea typeface="Meiryo UI" panose="020B0604030504040204" pitchFamily="50" charset="-128"/>
                  </a:rPr>
                  <a:t> </a:t>
                </a:r>
                <a:r>
                  <a:rPr lang="ja-JP" altLang="en-US" sz="1600" dirty="0">
                    <a:solidFill>
                      <a:srgbClr val="836967"/>
                    </a:solidFill>
                  </a:rPr>
                  <a:t> </a:t>
                </a:r>
                <a14:m>
                  <m:oMath xmlns:m="http://schemas.openxmlformats.org/officeDocument/2006/math">
                    <m:sSub>
                      <m:sSubPr>
                        <m:ctrlPr>
                          <a:rPr lang="ja-JP" altLang="en-US" sz="1600" i="1">
                            <a:solidFill>
                              <a:srgbClr val="836967"/>
                            </a:solidFill>
                            <a:latin typeface="Cambria Math" panose="02040503050406030204" pitchFamily="18" charset="0"/>
                          </a:rPr>
                        </m:ctrlPr>
                      </m:sSubPr>
                      <m:e>
                        <m:acc>
                          <m:accPr>
                            <m:chr m:val="̃"/>
                            <m:ctrlPr>
                              <a:rPr lang="ja-JP" altLang="en-US" sz="1600" i="1">
                                <a:solidFill>
                                  <a:srgbClr val="836967"/>
                                </a:solidFill>
                                <a:latin typeface="Cambria Math" panose="02040503050406030204" pitchFamily="18" charset="0"/>
                              </a:rPr>
                            </m:ctrlPr>
                          </m:accPr>
                          <m:e>
                            <m:r>
                              <a:rPr lang="ja-JP" altLang="en-US" sz="1600" i="1">
                                <a:latin typeface="Cambria Math" panose="02040503050406030204" pitchFamily="18" charset="0"/>
                              </a:rPr>
                              <m:t>h</m:t>
                            </m:r>
                          </m:e>
                        </m:acc>
                      </m:e>
                      <m:sub>
                        <m:r>
                          <a:rPr lang="ja-JP" altLang="en-US" sz="1600" i="1">
                            <a:latin typeface="Cambria Math" panose="02040503050406030204" pitchFamily="18" charset="0"/>
                          </a:rPr>
                          <m:t>𝑡</m:t>
                        </m:r>
                      </m:sub>
                    </m:sSub>
                    <m:r>
                      <a:rPr lang="ja-JP" altLang="en-US" sz="1600" i="1">
                        <a:latin typeface="Cambria Math" panose="02040503050406030204" pitchFamily="18" charset="0"/>
                      </a:rPr>
                      <m:t> </m:t>
                    </m:r>
                  </m:oMath>
                </a14:m>
                <a:r>
                  <a:rPr lang="en-US" altLang="ja-JP" sz="1600" b="0" i="0" dirty="0">
                    <a:solidFill>
                      <a:srgbClr val="222832"/>
                    </a:solidFill>
                    <a:effectLst/>
                    <a:latin typeface="Meiryo UI" panose="020B0604030504040204" pitchFamily="50" charset="-128"/>
                    <a:ea typeface="Meiryo UI" panose="020B0604030504040204" pitchFamily="50" charset="-128"/>
                  </a:rPr>
                  <a:t> </a:t>
                </a:r>
                <a:r>
                  <a:rPr lang="ja-JP" altLang="en-US" sz="1400" b="0" i="0" dirty="0">
                    <a:solidFill>
                      <a:srgbClr val="222832"/>
                    </a:solidFill>
                    <a:effectLst/>
                    <a:latin typeface="Meiryo UI" panose="020B0604030504040204" pitchFamily="50" charset="-128"/>
                    <a:ea typeface="Meiryo UI" panose="020B0604030504040204" pitchFamily="50" charset="-128"/>
                  </a:rPr>
                  <a:t>を、ある割合で混ぜ合わせる役割を持ちます。このゲートによって、どの程度新しい情報を取り入れるか、どの程度前の状態を保持するかが決まります。</a:t>
                </a:r>
                <a:endParaRPr lang="ja-JP" altLang="en-US" sz="1400" dirty="0">
                  <a:latin typeface="Meiryo UI" panose="020B0604030504040204" pitchFamily="50" charset="-128"/>
                  <a:ea typeface="Meiryo UI" panose="020B0604030504040204" pitchFamily="50" charset="-128"/>
                </a:endParaRPr>
              </a:p>
            </p:txBody>
          </p:sp>
        </mc:Choice>
        <mc:Fallback xmlns="">
          <p:sp>
            <p:nvSpPr>
              <p:cNvPr id="4153" name="テキスト ボックス 4152">
                <a:extLst>
                  <a:ext uri="{FF2B5EF4-FFF2-40B4-BE49-F238E27FC236}">
                    <a16:creationId xmlns:a16="http://schemas.microsoft.com/office/drawing/2014/main" id="{1B22A65A-9FBF-EA18-C946-239C46B99453}"/>
                  </a:ext>
                </a:extLst>
              </p:cNvPr>
              <p:cNvSpPr txBox="1">
                <a:spLocks noRot="1" noChangeAspect="1" noMove="1" noResize="1" noEditPoints="1" noAdjustHandles="1" noChangeArrowheads="1" noChangeShapeType="1" noTextEdit="1"/>
              </p:cNvSpPr>
              <p:nvPr/>
            </p:nvSpPr>
            <p:spPr>
              <a:xfrm>
                <a:off x="6296504" y="1337953"/>
                <a:ext cx="5583972" cy="995850"/>
              </a:xfrm>
              <a:prstGeom prst="rect">
                <a:avLst/>
              </a:prstGeom>
              <a:blipFill>
                <a:blip r:embed="rId18"/>
                <a:stretch>
                  <a:fillRect l="-328" t="-610" b="-5488"/>
                </a:stretch>
              </a:blipFill>
            </p:spPr>
            <p:txBody>
              <a:bodyPr/>
              <a:lstStyle/>
              <a:p>
                <a:r>
                  <a:rPr lang="ja-JP" altLang="en-US">
                    <a:noFill/>
                  </a:rPr>
                  <a:t> </a:t>
                </a:r>
              </a:p>
            </p:txBody>
          </p:sp>
        </mc:Fallback>
      </mc:AlternateContent>
      <p:sp>
        <p:nvSpPr>
          <p:cNvPr id="4157" name="テキスト ボックス 4156">
            <a:extLst>
              <a:ext uri="{FF2B5EF4-FFF2-40B4-BE49-F238E27FC236}">
                <a16:creationId xmlns:a16="http://schemas.microsoft.com/office/drawing/2014/main" id="{A51234B1-F391-17A7-7AE4-2D16BE403C6F}"/>
              </a:ext>
            </a:extLst>
          </p:cNvPr>
          <p:cNvSpPr txBox="1"/>
          <p:nvPr/>
        </p:nvSpPr>
        <p:spPr>
          <a:xfrm>
            <a:off x="6381235" y="3549073"/>
            <a:ext cx="3264913"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リセットゲートを使って計算された新しい状態 </a:t>
            </a:r>
          </a:p>
        </p:txBody>
      </p:sp>
      <mc:AlternateContent xmlns:mc="http://schemas.openxmlformats.org/markup-compatibility/2006" xmlns:a14="http://schemas.microsoft.com/office/drawing/2010/main">
        <mc:Choice Requires="a14">
          <p:sp>
            <p:nvSpPr>
              <p:cNvPr id="4159" name="テキスト ボックス 4158">
                <a:extLst>
                  <a:ext uri="{FF2B5EF4-FFF2-40B4-BE49-F238E27FC236}">
                    <a16:creationId xmlns:a16="http://schemas.microsoft.com/office/drawing/2014/main" id="{35E72E05-76B8-908A-46CB-F7B7080CD2E5}"/>
                  </a:ext>
                </a:extLst>
              </p:cNvPr>
              <p:cNvSpPr txBox="1"/>
              <p:nvPr/>
            </p:nvSpPr>
            <p:spPr>
              <a:xfrm>
                <a:off x="6345727" y="2487955"/>
                <a:ext cx="5433714" cy="553998"/>
              </a:xfrm>
              <a:prstGeom prst="rect">
                <a:avLst/>
              </a:prstGeom>
              <a:noFill/>
            </p:spPr>
            <p:txBody>
              <a:bodyPr wrap="square">
                <a:spAutoFit/>
              </a:bodyPr>
              <a:lstStyle/>
              <a:p>
                <a:r>
                  <a:rPr lang="ja-JP" altLang="en-US" sz="1400" b="0" i="0" dirty="0">
                    <a:solidFill>
                      <a:srgbClr val="222832"/>
                    </a:solidFill>
                    <a:effectLst/>
                    <a:latin typeface="Meiryo UI" panose="020B0604030504040204" pitchFamily="50" charset="-128"/>
                    <a:ea typeface="Meiryo UI" panose="020B0604030504040204" pitchFamily="50" charset="-128"/>
                  </a:rPr>
                  <a:t>現在の状態と前の状態をどれくらいの割合で混合するかを制御します。入力 </a:t>
                </a:r>
                <a:r>
                  <a:rPr kumimoji="1" lang="en-US" altLang="ja-JP" sz="1600" b="0" dirty="0">
                    <a:solidFill>
                      <a:schemeClr val="tx1"/>
                    </a:solidFill>
                  </a:rPr>
                  <a:t> </a:t>
                </a:r>
                <a14:m>
                  <m:oMath xmlns:m="http://schemas.openxmlformats.org/officeDocument/2006/math">
                    <m:r>
                      <a:rPr kumimoji="1" lang="en-US" altLang="ja-JP" sz="1600" b="0" i="1" smtClean="0">
                        <a:solidFill>
                          <a:schemeClr val="tx1"/>
                        </a:solidFill>
                        <a:latin typeface="Cambria Math" panose="02040503050406030204" pitchFamily="18" charset="0"/>
                      </a:rPr>
                      <m:t>𝑥</m:t>
                    </m:r>
                    <m:r>
                      <a:rPr kumimoji="1" lang="en-US" altLang="ja-JP" sz="1600" b="0" i="1" smtClean="0">
                        <a:solidFill>
                          <a:schemeClr val="tx1"/>
                        </a:solidFill>
                        <a:latin typeface="Cambria Math" panose="02040503050406030204" pitchFamily="18" charset="0"/>
                      </a:rPr>
                      <m:t> </m:t>
                    </m:r>
                  </m:oMath>
                </a14:m>
                <a:r>
                  <a:rPr lang="en-US" altLang="ja-JP" sz="1600" b="0" i="0" dirty="0">
                    <a:solidFill>
                      <a:srgbClr val="222832"/>
                    </a:solidFill>
                    <a:effectLst/>
                    <a:latin typeface="Meiryo UI" panose="020B0604030504040204" pitchFamily="50" charset="-128"/>
                    <a:ea typeface="Meiryo UI" panose="020B0604030504040204" pitchFamily="50" charset="-128"/>
                  </a:rPr>
                  <a:t> </a:t>
                </a:r>
                <a:r>
                  <a:rPr lang="ja-JP" altLang="en-US" sz="1400" b="0" i="0" dirty="0">
                    <a:solidFill>
                      <a:srgbClr val="222832"/>
                    </a:solidFill>
                    <a:effectLst/>
                    <a:latin typeface="Meiryo UI" panose="020B0604030504040204" pitchFamily="50" charset="-128"/>
                    <a:ea typeface="Meiryo UI" panose="020B0604030504040204" pitchFamily="50" charset="-128"/>
                  </a:rPr>
                  <a:t>と前の隠れ状態 </a:t>
                </a:r>
                <a:r>
                  <a:rPr lang="ja-JP" altLang="en-US" sz="1400" dirty="0"/>
                  <a:t> </a:t>
                </a:r>
                <a14:m>
                  <m:oMath xmlns:m="http://schemas.openxmlformats.org/officeDocument/2006/math">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h</m:t>
                        </m:r>
                      </m:e>
                      <m:sub>
                        <m:r>
                          <a:rPr lang="en-US" altLang="ja-JP" sz="1600" i="1">
                            <a:latin typeface="Cambria Math" panose="02040503050406030204" pitchFamily="18" charset="0"/>
                          </a:rPr>
                          <m:t>𝑡</m:t>
                        </m:r>
                        <m:r>
                          <a:rPr lang="ja-JP" altLang="en-US" sz="1600">
                            <a:latin typeface="Cambria Math" panose="02040503050406030204" pitchFamily="18" charset="0"/>
                          </a:rPr>
                          <m:t>−1</m:t>
                        </m:r>
                      </m:sub>
                    </m:sSub>
                    <m:r>
                      <a:rPr lang="ja-JP" altLang="en-US" sz="1600" i="1">
                        <a:latin typeface="Cambria Math" panose="02040503050406030204" pitchFamily="18" charset="0"/>
                      </a:rPr>
                      <m:t> </m:t>
                    </m:r>
                  </m:oMath>
                </a14:m>
                <a:r>
                  <a:rPr lang="en-US" altLang="ja-JP" sz="1400" b="0" i="0" dirty="0">
                    <a:solidFill>
                      <a:srgbClr val="222832"/>
                    </a:solidFill>
                    <a:effectLst/>
                    <a:latin typeface="Meiryo UI" panose="020B0604030504040204" pitchFamily="50" charset="-128"/>
                    <a:ea typeface="Meiryo UI" panose="020B0604030504040204" pitchFamily="50" charset="-128"/>
                  </a:rPr>
                  <a:t> </a:t>
                </a:r>
                <a:r>
                  <a:rPr lang="ja-JP" altLang="en-US" sz="1400" b="0" i="0" dirty="0">
                    <a:solidFill>
                      <a:srgbClr val="222832"/>
                    </a:solidFill>
                    <a:effectLst/>
                    <a:latin typeface="Meiryo UI" panose="020B0604030504040204" pitchFamily="50" charset="-128"/>
                    <a:ea typeface="Meiryo UI" panose="020B0604030504040204" pitchFamily="50" charset="-128"/>
                  </a:rPr>
                  <a:t>を基にシグモイド関数をで計算します。</a:t>
                </a:r>
                <a:endParaRPr lang="ja-JP" altLang="en-US" sz="1400" dirty="0">
                  <a:latin typeface="Meiryo UI" panose="020B0604030504040204" pitchFamily="50" charset="-128"/>
                  <a:ea typeface="Meiryo UI" panose="020B0604030504040204" pitchFamily="50" charset="-128"/>
                </a:endParaRPr>
              </a:p>
            </p:txBody>
          </p:sp>
        </mc:Choice>
        <mc:Fallback xmlns="">
          <p:sp>
            <p:nvSpPr>
              <p:cNvPr id="4159" name="テキスト ボックス 4158">
                <a:extLst>
                  <a:ext uri="{FF2B5EF4-FFF2-40B4-BE49-F238E27FC236}">
                    <a16:creationId xmlns:a16="http://schemas.microsoft.com/office/drawing/2014/main" id="{35E72E05-76B8-908A-46CB-F7B7080CD2E5}"/>
                  </a:ext>
                </a:extLst>
              </p:cNvPr>
              <p:cNvSpPr txBox="1">
                <a:spLocks noRot="1" noChangeAspect="1" noMove="1" noResize="1" noEditPoints="1" noAdjustHandles="1" noChangeArrowheads="1" noChangeShapeType="1" noTextEdit="1"/>
              </p:cNvSpPr>
              <p:nvPr/>
            </p:nvSpPr>
            <p:spPr>
              <a:xfrm>
                <a:off x="6345727" y="2487955"/>
                <a:ext cx="5433714" cy="553998"/>
              </a:xfrm>
              <a:prstGeom prst="rect">
                <a:avLst/>
              </a:prstGeom>
              <a:blipFill>
                <a:blip r:embed="rId19"/>
                <a:stretch>
                  <a:fillRect l="-337" t="-2198" b="-7692"/>
                </a:stretch>
              </a:blipFill>
            </p:spPr>
            <p:txBody>
              <a:bodyPr/>
              <a:lstStyle/>
              <a:p>
                <a:r>
                  <a:rPr lang="ja-JP" altLang="en-US">
                    <a:noFill/>
                  </a:rPr>
                  <a:t> </a:t>
                </a:r>
              </a:p>
            </p:txBody>
          </p:sp>
        </mc:Fallback>
      </mc:AlternateContent>
      <p:sp>
        <p:nvSpPr>
          <p:cNvPr id="4161" name="テキスト ボックス 4160">
            <a:extLst>
              <a:ext uri="{FF2B5EF4-FFF2-40B4-BE49-F238E27FC236}">
                <a16:creationId xmlns:a16="http://schemas.microsoft.com/office/drawing/2014/main" id="{18AB215A-7F28-87C1-4179-E4F7B6310E0D}"/>
              </a:ext>
            </a:extLst>
          </p:cNvPr>
          <p:cNvSpPr txBox="1"/>
          <p:nvPr/>
        </p:nvSpPr>
        <p:spPr>
          <a:xfrm>
            <a:off x="6340672" y="4363970"/>
            <a:ext cx="4652299" cy="307777"/>
          </a:xfrm>
          <a:prstGeom prst="rect">
            <a:avLst/>
          </a:prstGeom>
          <a:noFill/>
        </p:spPr>
        <p:txBody>
          <a:bodyPr wrap="square">
            <a:spAutoFit/>
          </a:bodyPr>
          <a:lstStyle/>
          <a:p>
            <a:pPr algn="just">
              <a:buNone/>
            </a:pPr>
            <a:r>
              <a:rPr lang="ja-JP" altLang="en-US" sz="1400" b="0" i="0" dirty="0">
                <a:solidFill>
                  <a:srgbClr val="222832"/>
                </a:solidFill>
                <a:effectLst/>
                <a:latin typeface="Meiryo UI" panose="020B0604030504040204" pitchFamily="50" charset="-128"/>
                <a:ea typeface="Meiryo UI" panose="020B0604030504040204" pitchFamily="50" charset="-128"/>
              </a:rPr>
              <a:t>長期記憶は以下のように更新され、次の状態に伝播されます。</a:t>
            </a:r>
          </a:p>
        </p:txBody>
      </p:sp>
      <mc:AlternateContent xmlns:mc="http://schemas.openxmlformats.org/markup-compatibility/2006" xmlns:a14="http://schemas.microsoft.com/office/drawing/2010/main">
        <mc:Choice Requires="a14">
          <p:sp>
            <p:nvSpPr>
              <p:cNvPr id="4165" name="テキスト ボックス 4164">
                <a:extLst>
                  <a:ext uri="{FF2B5EF4-FFF2-40B4-BE49-F238E27FC236}">
                    <a16:creationId xmlns:a16="http://schemas.microsoft.com/office/drawing/2014/main" id="{45C5174E-F593-6A89-1B3A-EAE7E9ED2853}"/>
                  </a:ext>
                </a:extLst>
              </p:cNvPr>
              <p:cNvSpPr txBox="1"/>
              <p:nvPr/>
            </p:nvSpPr>
            <p:spPr>
              <a:xfrm>
                <a:off x="6415525" y="5302271"/>
                <a:ext cx="5433714" cy="548355"/>
              </a:xfrm>
              <a:prstGeom prst="rect">
                <a:avLst/>
              </a:prstGeom>
              <a:noFill/>
            </p:spPr>
            <p:txBody>
              <a:bodyPr wrap="square">
                <a:spAutoFit/>
              </a:bodyPr>
              <a:lstStyle/>
              <a:p>
                <a:r>
                  <a:rPr lang="ja-JP" altLang="en-US" sz="1400" dirty="0">
                    <a:solidFill>
                      <a:schemeClr val="tx1"/>
                    </a:solidFill>
                    <a:latin typeface="Meiryo UI" panose="020B0604030504040204" pitchFamily="50" charset="-128"/>
                    <a:ea typeface="Meiryo UI" panose="020B0604030504040204" pitchFamily="50" charset="-128"/>
                  </a:rPr>
                  <a:t>⊙は</a:t>
                </a:r>
                <a:r>
                  <a:rPr lang="en-US" altLang="ja-JP" sz="1400" b="1" dirty="0">
                    <a:solidFill>
                      <a:schemeClr val="tx1"/>
                    </a:solidFill>
                    <a:latin typeface="Meiryo UI" panose="020B0604030504040204" pitchFamily="50" charset="-128"/>
                    <a:ea typeface="Meiryo UI" panose="020B0604030504040204" pitchFamily="50" charset="-128"/>
                  </a:rPr>
                  <a:t>Hadamard</a:t>
                </a:r>
                <a:r>
                  <a:rPr lang="ja-JP" altLang="en-US" sz="1400" b="1" dirty="0">
                    <a:solidFill>
                      <a:schemeClr val="tx1"/>
                    </a:solidFill>
                    <a:latin typeface="Meiryo UI" panose="020B0604030504040204" pitchFamily="50" charset="-128"/>
                    <a:ea typeface="Meiryo UI" panose="020B0604030504040204" pitchFamily="50" charset="-128"/>
                  </a:rPr>
                  <a:t>積（アダマール積）</a:t>
                </a:r>
                <a:r>
                  <a:rPr lang="ja-JP" altLang="en-US" sz="1400" dirty="0">
                    <a:solidFill>
                      <a:schemeClr val="tx1"/>
                    </a:solidFill>
                    <a:latin typeface="Meiryo UI" panose="020B0604030504040204" pitchFamily="50" charset="-128"/>
                    <a:ea typeface="Meiryo UI" panose="020B0604030504040204" pitchFamily="50" charset="-128"/>
                  </a:rPr>
                  <a:t>といい</a:t>
                </a:r>
                <a:r>
                  <a:rPr lang="en-US" altLang="ja-JP" sz="1400" dirty="0">
                    <a:solidFill>
                      <a:schemeClr val="tx1"/>
                    </a:solidFill>
                    <a:latin typeface="Meiryo UI" panose="020B0604030504040204" pitchFamily="50" charset="-128"/>
                    <a:ea typeface="Meiryo UI" panose="020B0604030504040204" pitchFamily="50" charset="-128"/>
                  </a:rPr>
                  <a:t>(1−</a:t>
                </a:r>
                <a:r>
                  <a:rPr lang="ja-JP" altLang="en-US" sz="1400" dirty="0">
                    <a:solidFill>
                      <a:schemeClr val="tx1"/>
                    </a:solidFill>
                    <a:latin typeface="Meiryo UI" panose="020B0604030504040204" pitchFamily="50" charset="-128"/>
                    <a:ea typeface="Meiryo UI" panose="020B0604030504040204" pitchFamily="50" charset="-128"/>
                  </a:rPr>
                  <a:t>𝑧</a:t>
                </a:r>
                <a:r>
                  <a:rPr lang="en-US" altLang="ja-JP" sz="1400" dirty="0">
                    <a:solidFill>
                      <a:schemeClr val="tx1"/>
                    </a:solidFill>
                    <a:latin typeface="Meiryo UI" panose="020B0604030504040204" pitchFamily="50" charset="-128"/>
                    <a:ea typeface="Meiryo UI" panose="020B0604030504040204" pitchFamily="50" charset="-128"/>
                  </a:rPr>
                  <a:t>)</a:t>
                </a:r>
                <a:r>
                  <a:rPr lang="ja-JP" altLang="en-US" sz="1400" dirty="0">
                    <a:solidFill>
                      <a:schemeClr val="tx1"/>
                    </a:solidFill>
                    <a:latin typeface="Meiryo UI" panose="020B0604030504040204" pitchFamily="50" charset="-128"/>
                    <a:ea typeface="Meiryo UI" panose="020B0604030504040204" pitchFamily="50" charset="-128"/>
                  </a:rPr>
                  <a:t>に含まれる各要素を</a:t>
                </a:r>
                <a14:m>
                  <m:oMath xmlns:m="http://schemas.openxmlformats.org/officeDocument/2006/math">
                    <m:sSub>
                      <m:sSubPr>
                        <m:ctrlPr>
                          <a:rPr lang="ja-JP" altLang="en-US" sz="1600" i="1">
                            <a:solidFill>
                              <a:schemeClr val="tx1"/>
                            </a:solidFill>
                            <a:latin typeface="Cambria Math" panose="02040503050406030204" pitchFamily="18" charset="0"/>
                          </a:rPr>
                        </m:ctrlPr>
                      </m:sSubPr>
                      <m:e>
                        <m:r>
                          <a:rPr lang="en-US" altLang="ja-JP" sz="1600" i="1">
                            <a:solidFill>
                              <a:schemeClr val="tx1"/>
                            </a:solidFill>
                            <a:latin typeface="Cambria Math" panose="02040503050406030204" pitchFamily="18" charset="0"/>
                          </a:rPr>
                          <m:t>h</m:t>
                        </m:r>
                      </m:e>
                      <m:sub>
                        <m:r>
                          <a:rPr lang="ja-JP" altLang="en-US" sz="1600" i="1">
                            <a:solidFill>
                              <a:schemeClr val="tx1"/>
                            </a:solidFill>
                            <a:latin typeface="Cambria Math" panose="02040503050406030204" pitchFamily="18" charset="0"/>
                          </a:rPr>
                          <m:t>𝑡</m:t>
                        </m:r>
                        <m:r>
                          <a:rPr lang="en-US" altLang="ja-JP" sz="1600" b="0" i="1" smtClean="0">
                            <a:solidFill>
                              <a:schemeClr val="tx1"/>
                            </a:solidFill>
                            <a:latin typeface="Cambria Math" panose="02040503050406030204" pitchFamily="18" charset="0"/>
                          </a:rPr>
                          <m:t>−1</m:t>
                        </m:r>
                      </m:sub>
                    </m:sSub>
                  </m:oMath>
                </a14:m>
                <a:r>
                  <a:rPr lang="ja-JP" altLang="en-US" sz="1400" dirty="0">
                    <a:solidFill>
                      <a:schemeClr val="tx1"/>
                    </a:solidFill>
                    <a:latin typeface="Meiryo UI" panose="020B0604030504040204" pitchFamily="50" charset="-128"/>
                    <a:ea typeface="Meiryo UI" panose="020B0604030504040204" pitchFamily="50" charset="-128"/>
                  </a:rPr>
                  <a:t>の対応する要素と掛け合わせる操作を示します。</a:t>
                </a:r>
              </a:p>
            </p:txBody>
          </p:sp>
        </mc:Choice>
        <mc:Fallback xmlns="">
          <p:sp>
            <p:nvSpPr>
              <p:cNvPr id="4165" name="テキスト ボックス 4164">
                <a:extLst>
                  <a:ext uri="{FF2B5EF4-FFF2-40B4-BE49-F238E27FC236}">
                    <a16:creationId xmlns:a16="http://schemas.microsoft.com/office/drawing/2014/main" id="{45C5174E-F593-6A89-1B3A-EAE7E9ED2853}"/>
                  </a:ext>
                </a:extLst>
              </p:cNvPr>
              <p:cNvSpPr txBox="1">
                <a:spLocks noRot="1" noChangeAspect="1" noMove="1" noResize="1" noEditPoints="1" noAdjustHandles="1" noChangeArrowheads="1" noChangeShapeType="1" noTextEdit="1"/>
              </p:cNvSpPr>
              <p:nvPr/>
            </p:nvSpPr>
            <p:spPr>
              <a:xfrm>
                <a:off x="6415525" y="5302271"/>
                <a:ext cx="5433714" cy="548355"/>
              </a:xfrm>
              <a:prstGeom prst="rect">
                <a:avLst/>
              </a:prstGeom>
              <a:blipFill>
                <a:blip r:embed="rId20"/>
                <a:stretch>
                  <a:fillRect l="-336" t="-2222" b="-8889"/>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B70CF70B-7B25-B696-E869-336D9547EF61}"/>
              </a:ext>
            </a:extLst>
          </p:cNvPr>
          <p:cNvSpPr txBox="1"/>
          <p:nvPr/>
        </p:nvSpPr>
        <p:spPr>
          <a:xfrm>
            <a:off x="6381235" y="5932203"/>
            <a:ext cx="5632864" cy="523220"/>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（備考）～は，チルダ（</a:t>
            </a:r>
            <a:r>
              <a:rPr lang="en-US" altLang="ja-JP" sz="1400" dirty="0">
                <a:latin typeface="Meiryo UI" panose="020B0604030504040204" pitchFamily="50" charset="-128"/>
                <a:ea typeface="Meiryo UI" panose="020B0604030504040204" pitchFamily="50" charset="-128"/>
              </a:rPr>
              <a:t>tilde</a:t>
            </a:r>
            <a:r>
              <a:rPr lang="ja-JP" altLang="en-US" sz="1400" dirty="0">
                <a:latin typeface="Meiryo UI" panose="020B0604030504040204" pitchFamily="50" charset="-128"/>
                <a:ea typeface="Meiryo UI" panose="020B0604030504040204" pitchFamily="50" charset="-128"/>
              </a:rPr>
              <a:t>）記号と呼ばれ、不偏推定量を表す場合に使われます。単に，推定量の場合は，ハット＾記号がしばしば使われます。</a:t>
            </a:r>
          </a:p>
        </p:txBody>
      </p:sp>
      <p:sp>
        <p:nvSpPr>
          <p:cNvPr id="13" name="スライド番号プレースホルダー 12">
            <a:extLst>
              <a:ext uri="{FF2B5EF4-FFF2-40B4-BE49-F238E27FC236}">
                <a16:creationId xmlns:a16="http://schemas.microsoft.com/office/drawing/2014/main" id="{96F833E5-FF8D-5FB7-5F3B-2BC053CEA1CF}"/>
              </a:ext>
            </a:extLst>
          </p:cNvPr>
          <p:cNvSpPr>
            <a:spLocks noGrp="1"/>
          </p:cNvSpPr>
          <p:nvPr>
            <p:ph type="sldNum" sz="quarter" idx="12"/>
          </p:nvPr>
        </p:nvSpPr>
        <p:spPr/>
        <p:txBody>
          <a:bodyPr/>
          <a:lstStyle/>
          <a:p>
            <a:fld id="{2977F5E9-0479-47A0-9E51-109E0858BCF2}" type="slidenum">
              <a:rPr kumimoji="1" lang="ja-JP" altLang="en-US" smtClean="0"/>
              <a:t>14</a:t>
            </a:fld>
            <a:endParaRPr kumimoji="1" lang="ja-JP" altLang="en-US"/>
          </a:p>
        </p:txBody>
      </p:sp>
      <p:sp>
        <p:nvSpPr>
          <p:cNvPr id="15" name="楕円 14">
            <a:extLst>
              <a:ext uri="{FF2B5EF4-FFF2-40B4-BE49-F238E27FC236}">
                <a16:creationId xmlns:a16="http://schemas.microsoft.com/office/drawing/2014/main" id="{84B079C6-B2A5-F8B3-0B9D-426F8D0062D6}"/>
              </a:ext>
            </a:extLst>
          </p:cNvPr>
          <p:cNvSpPr/>
          <p:nvPr/>
        </p:nvSpPr>
        <p:spPr>
          <a:xfrm>
            <a:off x="2424983" y="4646799"/>
            <a:ext cx="344219" cy="369479"/>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FA5412E-9335-D080-6576-7EEFC7ADAD85}"/>
              </a:ext>
            </a:extLst>
          </p:cNvPr>
          <p:cNvSpPr/>
          <p:nvPr/>
        </p:nvSpPr>
        <p:spPr>
          <a:xfrm>
            <a:off x="5232321" y="1288775"/>
            <a:ext cx="344219" cy="369479"/>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264904E0-F60A-E935-9AAC-F056C884E9D0}"/>
              </a:ext>
            </a:extLst>
          </p:cNvPr>
          <p:cNvSpPr/>
          <p:nvPr/>
        </p:nvSpPr>
        <p:spPr>
          <a:xfrm>
            <a:off x="2502538" y="2610585"/>
            <a:ext cx="1315680" cy="1966805"/>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C8B05304-E129-3575-C063-1FE415B5B20B}"/>
              </a:ext>
            </a:extLst>
          </p:cNvPr>
          <p:cNvSpPr/>
          <p:nvPr/>
        </p:nvSpPr>
        <p:spPr>
          <a:xfrm>
            <a:off x="3817663" y="1337953"/>
            <a:ext cx="688943" cy="3243210"/>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986C210B-2531-8281-C97A-C64B8F78BB36}"/>
              </a:ext>
            </a:extLst>
          </p:cNvPr>
          <p:cNvSpPr txBox="1"/>
          <p:nvPr/>
        </p:nvSpPr>
        <p:spPr>
          <a:xfrm>
            <a:off x="2804522" y="2614764"/>
            <a:ext cx="706727" cy="415498"/>
          </a:xfrm>
          <a:prstGeom prst="rect">
            <a:avLst/>
          </a:prstGeom>
          <a:noFill/>
        </p:spPr>
        <p:txBody>
          <a:bodyPr wrap="square" rtlCol="0">
            <a:spAutoFit/>
          </a:bodyPr>
          <a:lstStyle/>
          <a:p>
            <a:pPr algn="ctr"/>
            <a:r>
              <a:rPr kumimoji="1" lang="en-US" altLang="ja-JP" sz="1050" b="1" dirty="0">
                <a:latin typeface="Meiryo UI" panose="020B0604030504040204" pitchFamily="50" charset="-128"/>
                <a:ea typeface="Meiryo UI" panose="020B0604030504040204" pitchFamily="50" charset="-128"/>
              </a:rPr>
              <a:t>reset</a:t>
            </a:r>
          </a:p>
          <a:p>
            <a:pPr algn="ctr"/>
            <a:r>
              <a:rPr lang="en-US" altLang="ja-JP" sz="1050" b="1" dirty="0">
                <a:latin typeface="Meiryo UI" panose="020B0604030504040204" pitchFamily="50" charset="-128"/>
                <a:ea typeface="Meiryo UI" panose="020B0604030504040204" pitchFamily="50" charset="-128"/>
              </a:rPr>
              <a:t>gate</a:t>
            </a:r>
            <a:endParaRPr kumimoji="1" lang="ja-JP" altLang="en-US" sz="1050" b="1"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44AF69C9-CCE0-9640-DC04-0F67B8D65083}"/>
              </a:ext>
            </a:extLst>
          </p:cNvPr>
          <p:cNvSpPr txBox="1"/>
          <p:nvPr/>
        </p:nvSpPr>
        <p:spPr>
          <a:xfrm>
            <a:off x="3774202" y="1396186"/>
            <a:ext cx="771705" cy="415498"/>
          </a:xfrm>
          <a:prstGeom prst="rect">
            <a:avLst/>
          </a:prstGeom>
          <a:noFill/>
        </p:spPr>
        <p:txBody>
          <a:bodyPr wrap="square" rtlCol="0">
            <a:spAutoFit/>
          </a:bodyPr>
          <a:lstStyle/>
          <a:p>
            <a:pPr algn="ctr"/>
            <a:r>
              <a:rPr kumimoji="1" lang="en-US" altLang="ja-JP" sz="1050" b="1" dirty="0">
                <a:latin typeface="Meiryo UI" panose="020B0604030504040204" pitchFamily="50" charset="-128"/>
                <a:ea typeface="Meiryo UI" panose="020B0604030504040204" pitchFamily="50" charset="-128"/>
              </a:rPr>
              <a:t>update</a:t>
            </a:r>
          </a:p>
          <a:p>
            <a:pPr algn="ctr"/>
            <a:r>
              <a:rPr lang="en-US" altLang="ja-JP" sz="1050" b="1" dirty="0">
                <a:latin typeface="Meiryo UI" panose="020B0604030504040204" pitchFamily="50" charset="-128"/>
                <a:ea typeface="Meiryo UI" panose="020B0604030504040204" pitchFamily="50" charset="-128"/>
              </a:rPr>
              <a:t>gate</a:t>
            </a:r>
            <a:endParaRPr kumimoji="1" lang="ja-JP" altLang="en-US" sz="1050" b="1"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D0227BF3-F50E-78AC-79AF-BFB987C5A89B}"/>
              </a:ext>
            </a:extLst>
          </p:cNvPr>
          <p:cNvSpPr txBox="1"/>
          <p:nvPr/>
        </p:nvSpPr>
        <p:spPr>
          <a:xfrm>
            <a:off x="2804522" y="4706092"/>
            <a:ext cx="567414"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入力</a:t>
            </a:r>
            <a:endParaRPr kumimoji="1" lang="ja-JP" altLang="en-US" sz="1100"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B9B6EA53-0C42-5D94-DABB-8F0E07D3BA90}"/>
              </a:ext>
            </a:extLst>
          </p:cNvPr>
          <p:cNvSpPr txBox="1"/>
          <p:nvPr/>
        </p:nvSpPr>
        <p:spPr>
          <a:xfrm>
            <a:off x="5540253" y="1351088"/>
            <a:ext cx="567414" cy="261610"/>
          </a:xfrm>
          <a:prstGeom prst="rect">
            <a:avLst/>
          </a:prstGeom>
          <a:noFill/>
        </p:spPr>
        <p:txBody>
          <a:bodyPr wrap="square" rtlCol="0">
            <a:spAutoFit/>
          </a:bodyPr>
          <a:lstStyle/>
          <a:p>
            <a:r>
              <a:rPr lang="ja-JP" altLang="en-US" sz="1100" dirty="0">
                <a:latin typeface="Meiryo UI" panose="020B0604030504040204" pitchFamily="50" charset="-128"/>
                <a:ea typeface="Meiryo UI" panose="020B0604030504040204" pitchFamily="50" charset="-128"/>
              </a:rPr>
              <a:t>出力</a:t>
            </a:r>
            <a:endParaRPr kumimoji="1" lang="ja-JP" altLang="en-US" sz="1100"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CE27949B-1CFB-F772-31B4-C821EACFDCEF}"/>
              </a:ext>
            </a:extLst>
          </p:cNvPr>
          <p:cNvSpPr txBox="1"/>
          <p:nvPr/>
        </p:nvSpPr>
        <p:spPr>
          <a:xfrm>
            <a:off x="5696684" y="2511228"/>
            <a:ext cx="567414" cy="261610"/>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引継</a:t>
            </a:r>
          </a:p>
        </p:txBody>
      </p:sp>
    </p:spTree>
    <p:extLst>
      <p:ext uri="{BB962C8B-B14F-4D97-AF65-F5344CB8AC3E}">
        <p14:creationId xmlns:p14="http://schemas.microsoft.com/office/powerpoint/2010/main" val="318737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BE98D-16A0-EADF-1EE6-47FFBCD589E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CB4CAE0-8854-836A-EED2-BE75E89DF524}"/>
              </a:ext>
            </a:extLst>
          </p:cNvPr>
          <p:cNvSpPr>
            <a:spLocks noGrp="1"/>
          </p:cNvSpPr>
          <p:nvPr>
            <p:ph type="sldNum" sz="quarter" idx="12"/>
          </p:nvPr>
        </p:nvSpPr>
        <p:spPr/>
        <p:txBody>
          <a:bodyPr/>
          <a:lstStyle/>
          <a:p>
            <a:fld id="{2977F5E9-0479-47A0-9E51-109E0858BCF2}" type="slidenum">
              <a:rPr kumimoji="1" lang="ja-JP" altLang="en-US" smtClean="0"/>
              <a:t>15</a:t>
            </a:fld>
            <a:endParaRPr kumimoji="1" lang="ja-JP" altLang="en-US"/>
          </a:p>
        </p:txBody>
      </p:sp>
      <p:sp>
        <p:nvSpPr>
          <p:cNvPr id="3" name="タイトル 2">
            <a:extLst>
              <a:ext uri="{FF2B5EF4-FFF2-40B4-BE49-F238E27FC236}">
                <a16:creationId xmlns:a16="http://schemas.microsoft.com/office/drawing/2014/main" id="{4EE72DDA-7C89-C9CA-00EB-70EF6DD26175}"/>
              </a:ext>
            </a:extLst>
          </p:cNvPr>
          <p:cNvSpPr>
            <a:spLocks noGrp="1"/>
          </p:cNvSpPr>
          <p:nvPr>
            <p:ph type="title"/>
          </p:nvPr>
        </p:nvSpPr>
        <p:spPr/>
        <p:txBody>
          <a:bodyPr/>
          <a:lstStyle/>
          <a:p>
            <a:r>
              <a:rPr kumimoji="1" lang="en-US" altLang="ja-JP" dirty="0"/>
              <a:t>RNN</a:t>
            </a:r>
            <a:r>
              <a:rPr lang="ja-JP" altLang="en-US" dirty="0"/>
              <a:t>～</a:t>
            </a:r>
            <a:r>
              <a:rPr lang="en-US" altLang="ja-JP" dirty="0"/>
              <a:t>Attention</a:t>
            </a:r>
            <a:r>
              <a:rPr lang="ja-JP" altLang="en-US" dirty="0"/>
              <a:t>機構，</a:t>
            </a:r>
            <a:r>
              <a:rPr lang="en-US" altLang="ja-JP" dirty="0"/>
              <a:t>Transformer</a:t>
            </a:r>
            <a:endParaRPr kumimoji="1" lang="ja-JP" altLang="en-US" dirty="0"/>
          </a:p>
        </p:txBody>
      </p:sp>
      <p:sp>
        <p:nvSpPr>
          <p:cNvPr id="4" name="テキスト プレースホルダー 3">
            <a:extLst>
              <a:ext uri="{FF2B5EF4-FFF2-40B4-BE49-F238E27FC236}">
                <a16:creationId xmlns:a16="http://schemas.microsoft.com/office/drawing/2014/main" id="{120F61D1-E25A-C50F-FE0B-64958352D18D}"/>
              </a:ext>
            </a:extLst>
          </p:cNvPr>
          <p:cNvSpPr>
            <a:spLocks noGrp="1"/>
          </p:cNvSpPr>
          <p:nvPr>
            <p:ph type="body" sz="quarter" idx="13"/>
          </p:nvPr>
        </p:nvSpPr>
        <p:spPr/>
        <p:txBody>
          <a:bodyPr/>
          <a:lstStyle/>
          <a:p>
            <a:r>
              <a:rPr kumimoji="1" lang="ja-JP" altLang="en-US" dirty="0"/>
              <a:t>３ｰ２．</a:t>
            </a:r>
            <a:r>
              <a:rPr kumimoji="1" lang="en-US" altLang="ja-JP" dirty="0"/>
              <a:t>RNN</a:t>
            </a:r>
            <a:r>
              <a:rPr kumimoji="1" lang="ja-JP" altLang="en-US" dirty="0"/>
              <a:t>～</a:t>
            </a:r>
            <a:r>
              <a:rPr kumimoji="1" lang="en-US" altLang="ja-JP" dirty="0"/>
              <a:t>Transformer</a:t>
            </a:r>
            <a:r>
              <a:rPr kumimoji="1" lang="ja-JP" altLang="en-US" dirty="0"/>
              <a:t>解説　自然言語処理を例として</a:t>
            </a:r>
          </a:p>
        </p:txBody>
      </p:sp>
      <p:sp>
        <p:nvSpPr>
          <p:cNvPr id="5" name="テキスト ボックス 4">
            <a:extLst>
              <a:ext uri="{FF2B5EF4-FFF2-40B4-BE49-F238E27FC236}">
                <a16:creationId xmlns:a16="http://schemas.microsoft.com/office/drawing/2014/main" id="{C1215DFA-3BA8-D094-0B29-ADBAFADEC10E}"/>
              </a:ext>
            </a:extLst>
          </p:cNvPr>
          <p:cNvSpPr txBox="1"/>
          <p:nvPr/>
        </p:nvSpPr>
        <p:spPr>
          <a:xfrm>
            <a:off x="273423" y="1103059"/>
            <a:ext cx="1006437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機械翻訳や文章分類（</a:t>
            </a:r>
            <a:r>
              <a:rPr kumimoji="1" lang="en-US" altLang="ja-JP" sz="1600" dirty="0">
                <a:latin typeface="Meiryo UI" panose="020B0604030504040204" pitchFamily="50" charset="-128"/>
                <a:ea typeface="Meiryo UI" panose="020B0604030504040204" pitchFamily="50" charset="-128"/>
              </a:rPr>
              <a:t>SNS</a:t>
            </a:r>
            <a:r>
              <a:rPr kumimoji="1" lang="ja-JP" altLang="en-US" sz="1600" dirty="0">
                <a:latin typeface="Meiryo UI" panose="020B0604030504040204" pitchFamily="50" charset="-128"/>
                <a:ea typeface="Meiryo UI" panose="020B0604030504040204" pitchFamily="50" charset="-128"/>
              </a:rPr>
              <a:t>の投稿の良い</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悪いの評価など）、チャットボットで使われています。</a:t>
            </a:r>
          </a:p>
        </p:txBody>
      </p:sp>
      <p:sp>
        <p:nvSpPr>
          <p:cNvPr id="86" name="テキスト ボックス 85">
            <a:extLst>
              <a:ext uri="{FF2B5EF4-FFF2-40B4-BE49-F238E27FC236}">
                <a16:creationId xmlns:a16="http://schemas.microsoft.com/office/drawing/2014/main" id="{99903334-DAB1-0718-1A9F-EB0C8C05A9CC}"/>
              </a:ext>
            </a:extLst>
          </p:cNvPr>
          <p:cNvSpPr txBox="1"/>
          <p:nvPr/>
        </p:nvSpPr>
        <p:spPr>
          <a:xfrm>
            <a:off x="662977" y="1720144"/>
            <a:ext cx="2288653"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RNN</a:t>
            </a:r>
            <a:r>
              <a:rPr lang="ja-JP" altLang="en-US" sz="1600" b="1" dirty="0">
                <a:latin typeface="Meiryo UI" panose="020B0604030504040204" pitchFamily="50" charset="-128"/>
                <a:ea typeface="Meiryo UI" panose="020B0604030504040204" pitchFamily="50" charset="-128"/>
              </a:rPr>
              <a:t>を用いた翻訳機能</a:t>
            </a:r>
            <a:endParaRPr kumimoji="1" lang="ja-JP" altLang="en-US" sz="1600" b="1" dirty="0">
              <a:latin typeface="Meiryo UI" panose="020B0604030504040204" pitchFamily="50" charset="-128"/>
              <a:ea typeface="Meiryo UI" panose="020B0604030504040204" pitchFamily="50" charset="-128"/>
            </a:endParaRPr>
          </a:p>
        </p:txBody>
      </p:sp>
      <p:grpSp>
        <p:nvGrpSpPr>
          <p:cNvPr id="124" name="グループ化 123">
            <a:extLst>
              <a:ext uri="{FF2B5EF4-FFF2-40B4-BE49-F238E27FC236}">
                <a16:creationId xmlns:a16="http://schemas.microsoft.com/office/drawing/2014/main" id="{29415FFD-82AB-FB7E-E47E-FB8BB1E405A1}"/>
              </a:ext>
            </a:extLst>
          </p:cNvPr>
          <p:cNvGrpSpPr/>
          <p:nvPr/>
        </p:nvGrpSpPr>
        <p:grpSpPr>
          <a:xfrm>
            <a:off x="1136827" y="2797082"/>
            <a:ext cx="1176437" cy="3140358"/>
            <a:chOff x="4605799" y="2713432"/>
            <a:chExt cx="1176437" cy="3761797"/>
          </a:xfrm>
        </p:grpSpPr>
        <p:sp>
          <p:nvSpPr>
            <p:cNvPr id="89" name="正方形/長方形 88">
              <a:extLst>
                <a:ext uri="{FF2B5EF4-FFF2-40B4-BE49-F238E27FC236}">
                  <a16:creationId xmlns:a16="http://schemas.microsoft.com/office/drawing/2014/main" id="{B95FBC1E-429E-E0C7-62D9-CF72CA84B9E1}"/>
                </a:ext>
              </a:extLst>
            </p:cNvPr>
            <p:cNvSpPr/>
            <p:nvPr/>
          </p:nvSpPr>
          <p:spPr>
            <a:xfrm>
              <a:off x="4634938" y="2713432"/>
              <a:ext cx="1098856" cy="39260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日本語</a:t>
              </a:r>
            </a:p>
          </p:txBody>
        </p:sp>
        <p:sp>
          <p:nvSpPr>
            <p:cNvPr id="94" name="正方形/長方形 93">
              <a:extLst>
                <a:ext uri="{FF2B5EF4-FFF2-40B4-BE49-F238E27FC236}">
                  <a16:creationId xmlns:a16="http://schemas.microsoft.com/office/drawing/2014/main" id="{308B4081-F022-B32C-2CC7-1F690DD6CDE0}"/>
                </a:ext>
              </a:extLst>
            </p:cNvPr>
            <p:cNvSpPr/>
            <p:nvPr/>
          </p:nvSpPr>
          <p:spPr>
            <a:xfrm>
              <a:off x="4605799" y="3301847"/>
              <a:ext cx="1169713" cy="66201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エンコーダー</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en-US" altLang="ja-JP" sz="1400" dirty="0">
                  <a:solidFill>
                    <a:schemeClr val="tx1"/>
                  </a:solidFill>
                  <a:latin typeface="Meiryo UI" panose="020B0604030504040204" pitchFamily="50" charset="-128"/>
                  <a:ea typeface="Meiryo UI" panose="020B0604030504040204" pitchFamily="50" charset="-128"/>
                </a:rPr>
                <a:t>RNN</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A9719291-8E79-CFBD-4F13-917D6DD03AF1}"/>
                </a:ext>
              </a:extLst>
            </p:cNvPr>
            <p:cNvSpPr/>
            <p:nvPr/>
          </p:nvSpPr>
          <p:spPr>
            <a:xfrm>
              <a:off x="4612523" y="5137760"/>
              <a:ext cx="1169713" cy="66201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デコーダー</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en-US" altLang="ja-JP" sz="1400" dirty="0">
                  <a:solidFill>
                    <a:schemeClr val="tx1"/>
                  </a:solidFill>
                  <a:latin typeface="Meiryo UI" panose="020B0604030504040204" pitchFamily="50" charset="-128"/>
                  <a:ea typeface="Meiryo UI" panose="020B0604030504040204" pitchFamily="50" charset="-128"/>
                </a:rPr>
                <a:t>RNN</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98" name="正方形/長方形 97">
              <a:extLst>
                <a:ext uri="{FF2B5EF4-FFF2-40B4-BE49-F238E27FC236}">
                  <a16:creationId xmlns:a16="http://schemas.microsoft.com/office/drawing/2014/main" id="{F1ED138F-7CC9-D96D-9B2F-E556ADE67E27}"/>
                </a:ext>
              </a:extLst>
            </p:cNvPr>
            <p:cNvSpPr/>
            <p:nvPr/>
          </p:nvSpPr>
          <p:spPr>
            <a:xfrm>
              <a:off x="4642937" y="6082625"/>
              <a:ext cx="1098856" cy="39260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英語</a:t>
              </a:r>
            </a:p>
          </p:txBody>
        </p:sp>
        <p:cxnSp>
          <p:nvCxnSpPr>
            <p:cNvPr id="102" name="直線矢印コネクタ 101">
              <a:extLst>
                <a:ext uri="{FF2B5EF4-FFF2-40B4-BE49-F238E27FC236}">
                  <a16:creationId xmlns:a16="http://schemas.microsoft.com/office/drawing/2014/main" id="{DE9069B1-1BAA-C520-8F03-9D0AF221D8D0}"/>
                </a:ext>
              </a:extLst>
            </p:cNvPr>
            <p:cNvCxnSpPr>
              <a:stCxn id="89" idx="2"/>
              <a:endCxn id="94" idx="0"/>
            </p:cNvCxnSpPr>
            <p:nvPr/>
          </p:nvCxnSpPr>
          <p:spPr>
            <a:xfrm>
              <a:off x="5184366" y="3106036"/>
              <a:ext cx="6290" cy="195811"/>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直線矢印コネクタ 115">
              <a:extLst>
                <a:ext uri="{FF2B5EF4-FFF2-40B4-BE49-F238E27FC236}">
                  <a16:creationId xmlns:a16="http://schemas.microsoft.com/office/drawing/2014/main" id="{515811D7-F929-8F33-C637-DEE45A67FBA4}"/>
                </a:ext>
              </a:extLst>
            </p:cNvPr>
            <p:cNvCxnSpPr>
              <a:stCxn id="96" idx="2"/>
              <a:endCxn id="98" idx="0"/>
            </p:cNvCxnSpPr>
            <p:nvPr/>
          </p:nvCxnSpPr>
          <p:spPr>
            <a:xfrm flipH="1">
              <a:off x="5192365" y="5799772"/>
              <a:ext cx="5015" cy="282853"/>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直線矢印コネクタ 120">
              <a:extLst>
                <a:ext uri="{FF2B5EF4-FFF2-40B4-BE49-F238E27FC236}">
                  <a16:creationId xmlns:a16="http://schemas.microsoft.com/office/drawing/2014/main" id="{7D5569DD-F1D0-F1B2-1508-7AF3430FA493}"/>
                </a:ext>
              </a:extLst>
            </p:cNvPr>
            <p:cNvCxnSpPr>
              <a:cxnSpLocks/>
              <a:stCxn id="94" idx="2"/>
              <a:endCxn id="96" idx="0"/>
            </p:cNvCxnSpPr>
            <p:nvPr/>
          </p:nvCxnSpPr>
          <p:spPr>
            <a:xfrm>
              <a:off x="5190656" y="3963858"/>
              <a:ext cx="6724" cy="1173901"/>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8" name="正方形/長方形 117">
              <a:extLst>
                <a:ext uri="{FF2B5EF4-FFF2-40B4-BE49-F238E27FC236}">
                  <a16:creationId xmlns:a16="http://schemas.microsoft.com/office/drawing/2014/main" id="{49BB3876-B873-03C1-1679-BDB6ACF74B06}"/>
                </a:ext>
              </a:extLst>
            </p:cNvPr>
            <p:cNvSpPr/>
            <p:nvPr/>
          </p:nvSpPr>
          <p:spPr>
            <a:xfrm>
              <a:off x="4608042" y="4195476"/>
              <a:ext cx="1169713" cy="6620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翻訳元文章の特徴</a:t>
              </a:r>
            </a:p>
          </p:txBody>
        </p:sp>
      </p:grpSp>
      <p:sp>
        <p:nvSpPr>
          <p:cNvPr id="125" name="テキスト ボックス 124">
            <a:extLst>
              <a:ext uri="{FF2B5EF4-FFF2-40B4-BE49-F238E27FC236}">
                <a16:creationId xmlns:a16="http://schemas.microsoft.com/office/drawing/2014/main" id="{9F28CE96-E40A-3300-04D9-1185EA5D5C39}"/>
              </a:ext>
            </a:extLst>
          </p:cNvPr>
          <p:cNvSpPr txBox="1"/>
          <p:nvPr/>
        </p:nvSpPr>
        <p:spPr>
          <a:xfrm>
            <a:off x="273423" y="2125548"/>
            <a:ext cx="2678207" cy="52322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デコーダーの</a:t>
            </a:r>
            <a:r>
              <a:rPr kumimoji="1" lang="en-US" altLang="ja-JP" sz="1400" dirty="0">
                <a:latin typeface="Meiryo UI" panose="020B0604030504040204" pitchFamily="50" charset="-128"/>
                <a:ea typeface="Meiryo UI" panose="020B0604030504040204" pitchFamily="50" charset="-128"/>
              </a:rPr>
              <a:t>RNN</a:t>
            </a:r>
            <a:r>
              <a:rPr kumimoji="1" lang="ja-JP" altLang="en-US" sz="1400" dirty="0">
                <a:latin typeface="Meiryo UI" panose="020B0604030504040204" pitchFamily="50" charset="-128"/>
                <a:ea typeface="Meiryo UI" panose="020B0604030504040204" pitchFamily="50" charset="-128"/>
              </a:rPr>
              <a:t>で単語１の次に来る単語２を推論する</a:t>
            </a:r>
            <a:endParaRPr kumimoji="1" lang="en-US" altLang="ja-JP" sz="1400" dirty="0">
              <a:latin typeface="Meiryo UI" panose="020B0604030504040204" pitchFamily="50" charset="-128"/>
              <a:ea typeface="Meiryo UI" panose="020B0604030504040204" pitchFamily="50" charset="-128"/>
            </a:endParaRPr>
          </a:p>
        </p:txBody>
      </p:sp>
      <p:sp>
        <p:nvSpPr>
          <p:cNvPr id="184" name="テキスト ボックス 183">
            <a:extLst>
              <a:ext uri="{FF2B5EF4-FFF2-40B4-BE49-F238E27FC236}">
                <a16:creationId xmlns:a16="http://schemas.microsoft.com/office/drawing/2014/main" id="{D9B608FC-65DB-9EE6-AF48-21991686F164}"/>
              </a:ext>
            </a:extLst>
          </p:cNvPr>
          <p:cNvSpPr txBox="1"/>
          <p:nvPr/>
        </p:nvSpPr>
        <p:spPr>
          <a:xfrm>
            <a:off x="5776332" y="4554532"/>
            <a:ext cx="569471" cy="307779"/>
          </a:xfrm>
          <a:prstGeom prst="rect">
            <a:avLst/>
          </a:prstGeom>
          <a:noFill/>
        </p:spPr>
        <p:txBody>
          <a:bodyPr wrap="square" rtlCol="0">
            <a:spAutoFit/>
          </a:bodyPr>
          <a:lstStyle/>
          <a:p>
            <a:pPr algn="ctr"/>
            <a:r>
              <a:rPr lang="ja-JP" altLang="en-US" sz="1400" u="sng" dirty="0">
                <a:latin typeface="Meiryo UI" panose="020B0604030504040204" pitchFamily="50" charset="-128"/>
                <a:ea typeface="Meiryo UI" panose="020B0604030504040204" pitchFamily="50" charset="-128"/>
              </a:rPr>
              <a:t>子供</a:t>
            </a:r>
            <a:endParaRPr kumimoji="1" lang="ja-JP" altLang="en-US" sz="1400" u="sng" dirty="0">
              <a:latin typeface="Meiryo UI" panose="020B0604030504040204" pitchFamily="50" charset="-128"/>
              <a:ea typeface="Meiryo UI" panose="020B0604030504040204" pitchFamily="50" charset="-128"/>
            </a:endParaRPr>
          </a:p>
        </p:txBody>
      </p:sp>
      <p:sp>
        <p:nvSpPr>
          <p:cNvPr id="185" name="テキスト ボックス 184">
            <a:extLst>
              <a:ext uri="{FF2B5EF4-FFF2-40B4-BE49-F238E27FC236}">
                <a16:creationId xmlns:a16="http://schemas.microsoft.com/office/drawing/2014/main" id="{6C585FB0-C745-33B3-301E-A6BD450BD449}"/>
              </a:ext>
            </a:extLst>
          </p:cNvPr>
          <p:cNvSpPr txBox="1"/>
          <p:nvPr/>
        </p:nvSpPr>
        <p:spPr>
          <a:xfrm>
            <a:off x="6385956" y="4554533"/>
            <a:ext cx="417919" cy="307777"/>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が</a:t>
            </a:r>
          </a:p>
        </p:txBody>
      </p:sp>
      <p:sp>
        <p:nvSpPr>
          <p:cNvPr id="186" name="テキスト ボックス 185">
            <a:extLst>
              <a:ext uri="{FF2B5EF4-FFF2-40B4-BE49-F238E27FC236}">
                <a16:creationId xmlns:a16="http://schemas.microsoft.com/office/drawing/2014/main" id="{8DEB3F23-C27E-1933-130C-45EB71DE94F3}"/>
              </a:ext>
            </a:extLst>
          </p:cNvPr>
          <p:cNvSpPr txBox="1"/>
          <p:nvPr/>
        </p:nvSpPr>
        <p:spPr>
          <a:xfrm>
            <a:off x="6823856" y="4554534"/>
            <a:ext cx="741370"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自転車</a:t>
            </a:r>
          </a:p>
        </p:txBody>
      </p:sp>
      <p:sp>
        <p:nvSpPr>
          <p:cNvPr id="187" name="テキスト ボックス 186">
            <a:extLst>
              <a:ext uri="{FF2B5EF4-FFF2-40B4-BE49-F238E27FC236}">
                <a16:creationId xmlns:a16="http://schemas.microsoft.com/office/drawing/2014/main" id="{B40BD8D3-EA6C-9BFB-F9AE-000742F4E7EE}"/>
              </a:ext>
            </a:extLst>
          </p:cNvPr>
          <p:cNvSpPr txBox="1"/>
          <p:nvPr/>
        </p:nvSpPr>
        <p:spPr>
          <a:xfrm>
            <a:off x="7544579" y="4554534"/>
            <a:ext cx="351133"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に</a:t>
            </a:r>
          </a:p>
        </p:txBody>
      </p:sp>
      <p:sp>
        <p:nvSpPr>
          <p:cNvPr id="188" name="テキスト ボックス 187">
            <a:extLst>
              <a:ext uri="{FF2B5EF4-FFF2-40B4-BE49-F238E27FC236}">
                <a16:creationId xmlns:a16="http://schemas.microsoft.com/office/drawing/2014/main" id="{8C092316-5D79-F09C-5B84-2AC86DFA3956}"/>
              </a:ext>
            </a:extLst>
          </p:cNvPr>
          <p:cNvSpPr txBox="1"/>
          <p:nvPr/>
        </p:nvSpPr>
        <p:spPr>
          <a:xfrm>
            <a:off x="7864269" y="4554533"/>
            <a:ext cx="682242"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乗った</a:t>
            </a:r>
          </a:p>
        </p:txBody>
      </p:sp>
      <p:sp>
        <p:nvSpPr>
          <p:cNvPr id="220" name="正方形/長方形 219">
            <a:extLst>
              <a:ext uri="{FF2B5EF4-FFF2-40B4-BE49-F238E27FC236}">
                <a16:creationId xmlns:a16="http://schemas.microsoft.com/office/drawing/2014/main" id="{C89B1A68-0082-16FC-1B95-88E0CD4DDE9A}"/>
              </a:ext>
            </a:extLst>
          </p:cNvPr>
          <p:cNvSpPr/>
          <p:nvPr/>
        </p:nvSpPr>
        <p:spPr>
          <a:xfrm>
            <a:off x="6602260" y="5142908"/>
            <a:ext cx="1169713" cy="552649"/>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デコーダー</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en-US" altLang="ja-JP" sz="1400" dirty="0">
                <a:solidFill>
                  <a:schemeClr val="tx1"/>
                </a:solidFill>
                <a:latin typeface="Meiryo UI" panose="020B0604030504040204" pitchFamily="50" charset="-128"/>
                <a:ea typeface="Meiryo UI" panose="020B0604030504040204" pitchFamily="50" charset="-128"/>
              </a:rPr>
              <a:t>RNN</a:t>
            </a:r>
            <a:endParaRPr kumimoji="1" lang="en-US" altLang="ja-JP" sz="1400" dirty="0">
              <a:solidFill>
                <a:schemeClr val="tx1"/>
              </a:solidFill>
              <a:latin typeface="Meiryo UI" panose="020B0604030504040204" pitchFamily="50" charset="-128"/>
              <a:ea typeface="Meiryo UI" panose="020B0604030504040204" pitchFamily="50" charset="-128"/>
            </a:endParaRPr>
          </a:p>
        </p:txBody>
      </p:sp>
      <p:cxnSp>
        <p:nvCxnSpPr>
          <p:cNvPr id="222" name="直線矢印コネクタ 221">
            <a:extLst>
              <a:ext uri="{FF2B5EF4-FFF2-40B4-BE49-F238E27FC236}">
                <a16:creationId xmlns:a16="http://schemas.microsoft.com/office/drawing/2014/main" id="{02884EE5-1FF9-944F-5D57-4B68BBF5C46A}"/>
              </a:ext>
            </a:extLst>
          </p:cNvPr>
          <p:cNvCxnSpPr>
            <a:cxnSpLocks/>
            <a:stCxn id="184" idx="2"/>
            <a:endCxn id="220" idx="0"/>
          </p:cNvCxnSpPr>
          <p:nvPr/>
        </p:nvCxnSpPr>
        <p:spPr>
          <a:xfrm>
            <a:off x="6061068" y="4862311"/>
            <a:ext cx="1126049" cy="280597"/>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24" name="直線矢印コネクタ 223">
            <a:extLst>
              <a:ext uri="{FF2B5EF4-FFF2-40B4-BE49-F238E27FC236}">
                <a16:creationId xmlns:a16="http://schemas.microsoft.com/office/drawing/2014/main" id="{3672E5B2-4041-49FD-E1B4-93B0A454B8B9}"/>
              </a:ext>
            </a:extLst>
          </p:cNvPr>
          <p:cNvCxnSpPr>
            <a:cxnSpLocks/>
            <a:stCxn id="185" idx="2"/>
            <a:endCxn id="220" idx="0"/>
          </p:cNvCxnSpPr>
          <p:nvPr/>
        </p:nvCxnSpPr>
        <p:spPr>
          <a:xfrm>
            <a:off x="6594916" y="4862310"/>
            <a:ext cx="592201" cy="280598"/>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30" name="直線矢印コネクタ 229">
            <a:extLst>
              <a:ext uri="{FF2B5EF4-FFF2-40B4-BE49-F238E27FC236}">
                <a16:creationId xmlns:a16="http://schemas.microsoft.com/office/drawing/2014/main" id="{C1B687AD-EBF7-89AE-3712-DD8C21DE6F2A}"/>
              </a:ext>
            </a:extLst>
          </p:cNvPr>
          <p:cNvCxnSpPr>
            <a:cxnSpLocks/>
            <a:stCxn id="187" idx="2"/>
            <a:endCxn id="220" idx="0"/>
          </p:cNvCxnSpPr>
          <p:nvPr/>
        </p:nvCxnSpPr>
        <p:spPr>
          <a:xfrm flipH="1">
            <a:off x="7187117" y="4862310"/>
            <a:ext cx="533029" cy="280598"/>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37" name="直線矢印コネクタ 236">
            <a:extLst>
              <a:ext uri="{FF2B5EF4-FFF2-40B4-BE49-F238E27FC236}">
                <a16:creationId xmlns:a16="http://schemas.microsoft.com/office/drawing/2014/main" id="{431194F4-1051-DD46-4231-7AEF6402A49A}"/>
              </a:ext>
            </a:extLst>
          </p:cNvPr>
          <p:cNvCxnSpPr>
            <a:cxnSpLocks/>
            <a:stCxn id="188" idx="2"/>
            <a:endCxn id="220" idx="0"/>
          </p:cNvCxnSpPr>
          <p:nvPr/>
        </p:nvCxnSpPr>
        <p:spPr>
          <a:xfrm flipH="1">
            <a:off x="7187117" y="4862309"/>
            <a:ext cx="1018273" cy="280599"/>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239" name="テキスト ボックス 238">
            <a:extLst>
              <a:ext uri="{FF2B5EF4-FFF2-40B4-BE49-F238E27FC236}">
                <a16:creationId xmlns:a16="http://schemas.microsoft.com/office/drawing/2014/main" id="{92380DEA-A554-5259-AC4A-54A84776E160}"/>
              </a:ext>
            </a:extLst>
          </p:cNvPr>
          <p:cNvSpPr txBox="1"/>
          <p:nvPr/>
        </p:nvSpPr>
        <p:spPr>
          <a:xfrm>
            <a:off x="3082302" y="3099379"/>
            <a:ext cx="569471" cy="307779"/>
          </a:xfrm>
          <a:prstGeom prst="rect">
            <a:avLst/>
          </a:prstGeom>
          <a:noFill/>
        </p:spPr>
        <p:txBody>
          <a:bodyPr wrap="square" rtlCol="0">
            <a:spAutoFit/>
          </a:bodyPr>
          <a:lstStyle/>
          <a:p>
            <a:pPr algn="ctr"/>
            <a:r>
              <a:rPr lang="ja-JP" altLang="en-US" sz="1400" u="sng" dirty="0">
                <a:latin typeface="Meiryo UI" panose="020B0604030504040204" pitchFamily="50" charset="-128"/>
                <a:ea typeface="Meiryo UI" panose="020B0604030504040204" pitchFamily="50" charset="-128"/>
              </a:rPr>
              <a:t>子供</a:t>
            </a:r>
            <a:endParaRPr kumimoji="1" lang="ja-JP" altLang="en-US" sz="1400" u="sng" dirty="0">
              <a:latin typeface="Meiryo UI" panose="020B0604030504040204" pitchFamily="50" charset="-128"/>
              <a:ea typeface="Meiryo UI" panose="020B0604030504040204" pitchFamily="50" charset="-128"/>
            </a:endParaRPr>
          </a:p>
        </p:txBody>
      </p:sp>
      <p:sp>
        <p:nvSpPr>
          <p:cNvPr id="240" name="テキスト ボックス 239">
            <a:extLst>
              <a:ext uri="{FF2B5EF4-FFF2-40B4-BE49-F238E27FC236}">
                <a16:creationId xmlns:a16="http://schemas.microsoft.com/office/drawing/2014/main" id="{7097B3A0-3ABB-D258-0429-12A5B12F0CC9}"/>
              </a:ext>
            </a:extLst>
          </p:cNvPr>
          <p:cNvSpPr txBox="1"/>
          <p:nvPr/>
        </p:nvSpPr>
        <p:spPr>
          <a:xfrm>
            <a:off x="3616137" y="3460976"/>
            <a:ext cx="417919" cy="307777"/>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が</a:t>
            </a:r>
          </a:p>
        </p:txBody>
      </p:sp>
      <p:sp>
        <p:nvSpPr>
          <p:cNvPr id="241" name="テキスト ボックス 240">
            <a:extLst>
              <a:ext uri="{FF2B5EF4-FFF2-40B4-BE49-F238E27FC236}">
                <a16:creationId xmlns:a16="http://schemas.microsoft.com/office/drawing/2014/main" id="{DCE6E0BE-0DE6-8510-606B-85346D92FC1E}"/>
              </a:ext>
            </a:extLst>
          </p:cNvPr>
          <p:cNvSpPr txBox="1"/>
          <p:nvPr/>
        </p:nvSpPr>
        <p:spPr>
          <a:xfrm>
            <a:off x="3976456" y="3802576"/>
            <a:ext cx="741370"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自転車</a:t>
            </a:r>
          </a:p>
        </p:txBody>
      </p:sp>
      <p:sp>
        <p:nvSpPr>
          <p:cNvPr id="242" name="テキスト ボックス 241">
            <a:extLst>
              <a:ext uri="{FF2B5EF4-FFF2-40B4-BE49-F238E27FC236}">
                <a16:creationId xmlns:a16="http://schemas.microsoft.com/office/drawing/2014/main" id="{FEB0FFCE-8B0E-D785-D451-C2F197AFDACE}"/>
              </a:ext>
            </a:extLst>
          </p:cNvPr>
          <p:cNvSpPr txBox="1"/>
          <p:nvPr/>
        </p:nvSpPr>
        <p:spPr>
          <a:xfrm>
            <a:off x="4670791" y="4143185"/>
            <a:ext cx="351133"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に</a:t>
            </a:r>
          </a:p>
        </p:txBody>
      </p:sp>
      <p:sp>
        <p:nvSpPr>
          <p:cNvPr id="243" name="テキスト ボックス 242">
            <a:extLst>
              <a:ext uri="{FF2B5EF4-FFF2-40B4-BE49-F238E27FC236}">
                <a16:creationId xmlns:a16="http://schemas.microsoft.com/office/drawing/2014/main" id="{C0E3AAFD-78B7-026C-D440-6DA828309C5F}"/>
              </a:ext>
            </a:extLst>
          </p:cNvPr>
          <p:cNvSpPr txBox="1"/>
          <p:nvPr/>
        </p:nvSpPr>
        <p:spPr>
          <a:xfrm>
            <a:off x="4969811" y="4471543"/>
            <a:ext cx="682242"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乗った</a:t>
            </a:r>
          </a:p>
        </p:txBody>
      </p:sp>
      <p:sp>
        <p:nvSpPr>
          <p:cNvPr id="244" name="テキスト ボックス 243">
            <a:extLst>
              <a:ext uri="{FF2B5EF4-FFF2-40B4-BE49-F238E27FC236}">
                <a16:creationId xmlns:a16="http://schemas.microsoft.com/office/drawing/2014/main" id="{AEA2430F-9350-DD41-BADA-B2BE3C212D37}"/>
              </a:ext>
            </a:extLst>
          </p:cNvPr>
          <p:cNvSpPr txBox="1"/>
          <p:nvPr/>
        </p:nvSpPr>
        <p:spPr>
          <a:xfrm>
            <a:off x="3082301" y="3443065"/>
            <a:ext cx="569471" cy="307779"/>
          </a:xfrm>
          <a:prstGeom prst="rect">
            <a:avLst/>
          </a:prstGeom>
          <a:noFill/>
        </p:spPr>
        <p:txBody>
          <a:bodyPr wrap="square" rtlCol="0">
            <a:spAutoFit/>
          </a:bodyPr>
          <a:lstStyle/>
          <a:p>
            <a:pPr algn="ctr"/>
            <a:r>
              <a:rPr lang="ja-JP" altLang="en-US" sz="1400" u="sng" dirty="0">
                <a:latin typeface="Meiryo UI" panose="020B0604030504040204" pitchFamily="50" charset="-128"/>
                <a:ea typeface="Meiryo UI" panose="020B0604030504040204" pitchFamily="50" charset="-128"/>
              </a:rPr>
              <a:t>子供</a:t>
            </a:r>
            <a:endParaRPr kumimoji="1" lang="ja-JP" altLang="en-US" sz="1400" u="sng" dirty="0">
              <a:latin typeface="Meiryo UI" panose="020B0604030504040204" pitchFamily="50" charset="-128"/>
              <a:ea typeface="Meiryo UI" panose="020B0604030504040204" pitchFamily="50" charset="-128"/>
            </a:endParaRPr>
          </a:p>
        </p:txBody>
      </p:sp>
      <p:sp>
        <p:nvSpPr>
          <p:cNvPr id="245" name="テキスト ボックス 244">
            <a:extLst>
              <a:ext uri="{FF2B5EF4-FFF2-40B4-BE49-F238E27FC236}">
                <a16:creationId xmlns:a16="http://schemas.microsoft.com/office/drawing/2014/main" id="{DDC66BE0-3C34-B727-1E40-9C194BFB3F45}"/>
              </a:ext>
            </a:extLst>
          </p:cNvPr>
          <p:cNvSpPr txBox="1"/>
          <p:nvPr/>
        </p:nvSpPr>
        <p:spPr>
          <a:xfrm>
            <a:off x="3616137" y="3803489"/>
            <a:ext cx="417919" cy="307777"/>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が</a:t>
            </a:r>
          </a:p>
        </p:txBody>
      </p:sp>
      <p:sp>
        <p:nvSpPr>
          <p:cNvPr id="246" name="テキスト ボックス 245">
            <a:extLst>
              <a:ext uri="{FF2B5EF4-FFF2-40B4-BE49-F238E27FC236}">
                <a16:creationId xmlns:a16="http://schemas.microsoft.com/office/drawing/2014/main" id="{22B1DA8E-4BD7-1E4E-CBAF-8186892AC0AC}"/>
              </a:ext>
            </a:extLst>
          </p:cNvPr>
          <p:cNvSpPr txBox="1"/>
          <p:nvPr/>
        </p:nvSpPr>
        <p:spPr>
          <a:xfrm>
            <a:off x="3082301" y="3785578"/>
            <a:ext cx="569471" cy="307779"/>
          </a:xfrm>
          <a:prstGeom prst="rect">
            <a:avLst/>
          </a:prstGeom>
          <a:noFill/>
        </p:spPr>
        <p:txBody>
          <a:bodyPr wrap="square" rtlCol="0">
            <a:spAutoFit/>
          </a:bodyPr>
          <a:lstStyle/>
          <a:p>
            <a:pPr algn="ctr"/>
            <a:r>
              <a:rPr lang="ja-JP" altLang="en-US" sz="1400" u="sng" dirty="0">
                <a:latin typeface="Meiryo UI" panose="020B0604030504040204" pitchFamily="50" charset="-128"/>
                <a:ea typeface="Meiryo UI" panose="020B0604030504040204" pitchFamily="50" charset="-128"/>
              </a:rPr>
              <a:t>子供</a:t>
            </a:r>
            <a:endParaRPr kumimoji="1" lang="ja-JP" altLang="en-US" sz="1400" u="sng" dirty="0">
              <a:latin typeface="Meiryo UI" panose="020B0604030504040204" pitchFamily="50" charset="-128"/>
              <a:ea typeface="Meiryo UI" panose="020B0604030504040204" pitchFamily="50" charset="-128"/>
            </a:endParaRPr>
          </a:p>
        </p:txBody>
      </p:sp>
      <p:sp>
        <p:nvSpPr>
          <p:cNvPr id="247" name="テキスト ボックス 246">
            <a:extLst>
              <a:ext uri="{FF2B5EF4-FFF2-40B4-BE49-F238E27FC236}">
                <a16:creationId xmlns:a16="http://schemas.microsoft.com/office/drawing/2014/main" id="{46724377-595F-0675-1D74-1A2A3F721005}"/>
              </a:ext>
            </a:extLst>
          </p:cNvPr>
          <p:cNvSpPr txBox="1"/>
          <p:nvPr/>
        </p:nvSpPr>
        <p:spPr>
          <a:xfrm>
            <a:off x="3616137" y="4145089"/>
            <a:ext cx="417919" cy="307777"/>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が</a:t>
            </a:r>
          </a:p>
        </p:txBody>
      </p:sp>
      <p:sp>
        <p:nvSpPr>
          <p:cNvPr id="248" name="テキスト ボックス 247">
            <a:extLst>
              <a:ext uri="{FF2B5EF4-FFF2-40B4-BE49-F238E27FC236}">
                <a16:creationId xmlns:a16="http://schemas.microsoft.com/office/drawing/2014/main" id="{62F959AB-A740-02AD-2279-4AE5971F0E45}"/>
              </a:ext>
            </a:extLst>
          </p:cNvPr>
          <p:cNvSpPr txBox="1"/>
          <p:nvPr/>
        </p:nvSpPr>
        <p:spPr>
          <a:xfrm>
            <a:off x="3082301" y="4127178"/>
            <a:ext cx="569471" cy="307779"/>
          </a:xfrm>
          <a:prstGeom prst="rect">
            <a:avLst/>
          </a:prstGeom>
          <a:noFill/>
        </p:spPr>
        <p:txBody>
          <a:bodyPr wrap="square" rtlCol="0">
            <a:spAutoFit/>
          </a:bodyPr>
          <a:lstStyle/>
          <a:p>
            <a:pPr algn="ctr"/>
            <a:r>
              <a:rPr lang="ja-JP" altLang="en-US" sz="1400" u="sng" dirty="0">
                <a:latin typeface="Meiryo UI" panose="020B0604030504040204" pitchFamily="50" charset="-128"/>
                <a:ea typeface="Meiryo UI" panose="020B0604030504040204" pitchFamily="50" charset="-128"/>
              </a:rPr>
              <a:t>子供</a:t>
            </a:r>
            <a:endParaRPr kumimoji="1" lang="ja-JP" altLang="en-US" sz="1400" u="sng" dirty="0">
              <a:latin typeface="Meiryo UI" panose="020B0604030504040204" pitchFamily="50" charset="-128"/>
              <a:ea typeface="Meiryo UI" panose="020B0604030504040204" pitchFamily="50" charset="-128"/>
            </a:endParaRPr>
          </a:p>
        </p:txBody>
      </p:sp>
      <p:sp>
        <p:nvSpPr>
          <p:cNvPr id="249" name="テキスト ボックス 248">
            <a:extLst>
              <a:ext uri="{FF2B5EF4-FFF2-40B4-BE49-F238E27FC236}">
                <a16:creationId xmlns:a16="http://schemas.microsoft.com/office/drawing/2014/main" id="{0BAC129B-BB85-E329-B1B0-98E4F6BD8D74}"/>
              </a:ext>
            </a:extLst>
          </p:cNvPr>
          <p:cNvSpPr txBox="1"/>
          <p:nvPr/>
        </p:nvSpPr>
        <p:spPr>
          <a:xfrm>
            <a:off x="3604673" y="4480878"/>
            <a:ext cx="417919" cy="307777"/>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が</a:t>
            </a:r>
          </a:p>
        </p:txBody>
      </p:sp>
      <p:sp>
        <p:nvSpPr>
          <p:cNvPr id="250" name="テキスト ボックス 249">
            <a:extLst>
              <a:ext uri="{FF2B5EF4-FFF2-40B4-BE49-F238E27FC236}">
                <a16:creationId xmlns:a16="http://schemas.microsoft.com/office/drawing/2014/main" id="{C03B84C0-4360-755B-13DA-BFF9D785DB9D}"/>
              </a:ext>
            </a:extLst>
          </p:cNvPr>
          <p:cNvSpPr txBox="1"/>
          <p:nvPr/>
        </p:nvSpPr>
        <p:spPr>
          <a:xfrm>
            <a:off x="3070837" y="4462967"/>
            <a:ext cx="569471" cy="307779"/>
          </a:xfrm>
          <a:prstGeom prst="rect">
            <a:avLst/>
          </a:prstGeom>
          <a:noFill/>
        </p:spPr>
        <p:txBody>
          <a:bodyPr wrap="square" rtlCol="0">
            <a:spAutoFit/>
          </a:bodyPr>
          <a:lstStyle/>
          <a:p>
            <a:pPr algn="ctr"/>
            <a:r>
              <a:rPr lang="ja-JP" altLang="en-US" sz="1400" u="sng" dirty="0">
                <a:latin typeface="Meiryo UI" panose="020B0604030504040204" pitchFamily="50" charset="-128"/>
                <a:ea typeface="Meiryo UI" panose="020B0604030504040204" pitchFamily="50" charset="-128"/>
              </a:rPr>
              <a:t>子供</a:t>
            </a:r>
            <a:endParaRPr kumimoji="1" lang="ja-JP" altLang="en-US" sz="1400" u="sng" dirty="0">
              <a:latin typeface="Meiryo UI" panose="020B0604030504040204" pitchFamily="50" charset="-128"/>
              <a:ea typeface="Meiryo UI" panose="020B0604030504040204" pitchFamily="50" charset="-128"/>
            </a:endParaRPr>
          </a:p>
        </p:txBody>
      </p:sp>
      <p:sp>
        <p:nvSpPr>
          <p:cNvPr id="251" name="テキスト ボックス 250">
            <a:extLst>
              <a:ext uri="{FF2B5EF4-FFF2-40B4-BE49-F238E27FC236}">
                <a16:creationId xmlns:a16="http://schemas.microsoft.com/office/drawing/2014/main" id="{F0818E1F-2FA0-1D2C-0C4D-035ADB43A181}"/>
              </a:ext>
            </a:extLst>
          </p:cNvPr>
          <p:cNvSpPr txBox="1"/>
          <p:nvPr/>
        </p:nvSpPr>
        <p:spPr>
          <a:xfrm>
            <a:off x="3991494" y="4134727"/>
            <a:ext cx="741370"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自転車</a:t>
            </a:r>
          </a:p>
        </p:txBody>
      </p:sp>
      <p:sp>
        <p:nvSpPr>
          <p:cNvPr id="252" name="テキスト ボックス 251">
            <a:extLst>
              <a:ext uri="{FF2B5EF4-FFF2-40B4-BE49-F238E27FC236}">
                <a16:creationId xmlns:a16="http://schemas.microsoft.com/office/drawing/2014/main" id="{B00B730B-38C6-DA37-9215-22B747B7FFE0}"/>
              </a:ext>
            </a:extLst>
          </p:cNvPr>
          <p:cNvSpPr txBox="1"/>
          <p:nvPr/>
        </p:nvSpPr>
        <p:spPr>
          <a:xfrm>
            <a:off x="4664185" y="4457647"/>
            <a:ext cx="351133"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に</a:t>
            </a:r>
          </a:p>
        </p:txBody>
      </p:sp>
      <p:sp>
        <p:nvSpPr>
          <p:cNvPr id="253" name="テキスト ボックス 252">
            <a:extLst>
              <a:ext uri="{FF2B5EF4-FFF2-40B4-BE49-F238E27FC236}">
                <a16:creationId xmlns:a16="http://schemas.microsoft.com/office/drawing/2014/main" id="{47EDF6BA-C25E-D80E-34DA-37A674D00ECD}"/>
              </a:ext>
            </a:extLst>
          </p:cNvPr>
          <p:cNvSpPr txBox="1"/>
          <p:nvPr/>
        </p:nvSpPr>
        <p:spPr>
          <a:xfrm>
            <a:off x="3997307" y="4457647"/>
            <a:ext cx="741370" cy="307776"/>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自転車</a:t>
            </a:r>
          </a:p>
        </p:txBody>
      </p:sp>
      <p:sp>
        <p:nvSpPr>
          <p:cNvPr id="254" name="正方形/長方形 253">
            <a:extLst>
              <a:ext uri="{FF2B5EF4-FFF2-40B4-BE49-F238E27FC236}">
                <a16:creationId xmlns:a16="http://schemas.microsoft.com/office/drawing/2014/main" id="{4AEDD8E0-55EC-40F5-2CAC-B99DDA907012}"/>
              </a:ext>
            </a:extLst>
          </p:cNvPr>
          <p:cNvSpPr/>
          <p:nvPr/>
        </p:nvSpPr>
        <p:spPr>
          <a:xfrm>
            <a:off x="3686082" y="5151023"/>
            <a:ext cx="1169713" cy="552649"/>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デコーダー</a:t>
            </a:r>
            <a:endParaRPr kumimoji="1" lang="en-US" altLang="ja-JP" sz="1400" dirty="0">
              <a:solidFill>
                <a:schemeClr val="tx1"/>
              </a:solidFill>
              <a:latin typeface="Meiryo UI" panose="020B0604030504040204" pitchFamily="50" charset="-128"/>
              <a:ea typeface="Meiryo UI" panose="020B0604030504040204" pitchFamily="50" charset="-128"/>
            </a:endParaRPr>
          </a:p>
          <a:p>
            <a:pPr algn="ctr"/>
            <a:r>
              <a:rPr lang="en-US" altLang="ja-JP" sz="1400" dirty="0">
                <a:solidFill>
                  <a:schemeClr val="tx1"/>
                </a:solidFill>
                <a:latin typeface="Meiryo UI" panose="020B0604030504040204" pitchFamily="50" charset="-128"/>
                <a:ea typeface="Meiryo UI" panose="020B0604030504040204" pitchFamily="50" charset="-128"/>
              </a:rPr>
              <a:t>RNN</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cxnSp>
        <p:nvCxnSpPr>
          <p:cNvPr id="256" name="直線矢印コネクタ 255">
            <a:extLst>
              <a:ext uri="{FF2B5EF4-FFF2-40B4-BE49-F238E27FC236}">
                <a16:creationId xmlns:a16="http://schemas.microsoft.com/office/drawing/2014/main" id="{212BAA2E-DF41-4F45-3027-C9804D1C4E18}"/>
              </a:ext>
            </a:extLst>
          </p:cNvPr>
          <p:cNvCxnSpPr>
            <a:cxnSpLocks/>
            <a:endCxn id="254" idx="0"/>
          </p:cNvCxnSpPr>
          <p:nvPr/>
        </p:nvCxnSpPr>
        <p:spPr>
          <a:xfrm>
            <a:off x="4270938" y="4905642"/>
            <a:ext cx="1" cy="245381"/>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8" name="テキスト ボックス 257">
            <a:extLst>
              <a:ext uri="{FF2B5EF4-FFF2-40B4-BE49-F238E27FC236}">
                <a16:creationId xmlns:a16="http://schemas.microsoft.com/office/drawing/2014/main" id="{A644D4E7-720D-6667-DFC3-5C781C9E9BF5}"/>
              </a:ext>
            </a:extLst>
          </p:cNvPr>
          <p:cNvSpPr txBox="1"/>
          <p:nvPr/>
        </p:nvSpPr>
        <p:spPr>
          <a:xfrm>
            <a:off x="6747850" y="5925690"/>
            <a:ext cx="889502" cy="307777"/>
          </a:xfrm>
          <a:prstGeom prst="rect">
            <a:avLst/>
          </a:prstGeom>
          <a:noFill/>
        </p:spPr>
        <p:txBody>
          <a:bodyPr wrap="square" rtlCol="0">
            <a:spAutoFit/>
          </a:bodyPr>
          <a:lstStyle/>
          <a:p>
            <a:pPr algn="ctr"/>
            <a:r>
              <a:rPr kumimoji="1" lang="ja-JP" altLang="en-US" sz="1400" u="sng" dirty="0">
                <a:latin typeface="Meiryo UI" panose="020B0604030504040204" pitchFamily="50" charset="-128"/>
                <a:ea typeface="Meiryo UI" panose="020B0604030504040204" pitchFamily="50" charset="-128"/>
              </a:rPr>
              <a:t>自転車</a:t>
            </a:r>
          </a:p>
        </p:txBody>
      </p:sp>
      <p:sp>
        <p:nvSpPr>
          <p:cNvPr id="259" name="テキスト ボックス 258">
            <a:extLst>
              <a:ext uri="{FF2B5EF4-FFF2-40B4-BE49-F238E27FC236}">
                <a16:creationId xmlns:a16="http://schemas.microsoft.com/office/drawing/2014/main" id="{BC5AACB9-7409-F053-309B-0026175A4E7B}"/>
              </a:ext>
            </a:extLst>
          </p:cNvPr>
          <p:cNvSpPr txBox="1"/>
          <p:nvPr/>
        </p:nvSpPr>
        <p:spPr>
          <a:xfrm>
            <a:off x="6135985" y="5937440"/>
            <a:ext cx="118133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（注目）</a:t>
            </a:r>
          </a:p>
        </p:txBody>
      </p:sp>
      <p:cxnSp>
        <p:nvCxnSpPr>
          <p:cNvPr id="261" name="直線矢印コネクタ 260">
            <a:extLst>
              <a:ext uri="{FF2B5EF4-FFF2-40B4-BE49-F238E27FC236}">
                <a16:creationId xmlns:a16="http://schemas.microsoft.com/office/drawing/2014/main" id="{653F3343-BDF5-9443-32F6-951EFD6F8B72}"/>
              </a:ext>
            </a:extLst>
          </p:cNvPr>
          <p:cNvCxnSpPr>
            <a:cxnSpLocks/>
            <a:stCxn id="258" idx="0"/>
            <a:endCxn id="220" idx="2"/>
          </p:cNvCxnSpPr>
          <p:nvPr/>
        </p:nvCxnSpPr>
        <p:spPr>
          <a:xfrm flipH="1" flipV="1">
            <a:off x="7187117" y="5695557"/>
            <a:ext cx="5484" cy="230133"/>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2" name="テキスト ボックス 261">
            <a:extLst>
              <a:ext uri="{FF2B5EF4-FFF2-40B4-BE49-F238E27FC236}">
                <a16:creationId xmlns:a16="http://schemas.microsoft.com/office/drawing/2014/main" id="{891EF753-6822-B05D-6179-8731FC94D8D3}"/>
              </a:ext>
            </a:extLst>
          </p:cNvPr>
          <p:cNvSpPr txBox="1"/>
          <p:nvPr/>
        </p:nvSpPr>
        <p:spPr>
          <a:xfrm>
            <a:off x="2862237" y="2117426"/>
            <a:ext cx="2457689" cy="738664"/>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特徴は最終的に文章全体の特徴としてデコーダーに使用される</a:t>
            </a:r>
            <a:endParaRPr kumimoji="1" lang="ja-JP" altLang="en-US" sz="1400" dirty="0">
              <a:latin typeface="Meiryo UI" panose="020B0604030504040204" pitchFamily="50" charset="-128"/>
              <a:ea typeface="Meiryo UI" panose="020B0604030504040204" pitchFamily="50" charset="-128"/>
            </a:endParaRPr>
          </a:p>
        </p:txBody>
      </p:sp>
      <p:sp>
        <p:nvSpPr>
          <p:cNvPr id="263" name="テキスト ボックス 262">
            <a:extLst>
              <a:ext uri="{FF2B5EF4-FFF2-40B4-BE49-F238E27FC236}">
                <a16:creationId xmlns:a16="http://schemas.microsoft.com/office/drawing/2014/main" id="{6B2EE302-62A4-72AE-8B8A-A259BF756646}"/>
              </a:ext>
            </a:extLst>
          </p:cNvPr>
          <p:cNvSpPr txBox="1"/>
          <p:nvPr/>
        </p:nvSpPr>
        <p:spPr>
          <a:xfrm>
            <a:off x="5472373" y="2105445"/>
            <a:ext cx="2799405" cy="954107"/>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特徴は注目した単語とそれぞれの単語の類似度算出し、比率に応じて、単語毎の特徴を使用できる</a:t>
            </a:r>
            <a:endParaRPr kumimoji="1" lang="ja-JP" altLang="en-US" sz="1400" dirty="0">
              <a:latin typeface="Meiryo UI" panose="020B0604030504040204" pitchFamily="50" charset="-128"/>
              <a:ea typeface="Meiryo UI" panose="020B0604030504040204" pitchFamily="50" charset="-128"/>
            </a:endParaRPr>
          </a:p>
        </p:txBody>
      </p:sp>
      <p:sp>
        <p:nvSpPr>
          <p:cNvPr id="265" name="テキスト ボックス 264">
            <a:extLst>
              <a:ext uri="{FF2B5EF4-FFF2-40B4-BE49-F238E27FC236}">
                <a16:creationId xmlns:a16="http://schemas.microsoft.com/office/drawing/2014/main" id="{085A0D1B-660B-4798-2C6A-EF11FEA5CD73}"/>
              </a:ext>
            </a:extLst>
          </p:cNvPr>
          <p:cNvSpPr txBox="1"/>
          <p:nvPr/>
        </p:nvSpPr>
        <p:spPr>
          <a:xfrm>
            <a:off x="8684894" y="1719993"/>
            <a:ext cx="2983660" cy="338554"/>
          </a:xfrm>
          <a:prstGeom prst="rect">
            <a:avLst/>
          </a:prstGeom>
          <a:noFill/>
        </p:spPr>
        <p:txBody>
          <a:bodyPr wrap="square" rtlCol="0">
            <a:spAutoFit/>
          </a:bodyPr>
          <a:lstStyle/>
          <a:p>
            <a:r>
              <a:rPr lang="en-US" altLang="ja-JP" sz="1600" b="1" dirty="0">
                <a:latin typeface="Meiryo UI" panose="020B0604030504040204" pitchFamily="50" charset="-128"/>
                <a:ea typeface="Meiryo UI" panose="020B0604030504040204" pitchFamily="50" charset="-128"/>
              </a:rPr>
              <a:t>Self-Attention</a:t>
            </a:r>
            <a:r>
              <a:rPr lang="ja-JP" altLang="en-US" sz="1600" b="1" dirty="0">
                <a:latin typeface="Meiryo UI" panose="020B0604030504040204" pitchFamily="50" charset="-128"/>
                <a:ea typeface="Meiryo UI" panose="020B0604030504040204" pitchFamily="50" charset="-128"/>
              </a:rPr>
              <a:t>を使う場合</a:t>
            </a:r>
            <a:endParaRPr kumimoji="1" lang="ja-JP" altLang="en-US" sz="1600" b="1" dirty="0">
              <a:latin typeface="Meiryo UI" panose="020B0604030504040204" pitchFamily="50" charset="-128"/>
              <a:ea typeface="Meiryo UI" panose="020B0604030504040204" pitchFamily="50" charset="-128"/>
            </a:endParaRPr>
          </a:p>
        </p:txBody>
      </p:sp>
      <p:sp>
        <p:nvSpPr>
          <p:cNvPr id="266" name="テキスト ボックス 265">
            <a:extLst>
              <a:ext uri="{FF2B5EF4-FFF2-40B4-BE49-F238E27FC236}">
                <a16:creationId xmlns:a16="http://schemas.microsoft.com/office/drawing/2014/main" id="{0ED3490B-5BEA-08EA-D804-FD949705A68A}"/>
              </a:ext>
            </a:extLst>
          </p:cNvPr>
          <p:cNvSpPr txBox="1"/>
          <p:nvPr/>
        </p:nvSpPr>
        <p:spPr>
          <a:xfrm>
            <a:off x="5831185" y="3655153"/>
            <a:ext cx="609600"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子供</a:t>
            </a:r>
          </a:p>
        </p:txBody>
      </p:sp>
      <p:sp>
        <p:nvSpPr>
          <p:cNvPr id="267" name="テキスト ボックス 266">
            <a:extLst>
              <a:ext uri="{FF2B5EF4-FFF2-40B4-BE49-F238E27FC236}">
                <a16:creationId xmlns:a16="http://schemas.microsoft.com/office/drawing/2014/main" id="{6ABEFC8F-62F2-9C2A-034C-D7EEFE6B16A6}"/>
              </a:ext>
            </a:extLst>
          </p:cNvPr>
          <p:cNvSpPr txBox="1"/>
          <p:nvPr/>
        </p:nvSpPr>
        <p:spPr>
          <a:xfrm>
            <a:off x="6434564" y="3655151"/>
            <a:ext cx="354918"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は</a:t>
            </a:r>
          </a:p>
        </p:txBody>
      </p:sp>
      <p:sp>
        <p:nvSpPr>
          <p:cNvPr id="268" name="テキスト ボックス 267">
            <a:extLst>
              <a:ext uri="{FF2B5EF4-FFF2-40B4-BE49-F238E27FC236}">
                <a16:creationId xmlns:a16="http://schemas.microsoft.com/office/drawing/2014/main" id="{0CD0B0F8-B9C8-D70E-C812-B1A17C36C2D7}"/>
              </a:ext>
            </a:extLst>
          </p:cNvPr>
          <p:cNvSpPr txBox="1"/>
          <p:nvPr/>
        </p:nvSpPr>
        <p:spPr>
          <a:xfrm>
            <a:off x="6789482" y="3655151"/>
            <a:ext cx="749364"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自転車</a:t>
            </a:r>
          </a:p>
        </p:txBody>
      </p:sp>
      <p:sp>
        <p:nvSpPr>
          <p:cNvPr id="269" name="テキスト ボックス 268">
            <a:extLst>
              <a:ext uri="{FF2B5EF4-FFF2-40B4-BE49-F238E27FC236}">
                <a16:creationId xmlns:a16="http://schemas.microsoft.com/office/drawing/2014/main" id="{A2FA2C2C-37D1-2F21-B818-F4AC593158EC}"/>
              </a:ext>
            </a:extLst>
          </p:cNvPr>
          <p:cNvSpPr txBox="1"/>
          <p:nvPr/>
        </p:nvSpPr>
        <p:spPr>
          <a:xfrm>
            <a:off x="7464594" y="3655151"/>
            <a:ext cx="354919"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に</a:t>
            </a:r>
          </a:p>
        </p:txBody>
      </p:sp>
      <p:sp>
        <p:nvSpPr>
          <p:cNvPr id="270" name="テキスト ボックス 269">
            <a:extLst>
              <a:ext uri="{FF2B5EF4-FFF2-40B4-BE49-F238E27FC236}">
                <a16:creationId xmlns:a16="http://schemas.microsoft.com/office/drawing/2014/main" id="{BD402207-F87E-986A-9B56-3B1912EA1EA0}"/>
              </a:ext>
            </a:extLst>
          </p:cNvPr>
          <p:cNvSpPr txBox="1"/>
          <p:nvPr/>
        </p:nvSpPr>
        <p:spPr>
          <a:xfrm>
            <a:off x="7756839" y="3655150"/>
            <a:ext cx="689599" cy="307777"/>
          </a:xfrm>
          <a:prstGeom prst="rect">
            <a:avLst/>
          </a:prstGeom>
          <a:noFill/>
        </p:spPr>
        <p:txBody>
          <a:bodyPr wrap="square" rtlCol="0">
            <a:spAutoFit/>
          </a:bodyPr>
          <a:lstStyle/>
          <a:p>
            <a:r>
              <a:rPr kumimoji="1" lang="ja-JP" altLang="en-US" sz="1400" u="sng" dirty="0">
                <a:latin typeface="Meiryo UI" panose="020B0604030504040204" pitchFamily="50" charset="-128"/>
                <a:ea typeface="Meiryo UI" panose="020B0604030504040204" pitchFamily="50" charset="-128"/>
              </a:rPr>
              <a:t>乗った</a:t>
            </a:r>
          </a:p>
        </p:txBody>
      </p:sp>
      <p:cxnSp>
        <p:nvCxnSpPr>
          <p:cNvPr id="271" name="コネクタ: カギ線 270">
            <a:extLst>
              <a:ext uri="{FF2B5EF4-FFF2-40B4-BE49-F238E27FC236}">
                <a16:creationId xmlns:a16="http://schemas.microsoft.com/office/drawing/2014/main" id="{6C448C93-D5D7-380C-ACFE-BEC2E6A5BC8F}"/>
              </a:ext>
            </a:extLst>
          </p:cNvPr>
          <p:cNvCxnSpPr>
            <a:stCxn id="268" idx="0"/>
            <a:endCxn id="269" idx="0"/>
          </p:cNvCxnSpPr>
          <p:nvPr/>
        </p:nvCxnSpPr>
        <p:spPr>
          <a:xfrm rot="5400000" flipH="1" flipV="1">
            <a:off x="7403109" y="3416206"/>
            <a:ext cx="16875" cy="477890"/>
          </a:xfrm>
          <a:prstGeom prst="bentConnector3">
            <a:avLst>
              <a:gd name="adj1" fmla="val 1800000"/>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72" name="コネクタ: カギ線 271">
            <a:extLst>
              <a:ext uri="{FF2B5EF4-FFF2-40B4-BE49-F238E27FC236}">
                <a16:creationId xmlns:a16="http://schemas.microsoft.com/office/drawing/2014/main" id="{BBC16192-AF2B-25A7-3FC9-95CC13055767}"/>
              </a:ext>
            </a:extLst>
          </p:cNvPr>
          <p:cNvCxnSpPr>
            <a:stCxn id="268" idx="0"/>
            <a:endCxn id="267" idx="0"/>
          </p:cNvCxnSpPr>
          <p:nvPr/>
        </p:nvCxnSpPr>
        <p:spPr>
          <a:xfrm rot="16200000" flipV="1">
            <a:off x="6888094" y="3379080"/>
            <a:ext cx="16875" cy="552141"/>
          </a:xfrm>
          <a:prstGeom prst="bentConnector3">
            <a:avLst>
              <a:gd name="adj1" fmla="val 1800000"/>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78" name="コネクタ: カギ線 277">
            <a:extLst>
              <a:ext uri="{FF2B5EF4-FFF2-40B4-BE49-F238E27FC236}">
                <a16:creationId xmlns:a16="http://schemas.microsoft.com/office/drawing/2014/main" id="{887785DE-E0A5-50AA-DF3D-8247FEC8BBE5}"/>
              </a:ext>
            </a:extLst>
          </p:cNvPr>
          <p:cNvCxnSpPr>
            <a:stCxn id="268" idx="2"/>
            <a:endCxn id="270" idx="2"/>
          </p:cNvCxnSpPr>
          <p:nvPr/>
        </p:nvCxnSpPr>
        <p:spPr>
          <a:xfrm rot="5400000" flipH="1" flipV="1">
            <a:off x="7632900" y="3494190"/>
            <a:ext cx="1" cy="937475"/>
          </a:xfrm>
          <a:prstGeom prst="bentConnector3">
            <a:avLst>
              <a:gd name="adj1" fmla="val -22860000000"/>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79" name="コネクタ: カギ線 278">
            <a:extLst>
              <a:ext uri="{FF2B5EF4-FFF2-40B4-BE49-F238E27FC236}">
                <a16:creationId xmlns:a16="http://schemas.microsoft.com/office/drawing/2014/main" id="{9BCB7EBB-E443-BA5B-D40C-64639B7C5119}"/>
              </a:ext>
            </a:extLst>
          </p:cNvPr>
          <p:cNvCxnSpPr>
            <a:stCxn id="268" idx="2"/>
            <a:endCxn id="266" idx="2"/>
          </p:cNvCxnSpPr>
          <p:nvPr/>
        </p:nvCxnSpPr>
        <p:spPr>
          <a:xfrm rot="5400000">
            <a:off x="6650074" y="3448840"/>
            <a:ext cx="2" cy="1028179"/>
          </a:xfrm>
          <a:prstGeom prst="bentConnector3">
            <a:avLst>
              <a:gd name="adj1" fmla="val 11430100000"/>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1" name="テキスト ボックス 280">
            <a:extLst>
              <a:ext uri="{FF2B5EF4-FFF2-40B4-BE49-F238E27FC236}">
                <a16:creationId xmlns:a16="http://schemas.microsoft.com/office/drawing/2014/main" id="{2CED5447-742C-1293-7C04-77625DF742CA}"/>
              </a:ext>
            </a:extLst>
          </p:cNvPr>
          <p:cNvSpPr txBox="1"/>
          <p:nvPr/>
        </p:nvSpPr>
        <p:spPr>
          <a:xfrm>
            <a:off x="6143596" y="3061223"/>
            <a:ext cx="80682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類似度小</a:t>
            </a:r>
          </a:p>
        </p:txBody>
      </p:sp>
      <p:sp>
        <p:nvSpPr>
          <p:cNvPr id="282" name="テキスト ボックス 281">
            <a:extLst>
              <a:ext uri="{FF2B5EF4-FFF2-40B4-BE49-F238E27FC236}">
                <a16:creationId xmlns:a16="http://schemas.microsoft.com/office/drawing/2014/main" id="{2CC65C68-DCB7-E3D7-4D49-4FE46003BAA8}"/>
              </a:ext>
            </a:extLst>
          </p:cNvPr>
          <p:cNvSpPr txBox="1"/>
          <p:nvPr/>
        </p:nvSpPr>
        <p:spPr>
          <a:xfrm>
            <a:off x="7194565" y="3034001"/>
            <a:ext cx="80682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類似度小</a:t>
            </a:r>
          </a:p>
        </p:txBody>
      </p:sp>
      <p:sp>
        <p:nvSpPr>
          <p:cNvPr id="283" name="テキスト ボックス 282">
            <a:extLst>
              <a:ext uri="{FF2B5EF4-FFF2-40B4-BE49-F238E27FC236}">
                <a16:creationId xmlns:a16="http://schemas.microsoft.com/office/drawing/2014/main" id="{5713F2C7-8A5B-1FED-160A-AA5990956810}"/>
              </a:ext>
            </a:extLst>
          </p:cNvPr>
          <p:cNvSpPr txBox="1"/>
          <p:nvPr/>
        </p:nvSpPr>
        <p:spPr>
          <a:xfrm>
            <a:off x="7698226" y="4197175"/>
            <a:ext cx="80682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類似度大</a:t>
            </a:r>
          </a:p>
        </p:txBody>
      </p:sp>
      <p:sp>
        <p:nvSpPr>
          <p:cNvPr id="284" name="テキスト ボックス 283">
            <a:extLst>
              <a:ext uri="{FF2B5EF4-FFF2-40B4-BE49-F238E27FC236}">
                <a16:creationId xmlns:a16="http://schemas.microsoft.com/office/drawing/2014/main" id="{328E2214-A1D7-A61E-50BE-61619F0220AC}"/>
              </a:ext>
            </a:extLst>
          </p:cNvPr>
          <p:cNvSpPr txBox="1"/>
          <p:nvPr/>
        </p:nvSpPr>
        <p:spPr>
          <a:xfrm>
            <a:off x="5801208" y="4205109"/>
            <a:ext cx="80682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類似度中</a:t>
            </a:r>
          </a:p>
        </p:txBody>
      </p:sp>
      <p:sp>
        <p:nvSpPr>
          <p:cNvPr id="285" name="テキスト ボックス 284">
            <a:extLst>
              <a:ext uri="{FF2B5EF4-FFF2-40B4-BE49-F238E27FC236}">
                <a16:creationId xmlns:a16="http://schemas.microsoft.com/office/drawing/2014/main" id="{35535B3E-6906-50B1-28D8-01359AB35366}"/>
              </a:ext>
            </a:extLst>
          </p:cNvPr>
          <p:cNvSpPr txBox="1"/>
          <p:nvPr/>
        </p:nvSpPr>
        <p:spPr>
          <a:xfrm>
            <a:off x="4429504" y="1719993"/>
            <a:ext cx="2634675" cy="338554"/>
          </a:xfrm>
          <a:prstGeom prst="rect">
            <a:avLst/>
          </a:prstGeom>
          <a:noFill/>
        </p:spPr>
        <p:txBody>
          <a:bodyPr wrap="square" rtlCol="0">
            <a:spAutoFit/>
          </a:bodyPr>
          <a:lstStyle/>
          <a:p>
            <a:r>
              <a:rPr kumimoji="1" lang="en-US" altLang="ja-JP" sz="1600" b="1" dirty="0">
                <a:latin typeface="Meiryo UI" panose="020B0604030504040204" pitchFamily="50" charset="-128"/>
                <a:ea typeface="Meiryo UI" panose="020B0604030504040204" pitchFamily="50" charset="-128"/>
              </a:rPr>
              <a:t>Attention</a:t>
            </a:r>
            <a:r>
              <a:rPr kumimoji="1" lang="ja-JP" altLang="en-US" sz="1600" b="1" dirty="0">
                <a:latin typeface="Meiryo UI" panose="020B0604030504040204" pitchFamily="50" charset="-128"/>
                <a:ea typeface="Meiryo UI" panose="020B0604030504040204" pitchFamily="50" charset="-128"/>
              </a:rPr>
              <a:t>機構を使う場合</a:t>
            </a:r>
          </a:p>
        </p:txBody>
      </p:sp>
      <p:cxnSp>
        <p:nvCxnSpPr>
          <p:cNvPr id="291" name="直線矢印コネクタ 290">
            <a:extLst>
              <a:ext uri="{FF2B5EF4-FFF2-40B4-BE49-F238E27FC236}">
                <a16:creationId xmlns:a16="http://schemas.microsoft.com/office/drawing/2014/main" id="{E4A9A2AD-7901-693C-5053-FD31DB293F66}"/>
              </a:ext>
            </a:extLst>
          </p:cNvPr>
          <p:cNvCxnSpPr>
            <a:cxnSpLocks/>
            <a:stCxn id="186" idx="2"/>
          </p:cNvCxnSpPr>
          <p:nvPr/>
        </p:nvCxnSpPr>
        <p:spPr>
          <a:xfrm flipH="1">
            <a:off x="7194461" y="4862310"/>
            <a:ext cx="80" cy="416623"/>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1" name="四角形: 角を丸くする 300">
            <a:extLst>
              <a:ext uri="{FF2B5EF4-FFF2-40B4-BE49-F238E27FC236}">
                <a16:creationId xmlns:a16="http://schemas.microsoft.com/office/drawing/2014/main" id="{5F58A22F-72FD-072B-9599-3E1A018F0C05}"/>
              </a:ext>
            </a:extLst>
          </p:cNvPr>
          <p:cNvSpPr/>
          <p:nvPr/>
        </p:nvSpPr>
        <p:spPr>
          <a:xfrm>
            <a:off x="3070837" y="4480878"/>
            <a:ext cx="2561222" cy="319023"/>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3" name="直線矢印コネクタ 302">
            <a:extLst>
              <a:ext uri="{FF2B5EF4-FFF2-40B4-BE49-F238E27FC236}">
                <a16:creationId xmlns:a16="http://schemas.microsoft.com/office/drawing/2014/main" id="{8678C09A-DA30-BD7F-B0A4-26485A754908}"/>
              </a:ext>
            </a:extLst>
          </p:cNvPr>
          <p:cNvCxnSpPr>
            <a:cxnSpLocks/>
          </p:cNvCxnSpPr>
          <p:nvPr/>
        </p:nvCxnSpPr>
        <p:spPr>
          <a:xfrm>
            <a:off x="5212914" y="3133871"/>
            <a:ext cx="4612" cy="123702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4" name="テキスト ボックス 303">
            <a:extLst>
              <a:ext uri="{FF2B5EF4-FFF2-40B4-BE49-F238E27FC236}">
                <a16:creationId xmlns:a16="http://schemas.microsoft.com/office/drawing/2014/main" id="{33C87016-A9CB-778B-ED77-D1788709280E}"/>
              </a:ext>
            </a:extLst>
          </p:cNvPr>
          <p:cNvSpPr txBox="1"/>
          <p:nvPr/>
        </p:nvSpPr>
        <p:spPr>
          <a:xfrm>
            <a:off x="4155142" y="2864795"/>
            <a:ext cx="1396988" cy="313776"/>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RNN</a:t>
            </a:r>
            <a:r>
              <a:rPr kumimoji="1" lang="ja-JP" altLang="en-US" sz="1400" dirty="0">
                <a:latin typeface="Meiryo UI" panose="020B0604030504040204" pitchFamily="50" charset="-128"/>
                <a:ea typeface="Meiryo UI" panose="020B0604030504040204" pitchFamily="50" charset="-128"/>
              </a:rPr>
              <a:t>エンコーダー</a:t>
            </a:r>
          </a:p>
        </p:txBody>
      </p:sp>
      <p:sp>
        <p:nvSpPr>
          <p:cNvPr id="306" name="四角形: 角を丸くする 305">
            <a:extLst>
              <a:ext uri="{FF2B5EF4-FFF2-40B4-BE49-F238E27FC236}">
                <a16:creationId xmlns:a16="http://schemas.microsoft.com/office/drawing/2014/main" id="{2AEEC682-DA66-7D0D-BED2-B0A0747369FA}"/>
              </a:ext>
            </a:extLst>
          </p:cNvPr>
          <p:cNvSpPr/>
          <p:nvPr/>
        </p:nvSpPr>
        <p:spPr>
          <a:xfrm>
            <a:off x="7976790" y="4586945"/>
            <a:ext cx="457200" cy="260571"/>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四角形: 角を丸くする 306">
            <a:extLst>
              <a:ext uri="{FF2B5EF4-FFF2-40B4-BE49-F238E27FC236}">
                <a16:creationId xmlns:a16="http://schemas.microsoft.com/office/drawing/2014/main" id="{F8AAA3BC-851D-B2BE-15F5-C4E79682482B}"/>
              </a:ext>
            </a:extLst>
          </p:cNvPr>
          <p:cNvSpPr/>
          <p:nvPr/>
        </p:nvSpPr>
        <p:spPr>
          <a:xfrm>
            <a:off x="7565226" y="4584116"/>
            <a:ext cx="299044" cy="278191"/>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四角形: 角を丸くする 307">
            <a:extLst>
              <a:ext uri="{FF2B5EF4-FFF2-40B4-BE49-F238E27FC236}">
                <a16:creationId xmlns:a16="http://schemas.microsoft.com/office/drawing/2014/main" id="{85577749-1FE4-9FB0-B647-455230F10F32}"/>
              </a:ext>
            </a:extLst>
          </p:cNvPr>
          <p:cNvSpPr/>
          <p:nvPr/>
        </p:nvSpPr>
        <p:spPr>
          <a:xfrm>
            <a:off x="6439477" y="4569325"/>
            <a:ext cx="299044" cy="278191"/>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四角形: 角を丸くする 308">
            <a:extLst>
              <a:ext uri="{FF2B5EF4-FFF2-40B4-BE49-F238E27FC236}">
                <a16:creationId xmlns:a16="http://schemas.microsoft.com/office/drawing/2014/main" id="{635AF19A-ADE8-1FEA-35E7-A218A76BF1E2}"/>
              </a:ext>
            </a:extLst>
          </p:cNvPr>
          <p:cNvSpPr/>
          <p:nvPr/>
        </p:nvSpPr>
        <p:spPr>
          <a:xfrm>
            <a:off x="5876633" y="4572631"/>
            <a:ext cx="457200" cy="260571"/>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四角形: 角を丸くする 309">
            <a:extLst>
              <a:ext uri="{FF2B5EF4-FFF2-40B4-BE49-F238E27FC236}">
                <a16:creationId xmlns:a16="http://schemas.microsoft.com/office/drawing/2014/main" id="{5D4FE697-7883-7885-475D-6E002618747A}"/>
              </a:ext>
            </a:extLst>
          </p:cNvPr>
          <p:cNvSpPr/>
          <p:nvPr/>
        </p:nvSpPr>
        <p:spPr>
          <a:xfrm>
            <a:off x="6879253" y="4567372"/>
            <a:ext cx="599971" cy="280144"/>
          </a:xfrm>
          <a:prstGeom prst="roundRect">
            <a:avLst/>
          </a:prstGeom>
          <a:noFill/>
          <a:ln>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テキスト ボックス 316">
            <a:extLst>
              <a:ext uri="{FF2B5EF4-FFF2-40B4-BE49-F238E27FC236}">
                <a16:creationId xmlns:a16="http://schemas.microsoft.com/office/drawing/2014/main" id="{CA3AD7AB-5318-E2EA-71FF-AB235D506E4B}"/>
              </a:ext>
            </a:extLst>
          </p:cNvPr>
          <p:cNvSpPr txBox="1"/>
          <p:nvPr/>
        </p:nvSpPr>
        <p:spPr>
          <a:xfrm>
            <a:off x="3529836" y="6286499"/>
            <a:ext cx="1634609" cy="307777"/>
          </a:xfrm>
          <a:prstGeom prst="rect">
            <a:avLst/>
          </a:prstGeom>
          <a:noFill/>
        </p:spPr>
        <p:txBody>
          <a:bodyPr wrap="square" rtlCol="0">
            <a:spAutoFit/>
          </a:bodyPr>
          <a:lstStyle/>
          <a:p>
            <a:pPr algn="ctr"/>
            <a:r>
              <a:rPr kumimoji="1" lang="en-US" altLang="ja-JP" sz="1400" dirty="0">
                <a:latin typeface="Meiryo UI" panose="020B0604030504040204" pitchFamily="50" charset="-128"/>
                <a:ea typeface="Meiryo UI" panose="020B0604030504040204" pitchFamily="50" charset="-128"/>
              </a:rPr>
              <a:t>Attention</a:t>
            </a:r>
            <a:r>
              <a:rPr kumimoji="1" lang="ja-JP" altLang="en-US" sz="1400" dirty="0">
                <a:latin typeface="Meiryo UI" panose="020B0604030504040204" pitchFamily="50" charset="-128"/>
                <a:ea typeface="Meiryo UI" panose="020B0604030504040204" pitchFamily="50" charset="-128"/>
              </a:rPr>
              <a:t>なし</a:t>
            </a:r>
          </a:p>
        </p:txBody>
      </p:sp>
      <p:sp>
        <p:nvSpPr>
          <p:cNvPr id="318" name="テキスト ボックス 317">
            <a:extLst>
              <a:ext uri="{FF2B5EF4-FFF2-40B4-BE49-F238E27FC236}">
                <a16:creationId xmlns:a16="http://schemas.microsoft.com/office/drawing/2014/main" id="{AE06966D-5C9E-E473-63EE-BFB3D8C23B2D}"/>
              </a:ext>
            </a:extLst>
          </p:cNvPr>
          <p:cNvSpPr txBox="1"/>
          <p:nvPr/>
        </p:nvSpPr>
        <p:spPr>
          <a:xfrm>
            <a:off x="6261103" y="6265261"/>
            <a:ext cx="1634609" cy="307777"/>
          </a:xfrm>
          <a:prstGeom prst="rect">
            <a:avLst/>
          </a:prstGeom>
          <a:noFill/>
        </p:spPr>
        <p:txBody>
          <a:bodyPr wrap="square" rtlCol="0">
            <a:spAutoFit/>
          </a:bodyPr>
          <a:lstStyle/>
          <a:p>
            <a:pPr algn="ctr"/>
            <a:r>
              <a:rPr kumimoji="1" lang="en-US" altLang="ja-JP" sz="1400" dirty="0">
                <a:latin typeface="Meiryo UI" panose="020B0604030504040204" pitchFamily="50" charset="-128"/>
                <a:ea typeface="Meiryo UI" panose="020B0604030504040204" pitchFamily="50" charset="-128"/>
              </a:rPr>
              <a:t>Attention</a:t>
            </a:r>
            <a:r>
              <a:rPr kumimoji="1" lang="ja-JP" altLang="en-US" sz="1400" dirty="0">
                <a:latin typeface="Meiryo UI" panose="020B0604030504040204" pitchFamily="50" charset="-128"/>
                <a:ea typeface="Meiryo UI" panose="020B0604030504040204" pitchFamily="50" charset="-128"/>
              </a:rPr>
              <a:t>あり</a:t>
            </a:r>
          </a:p>
        </p:txBody>
      </p:sp>
      <p:grpSp>
        <p:nvGrpSpPr>
          <p:cNvPr id="340" name="グループ化 339">
            <a:extLst>
              <a:ext uri="{FF2B5EF4-FFF2-40B4-BE49-F238E27FC236}">
                <a16:creationId xmlns:a16="http://schemas.microsoft.com/office/drawing/2014/main" id="{1EE68273-DD9B-C2BD-9DA7-999320E23605}"/>
              </a:ext>
            </a:extLst>
          </p:cNvPr>
          <p:cNvGrpSpPr/>
          <p:nvPr/>
        </p:nvGrpSpPr>
        <p:grpSpPr>
          <a:xfrm>
            <a:off x="8575537" y="3176814"/>
            <a:ext cx="3412589" cy="3117093"/>
            <a:chOff x="8566068" y="2566135"/>
            <a:chExt cx="3412589" cy="3763281"/>
          </a:xfrm>
        </p:grpSpPr>
        <p:sp>
          <p:nvSpPr>
            <p:cNvPr id="315" name="四角形: 角を丸くする 314">
              <a:extLst>
                <a:ext uri="{FF2B5EF4-FFF2-40B4-BE49-F238E27FC236}">
                  <a16:creationId xmlns:a16="http://schemas.microsoft.com/office/drawing/2014/main" id="{1D830D57-E85F-7382-7646-655E07708E91}"/>
                </a:ext>
              </a:extLst>
            </p:cNvPr>
            <p:cNvSpPr/>
            <p:nvPr/>
          </p:nvSpPr>
          <p:spPr>
            <a:xfrm>
              <a:off x="9173827" y="3430370"/>
              <a:ext cx="2070848" cy="3022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Positional Encoding</a:t>
              </a:r>
              <a:endParaRPr kumimoji="1" lang="ja-JP" altLang="en-US" sz="1100" dirty="0">
                <a:solidFill>
                  <a:schemeClr val="tx1"/>
                </a:solidFill>
              </a:endParaRPr>
            </a:p>
          </p:txBody>
        </p:sp>
        <p:sp>
          <p:nvSpPr>
            <p:cNvPr id="316" name="四角形: 角を丸くする 315">
              <a:extLst>
                <a:ext uri="{FF2B5EF4-FFF2-40B4-BE49-F238E27FC236}">
                  <a16:creationId xmlns:a16="http://schemas.microsoft.com/office/drawing/2014/main" id="{774D50FF-5F57-FD62-D288-C551D55E772A}"/>
                </a:ext>
              </a:extLst>
            </p:cNvPr>
            <p:cNvSpPr/>
            <p:nvPr/>
          </p:nvSpPr>
          <p:spPr>
            <a:xfrm>
              <a:off x="9171585" y="3788371"/>
              <a:ext cx="2070848" cy="3022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Self-attention</a:t>
              </a:r>
              <a:endParaRPr kumimoji="1" lang="ja-JP" altLang="en-US" sz="1100" dirty="0">
                <a:solidFill>
                  <a:schemeClr val="tx1"/>
                </a:solidFill>
              </a:endParaRPr>
            </a:p>
          </p:txBody>
        </p:sp>
        <p:sp>
          <p:nvSpPr>
            <p:cNvPr id="320" name="四角形: 角を丸くする 319">
              <a:extLst>
                <a:ext uri="{FF2B5EF4-FFF2-40B4-BE49-F238E27FC236}">
                  <a16:creationId xmlns:a16="http://schemas.microsoft.com/office/drawing/2014/main" id="{E6542F93-7524-3430-D20E-20532A51A983}"/>
                </a:ext>
              </a:extLst>
            </p:cNvPr>
            <p:cNvSpPr/>
            <p:nvPr/>
          </p:nvSpPr>
          <p:spPr>
            <a:xfrm>
              <a:off x="9185853" y="5177172"/>
              <a:ext cx="2070848" cy="3022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Self-attention</a:t>
              </a:r>
              <a:endParaRPr kumimoji="1" lang="ja-JP" altLang="en-US" sz="1100" dirty="0">
                <a:solidFill>
                  <a:schemeClr val="tx1"/>
                </a:solidFill>
              </a:endParaRPr>
            </a:p>
          </p:txBody>
        </p:sp>
        <p:sp>
          <p:nvSpPr>
            <p:cNvPr id="321" name="四角形: 角を丸くする 320">
              <a:extLst>
                <a:ext uri="{FF2B5EF4-FFF2-40B4-BE49-F238E27FC236}">
                  <a16:creationId xmlns:a16="http://schemas.microsoft.com/office/drawing/2014/main" id="{51C76903-33C7-9D8C-C426-557D198E7DAA}"/>
                </a:ext>
              </a:extLst>
            </p:cNvPr>
            <p:cNvSpPr/>
            <p:nvPr/>
          </p:nvSpPr>
          <p:spPr>
            <a:xfrm>
              <a:off x="9185853" y="4802260"/>
              <a:ext cx="2070848" cy="3022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Positional Encoding</a:t>
              </a:r>
              <a:endParaRPr kumimoji="1" lang="ja-JP" altLang="en-US" sz="1100" dirty="0">
                <a:solidFill>
                  <a:schemeClr val="tx1"/>
                </a:solidFill>
              </a:endParaRPr>
            </a:p>
          </p:txBody>
        </p:sp>
        <p:sp>
          <p:nvSpPr>
            <p:cNvPr id="322" name="正方形/長方形 321">
              <a:extLst>
                <a:ext uri="{FF2B5EF4-FFF2-40B4-BE49-F238E27FC236}">
                  <a16:creationId xmlns:a16="http://schemas.microsoft.com/office/drawing/2014/main" id="{F3424CFB-07DE-BF96-7E15-4CE1B45518AD}"/>
                </a:ext>
              </a:extLst>
            </p:cNvPr>
            <p:cNvSpPr/>
            <p:nvPr/>
          </p:nvSpPr>
          <p:spPr>
            <a:xfrm>
              <a:off x="9000294" y="3247707"/>
              <a:ext cx="2523588" cy="1054223"/>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a:extLst>
                <a:ext uri="{FF2B5EF4-FFF2-40B4-BE49-F238E27FC236}">
                  <a16:creationId xmlns:a16="http://schemas.microsoft.com/office/drawing/2014/main" id="{138F75C8-6D6A-4BB2-CA24-BCCE816FAB10}"/>
                </a:ext>
              </a:extLst>
            </p:cNvPr>
            <p:cNvSpPr/>
            <p:nvPr/>
          </p:nvSpPr>
          <p:spPr>
            <a:xfrm>
              <a:off x="8999018" y="4600444"/>
              <a:ext cx="2523588" cy="1054223"/>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5" name="直線矢印コネクタ 324">
              <a:extLst>
                <a:ext uri="{FF2B5EF4-FFF2-40B4-BE49-F238E27FC236}">
                  <a16:creationId xmlns:a16="http://schemas.microsoft.com/office/drawing/2014/main" id="{D748A6D0-187D-5135-6AEB-2733F6203E80}"/>
                </a:ext>
              </a:extLst>
            </p:cNvPr>
            <p:cNvCxnSpPr>
              <a:endCxn id="322" idx="0"/>
            </p:cNvCxnSpPr>
            <p:nvPr/>
          </p:nvCxnSpPr>
          <p:spPr>
            <a:xfrm>
              <a:off x="10262088" y="2886497"/>
              <a:ext cx="0" cy="36121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7" name="直線矢印コネクタ 326">
              <a:extLst>
                <a:ext uri="{FF2B5EF4-FFF2-40B4-BE49-F238E27FC236}">
                  <a16:creationId xmlns:a16="http://schemas.microsoft.com/office/drawing/2014/main" id="{4C3DCE66-678F-7E32-55B7-B5BCCCFFF01B}"/>
                </a:ext>
              </a:extLst>
            </p:cNvPr>
            <p:cNvCxnSpPr>
              <a:stCxn id="322" idx="2"/>
              <a:endCxn id="323" idx="0"/>
            </p:cNvCxnSpPr>
            <p:nvPr/>
          </p:nvCxnSpPr>
          <p:spPr>
            <a:xfrm flipH="1">
              <a:off x="10260812" y="4301930"/>
              <a:ext cx="1276" cy="29851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9" name="直線矢印コネクタ 328">
              <a:extLst>
                <a:ext uri="{FF2B5EF4-FFF2-40B4-BE49-F238E27FC236}">
                  <a16:creationId xmlns:a16="http://schemas.microsoft.com/office/drawing/2014/main" id="{3E2D12A8-E054-DC33-EC69-042A98D75D42}"/>
                </a:ext>
              </a:extLst>
            </p:cNvPr>
            <p:cNvCxnSpPr>
              <a:stCxn id="323" idx="2"/>
            </p:cNvCxnSpPr>
            <p:nvPr/>
          </p:nvCxnSpPr>
          <p:spPr>
            <a:xfrm>
              <a:off x="10260812" y="5654667"/>
              <a:ext cx="0" cy="31701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0" name="テキスト ボックス 329">
              <a:extLst>
                <a:ext uri="{FF2B5EF4-FFF2-40B4-BE49-F238E27FC236}">
                  <a16:creationId xmlns:a16="http://schemas.microsoft.com/office/drawing/2014/main" id="{AE64CE6D-1410-3AE5-0A7F-3AD221AC63C8}"/>
                </a:ext>
              </a:extLst>
            </p:cNvPr>
            <p:cNvSpPr txBox="1"/>
            <p:nvPr/>
          </p:nvSpPr>
          <p:spPr>
            <a:xfrm>
              <a:off x="10739088" y="4333480"/>
              <a:ext cx="1239569" cy="253916"/>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位置的な依存関係</a:t>
              </a:r>
            </a:p>
          </p:txBody>
        </p:sp>
        <p:sp>
          <p:nvSpPr>
            <p:cNvPr id="331" name="テキスト ボックス 330">
              <a:extLst>
                <a:ext uri="{FF2B5EF4-FFF2-40B4-BE49-F238E27FC236}">
                  <a16:creationId xmlns:a16="http://schemas.microsoft.com/office/drawing/2014/main" id="{4B7E2A57-380F-7038-4F72-CB8A397685B9}"/>
                </a:ext>
              </a:extLst>
            </p:cNvPr>
            <p:cNvSpPr txBox="1"/>
            <p:nvPr/>
          </p:nvSpPr>
          <p:spPr>
            <a:xfrm>
              <a:off x="8566068" y="5768525"/>
              <a:ext cx="1239569" cy="253916"/>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意味的な</a:t>
              </a:r>
              <a:r>
                <a:rPr kumimoji="1" lang="ja-JP" altLang="en-US" sz="1050" dirty="0">
                  <a:latin typeface="Meiryo UI" panose="020B0604030504040204" pitchFamily="50" charset="-128"/>
                  <a:ea typeface="Meiryo UI" panose="020B0604030504040204" pitchFamily="50" charset="-128"/>
                </a:rPr>
                <a:t>依存関係</a:t>
              </a:r>
            </a:p>
          </p:txBody>
        </p:sp>
        <p:cxnSp>
          <p:nvCxnSpPr>
            <p:cNvPr id="333" name="直線矢印コネクタ 332">
              <a:extLst>
                <a:ext uri="{FF2B5EF4-FFF2-40B4-BE49-F238E27FC236}">
                  <a16:creationId xmlns:a16="http://schemas.microsoft.com/office/drawing/2014/main" id="{A002D299-1B23-DEA8-5419-7097929C2699}"/>
                </a:ext>
              </a:extLst>
            </p:cNvPr>
            <p:cNvCxnSpPr/>
            <p:nvPr/>
          </p:nvCxnSpPr>
          <p:spPr>
            <a:xfrm flipH="1">
              <a:off x="11037524" y="4554505"/>
              <a:ext cx="80682" cy="468350"/>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5" name="直線矢印コネクタ 334">
              <a:extLst>
                <a:ext uri="{FF2B5EF4-FFF2-40B4-BE49-F238E27FC236}">
                  <a16:creationId xmlns:a16="http://schemas.microsoft.com/office/drawing/2014/main" id="{CDCBE00A-CEBA-2CF6-DAFB-9D8129052B5B}"/>
                </a:ext>
              </a:extLst>
            </p:cNvPr>
            <p:cNvCxnSpPr/>
            <p:nvPr/>
          </p:nvCxnSpPr>
          <p:spPr>
            <a:xfrm flipV="1">
              <a:off x="9309577" y="5316962"/>
              <a:ext cx="174811" cy="496213"/>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36" name="テキスト ボックス 335">
              <a:extLst>
                <a:ext uri="{FF2B5EF4-FFF2-40B4-BE49-F238E27FC236}">
                  <a16:creationId xmlns:a16="http://schemas.microsoft.com/office/drawing/2014/main" id="{4E6DAC88-ACB4-AF1F-C43D-1A670D3E3075}"/>
                </a:ext>
              </a:extLst>
            </p:cNvPr>
            <p:cNvSpPr txBox="1"/>
            <p:nvPr/>
          </p:nvSpPr>
          <p:spPr>
            <a:xfrm>
              <a:off x="8973381" y="4330704"/>
              <a:ext cx="149934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デコーダー</a:t>
              </a:r>
            </a:p>
          </p:txBody>
        </p:sp>
        <p:sp>
          <p:nvSpPr>
            <p:cNvPr id="337" name="テキスト ボックス 336">
              <a:extLst>
                <a:ext uri="{FF2B5EF4-FFF2-40B4-BE49-F238E27FC236}">
                  <a16:creationId xmlns:a16="http://schemas.microsoft.com/office/drawing/2014/main" id="{2E414AF1-C697-D52E-B1F6-4C60E84500F6}"/>
                </a:ext>
              </a:extLst>
            </p:cNvPr>
            <p:cNvSpPr txBox="1"/>
            <p:nvPr/>
          </p:nvSpPr>
          <p:spPr>
            <a:xfrm>
              <a:off x="8950988" y="2964763"/>
              <a:ext cx="149934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エンコーダー</a:t>
              </a:r>
            </a:p>
          </p:txBody>
        </p:sp>
        <p:sp>
          <p:nvSpPr>
            <p:cNvPr id="338" name="正方形/長方形 337">
              <a:extLst>
                <a:ext uri="{FF2B5EF4-FFF2-40B4-BE49-F238E27FC236}">
                  <a16:creationId xmlns:a16="http://schemas.microsoft.com/office/drawing/2014/main" id="{73AF7182-4B70-7E47-CCBE-BDD816C0790E}"/>
                </a:ext>
              </a:extLst>
            </p:cNvPr>
            <p:cNvSpPr/>
            <p:nvPr/>
          </p:nvSpPr>
          <p:spPr>
            <a:xfrm>
              <a:off x="9734720" y="2566135"/>
              <a:ext cx="1098856" cy="3277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日本語</a:t>
              </a:r>
            </a:p>
          </p:txBody>
        </p:sp>
        <p:sp>
          <p:nvSpPr>
            <p:cNvPr id="339" name="正方形/長方形 338">
              <a:extLst>
                <a:ext uri="{FF2B5EF4-FFF2-40B4-BE49-F238E27FC236}">
                  <a16:creationId xmlns:a16="http://schemas.microsoft.com/office/drawing/2014/main" id="{42ACA1DB-A24B-DE74-E550-AC2E35737AAB}"/>
                </a:ext>
              </a:extLst>
            </p:cNvPr>
            <p:cNvSpPr/>
            <p:nvPr/>
          </p:nvSpPr>
          <p:spPr>
            <a:xfrm>
              <a:off x="9734720" y="6001669"/>
              <a:ext cx="1098856" cy="327747"/>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英語</a:t>
              </a:r>
            </a:p>
          </p:txBody>
        </p:sp>
      </p:grpSp>
      <p:sp>
        <p:nvSpPr>
          <p:cNvPr id="341" name="テキスト ボックス 340">
            <a:extLst>
              <a:ext uri="{FF2B5EF4-FFF2-40B4-BE49-F238E27FC236}">
                <a16:creationId xmlns:a16="http://schemas.microsoft.com/office/drawing/2014/main" id="{EB69D222-A260-2A80-8D0B-C634DA6AA47E}"/>
              </a:ext>
            </a:extLst>
          </p:cNvPr>
          <p:cNvSpPr txBox="1"/>
          <p:nvPr/>
        </p:nvSpPr>
        <p:spPr>
          <a:xfrm>
            <a:off x="8558184" y="2009704"/>
            <a:ext cx="3378609" cy="954107"/>
          </a:xfrm>
          <a:prstGeom prst="rect">
            <a:avLst/>
          </a:prstGeom>
          <a:noFill/>
        </p:spPr>
        <p:txBody>
          <a:bodyPr wrap="square" rtlCol="0">
            <a:spAutoFit/>
          </a:bodyPr>
          <a:lstStyle/>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Self-Attention</a:t>
            </a:r>
            <a:r>
              <a:rPr lang="ja-JP" altLang="en-US" sz="1400" dirty="0">
                <a:latin typeface="Meiryo UI" panose="020B0604030504040204" pitchFamily="50" charset="-128"/>
                <a:ea typeface="Meiryo UI" panose="020B0604030504040204" pitchFamily="50" charset="-128"/>
              </a:rPr>
              <a:t>が実装されている</a:t>
            </a:r>
            <a:r>
              <a:rPr lang="en-US" altLang="ja-JP" sz="1400" dirty="0">
                <a:latin typeface="Meiryo UI" panose="020B0604030504040204" pitchFamily="50" charset="-128"/>
                <a:ea typeface="Meiryo UI" panose="020B0604030504040204" pitchFamily="50" charset="-128"/>
              </a:rPr>
              <a:t>Transformer</a:t>
            </a:r>
            <a:r>
              <a:rPr lang="ja-JP" altLang="en-US" sz="1400" dirty="0">
                <a:latin typeface="Meiryo UI" panose="020B0604030504040204" pitchFamily="50" charset="-128"/>
                <a:ea typeface="Meiryo UI" panose="020B0604030504040204" pitchFamily="50" charset="-128"/>
              </a:rPr>
              <a:t>を使用</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Attention (Q)</a:t>
            </a:r>
            <a:r>
              <a:rPr lang="ja-JP" altLang="en-US" sz="1400" dirty="0">
                <a:latin typeface="Meiryo UI" panose="020B0604030504040204" pitchFamily="50" charset="-128"/>
                <a:ea typeface="Meiryo UI" panose="020B0604030504040204" pitchFamily="50" charset="-128"/>
              </a:rPr>
              <a:t>を外部から与えなくてよい</a:t>
            </a:r>
            <a:endParaRPr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400" dirty="0">
                <a:latin typeface="Meiryo UI" panose="020B0604030504040204" pitchFamily="50" charset="-128"/>
                <a:ea typeface="Meiryo UI" panose="020B0604030504040204" pitchFamily="50" charset="-128"/>
              </a:rPr>
              <a:t>RNN</a:t>
            </a:r>
            <a:r>
              <a:rPr kumimoji="1" lang="ja-JP" altLang="en-US" sz="1400" dirty="0">
                <a:latin typeface="Meiryo UI" panose="020B0604030504040204" pitchFamily="50" charset="-128"/>
                <a:ea typeface="Meiryo UI" panose="020B0604030504040204" pitchFamily="50" charset="-128"/>
              </a:rPr>
              <a:t>より処理が早い</a:t>
            </a:r>
            <a:endParaRPr kumimoji="1"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3956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C8DAD-635C-885C-EB87-94081D57BC40}"/>
              </a:ext>
            </a:extLst>
          </p:cNvPr>
          <p:cNvSpPr>
            <a:spLocks noGrp="1"/>
          </p:cNvSpPr>
          <p:nvPr>
            <p:ph type="title"/>
          </p:nvPr>
        </p:nvSpPr>
        <p:spPr/>
        <p:txBody>
          <a:bodyPr/>
          <a:lstStyle/>
          <a:p>
            <a:r>
              <a:rPr kumimoji="1" lang="en-US" altLang="ja-JP" sz="2000" dirty="0">
                <a:latin typeface="Meiryo UI" panose="020B0604030504040204" pitchFamily="50" charset="-128"/>
                <a:ea typeface="Meiryo UI" panose="020B0604030504040204" pitchFamily="50" charset="-128"/>
              </a:rPr>
              <a:t>Additional Note</a:t>
            </a:r>
            <a:r>
              <a:rPr kumimoji="1" lang="en-US" altLang="ja-JP" sz="2000" b="1" dirty="0"/>
              <a:t>;</a:t>
            </a:r>
            <a:r>
              <a:rPr kumimoji="1" lang="ja-JP" altLang="en-US" sz="2000" b="1" dirty="0"/>
              <a:t>　</a:t>
            </a:r>
            <a:r>
              <a:rPr kumimoji="1" lang="en-US" altLang="ja-JP" b="1" dirty="0"/>
              <a:t>One-hot</a:t>
            </a:r>
            <a:r>
              <a:rPr kumimoji="1" lang="ja-JP" altLang="en-US" b="1" dirty="0"/>
              <a:t>ベクトル表現から分散表現へ</a:t>
            </a:r>
          </a:p>
        </p:txBody>
      </p:sp>
      <p:sp>
        <p:nvSpPr>
          <p:cNvPr id="3" name="テキスト プレースホルダー 2">
            <a:extLst>
              <a:ext uri="{FF2B5EF4-FFF2-40B4-BE49-F238E27FC236}">
                <a16:creationId xmlns:a16="http://schemas.microsoft.com/office/drawing/2014/main" id="{96D0BF53-FD8C-69AA-D0DC-4497B961DD31}"/>
              </a:ext>
            </a:extLst>
          </p:cNvPr>
          <p:cNvSpPr>
            <a:spLocks noGrp="1"/>
          </p:cNvSpPr>
          <p:nvPr>
            <p:ph type="body" sz="quarter" idx="13"/>
          </p:nvPr>
        </p:nvSpPr>
        <p:spPr/>
        <p:txBody>
          <a:bodyPr/>
          <a:lstStyle/>
          <a:p>
            <a:r>
              <a:rPr kumimoji="1" lang="ja-JP" altLang="en-US" dirty="0"/>
              <a:t>３ｰ２．</a:t>
            </a:r>
            <a:r>
              <a:rPr kumimoji="1" lang="en-US" altLang="ja-JP" dirty="0"/>
              <a:t>RNN</a:t>
            </a:r>
            <a:r>
              <a:rPr kumimoji="1" lang="ja-JP" altLang="en-US" dirty="0"/>
              <a:t>～</a:t>
            </a:r>
            <a:r>
              <a:rPr kumimoji="1" lang="en-US" altLang="ja-JP" dirty="0"/>
              <a:t>Transformer</a:t>
            </a:r>
            <a:r>
              <a:rPr kumimoji="1" lang="ja-JP" altLang="en-US" dirty="0"/>
              <a:t>解説　自然言語処理を例として</a:t>
            </a:r>
          </a:p>
        </p:txBody>
      </p:sp>
      <p:sp>
        <p:nvSpPr>
          <p:cNvPr id="4" name="テキスト ボックス 3">
            <a:extLst>
              <a:ext uri="{FF2B5EF4-FFF2-40B4-BE49-F238E27FC236}">
                <a16:creationId xmlns:a16="http://schemas.microsoft.com/office/drawing/2014/main" id="{E1CB9B2B-F871-6662-5123-755073D0FEBD}"/>
              </a:ext>
            </a:extLst>
          </p:cNvPr>
          <p:cNvSpPr txBox="1"/>
          <p:nvPr/>
        </p:nvSpPr>
        <p:spPr>
          <a:xfrm>
            <a:off x="435654" y="1964103"/>
            <a:ext cx="3543300" cy="369332"/>
          </a:xfrm>
          <a:prstGeom prst="rect">
            <a:avLst/>
          </a:prstGeom>
          <a:noFill/>
        </p:spPr>
        <p:txBody>
          <a:bodyPr wrap="square" rtlCol="0">
            <a:spAutoFit/>
          </a:bodyPr>
          <a:lstStyle/>
          <a:p>
            <a:r>
              <a:rPr kumimoji="1" lang="en-US" altLang="ja-JP" dirty="0"/>
              <a:t>Love is art. </a:t>
            </a:r>
            <a:r>
              <a:rPr kumimoji="1" lang="en-US" altLang="ja-JP" u="sng" dirty="0"/>
              <a:t>Struggle</a:t>
            </a:r>
            <a:r>
              <a:rPr kumimoji="1" lang="en-US" altLang="ja-JP" dirty="0"/>
              <a:t> </a:t>
            </a:r>
            <a:r>
              <a:rPr kumimoji="1" lang="en-US" altLang="ja-JP" u="sng" dirty="0"/>
              <a:t>is</a:t>
            </a:r>
            <a:r>
              <a:rPr kumimoji="1" lang="en-US" altLang="ja-JP" dirty="0"/>
              <a:t> </a:t>
            </a:r>
            <a:r>
              <a:rPr kumimoji="1" lang="en-US" altLang="ja-JP" u="sng" dirty="0"/>
              <a:t>beauty</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84943E81-B3C9-C9E7-5EE2-15046D29A9D2}"/>
              </a:ext>
            </a:extLst>
          </p:cNvPr>
          <p:cNvSpPr txBox="1"/>
          <p:nvPr/>
        </p:nvSpPr>
        <p:spPr>
          <a:xfrm>
            <a:off x="1901383" y="2420842"/>
            <a:ext cx="1803281"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文章を単語に分割</a:t>
            </a:r>
          </a:p>
        </p:txBody>
      </p:sp>
      <p:graphicFrame>
        <p:nvGraphicFramePr>
          <p:cNvPr id="6" name="表 5">
            <a:extLst>
              <a:ext uri="{FF2B5EF4-FFF2-40B4-BE49-F238E27FC236}">
                <a16:creationId xmlns:a16="http://schemas.microsoft.com/office/drawing/2014/main" id="{11AD5926-F180-64F2-0CBE-390C79854039}"/>
              </a:ext>
            </a:extLst>
          </p:cNvPr>
          <p:cNvGraphicFramePr>
            <a:graphicFrameLocks noGrp="1"/>
          </p:cNvGraphicFramePr>
          <p:nvPr/>
        </p:nvGraphicFramePr>
        <p:xfrm>
          <a:off x="457200" y="3254189"/>
          <a:ext cx="356347" cy="2458107"/>
        </p:xfrm>
        <a:graphic>
          <a:graphicData uri="http://schemas.openxmlformats.org/drawingml/2006/table">
            <a:tbl>
              <a:tblPr firstRow="1" bandRow="1">
                <a:tableStyleId>{5940675A-B579-460E-94D1-54222C63F5DA}</a:tableStyleId>
              </a:tblPr>
              <a:tblGrid>
                <a:gridCol w="356347">
                  <a:extLst>
                    <a:ext uri="{9D8B030D-6E8A-4147-A177-3AD203B41FA5}">
                      <a16:colId xmlns:a16="http://schemas.microsoft.com/office/drawing/2014/main" val="727968784"/>
                    </a:ext>
                  </a:extLst>
                </a:gridCol>
              </a:tblGrid>
              <a:tr h="738277">
                <a:tc>
                  <a:txBody>
                    <a:bodyPr/>
                    <a:lstStyle/>
                    <a:p>
                      <a:pPr algn="ctr"/>
                      <a:r>
                        <a:rPr kumimoji="1" lang="en-US" altLang="ja-JP" sz="1200" dirty="0">
                          <a:latin typeface="Meiryo UI" panose="020B0604030504040204" pitchFamily="50" charset="-128"/>
                          <a:ea typeface="Meiryo UI" panose="020B0604030504040204" pitchFamily="50" charset="-128"/>
                        </a:rPr>
                        <a:t>Struggle</a:t>
                      </a:r>
                      <a:endParaRPr kumimoji="1" lang="ja-JP" altLang="en-US" sz="1200" dirty="0">
                        <a:latin typeface="Meiryo UI" panose="020B0604030504040204" pitchFamily="50" charset="-128"/>
                        <a:ea typeface="Meiryo UI" panose="020B0604030504040204" pitchFamily="50" charset="-128"/>
                      </a:endParaRPr>
                    </a:p>
                  </a:txBody>
                  <a:tcPr vert="eaVert"/>
                </a:tc>
                <a:extLst>
                  <a:ext uri="{0D108BD9-81ED-4DB2-BD59-A6C34878D82A}">
                    <a16:rowId xmlns:a16="http://schemas.microsoft.com/office/drawing/2014/main" val="3234718813"/>
                  </a:ext>
                </a:extLst>
              </a:tr>
              <a:tr h="859915">
                <a:tc>
                  <a:txBody>
                    <a:bodyPr/>
                    <a:lstStyle/>
                    <a:p>
                      <a:pPr algn="ctr"/>
                      <a:r>
                        <a:rPr kumimoji="1" lang="en-US" altLang="ja-JP" sz="1200" dirty="0">
                          <a:latin typeface="Meiryo UI" panose="020B0604030504040204" pitchFamily="50" charset="-128"/>
                          <a:ea typeface="Meiryo UI" panose="020B0604030504040204" pitchFamily="50" charset="-128"/>
                        </a:rPr>
                        <a:t>is</a:t>
                      </a:r>
                      <a:endParaRPr kumimoji="1" lang="ja-JP" altLang="en-US" sz="1200" dirty="0">
                        <a:latin typeface="Meiryo UI" panose="020B0604030504040204" pitchFamily="50" charset="-128"/>
                        <a:ea typeface="Meiryo UI" panose="020B0604030504040204" pitchFamily="50" charset="-128"/>
                      </a:endParaRPr>
                    </a:p>
                  </a:txBody>
                  <a:tcPr vert="eaVert"/>
                </a:tc>
                <a:extLst>
                  <a:ext uri="{0D108BD9-81ED-4DB2-BD59-A6C34878D82A}">
                    <a16:rowId xmlns:a16="http://schemas.microsoft.com/office/drawing/2014/main" val="3419780838"/>
                  </a:ext>
                </a:extLst>
              </a:tr>
              <a:tr h="859915">
                <a:tc>
                  <a:txBody>
                    <a:bodyPr/>
                    <a:lstStyle/>
                    <a:p>
                      <a:pPr algn="ctr"/>
                      <a:r>
                        <a:rPr kumimoji="1" lang="en-US" altLang="ja-JP" sz="1200" dirty="0">
                          <a:latin typeface="Meiryo UI" panose="020B0604030504040204" pitchFamily="50" charset="-128"/>
                          <a:ea typeface="Meiryo UI" panose="020B0604030504040204" pitchFamily="50" charset="-128"/>
                        </a:rPr>
                        <a:t>beauty</a:t>
                      </a:r>
                      <a:endParaRPr kumimoji="1" lang="ja-JP" altLang="en-US" sz="1200" dirty="0">
                        <a:latin typeface="Meiryo UI" panose="020B0604030504040204" pitchFamily="50" charset="-128"/>
                        <a:ea typeface="Meiryo UI" panose="020B0604030504040204" pitchFamily="50" charset="-128"/>
                      </a:endParaRPr>
                    </a:p>
                  </a:txBody>
                  <a:tcPr vert="eaVert"/>
                </a:tc>
                <a:extLst>
                  <a:ext uri="{0D108BD9-81ED-4DB2-BD59-A6C34878D82A}">
                    <a16:rowId xmlns:a16="http://schemas.microsoft.com/office/drawing/2014/main" val="3886529759"/>
                  </a:ext>
                </a:extLst>
              </a:tr>
            </a:tbl>
          </a:graphicData>
        </a:graphic>
      </p:graphicFrame>
      <p:sp>
        <p:nvSpPr>
          <p:cNvPr id="8" name="テキスト ボックス 7">
            <a:extLst>
              <a:ext uri="{FF2B5EF4-FFF2-40B4-BE49-F238E27FC236}">
                <a16:creationId xmlns:a16="http://schemas.microsoft.com/office/drawing/2014/main" id="{E55DB412-664E-F7A3-D9E1-13AD5A9A9C50}"/>
              </a:ext>
            </a:extLst>
          </p:cNvPr>
          <p:cNvSpPr txBox="1"/>
          <p:nvPr/>
        </p:nvSpPr>
        <p:spPr>
          <a:xfrm>
            <a:off x="1129553" y="3476065"/>
            <a:ext cx="376518" cy="369332"/>
          </a:xfrm>
          <a:prstGeom prst="rect">
            <a:avLst/>
          </a:prstGeom>
          <a:noFill/>
        </p:spPr>
        <p:txBody>
          <a:bodyPr wrap="square" rtlCol="0">
            <a:spAutoFit/>
          </a:bodyPr>
          <a:lstStyle/>
          <a:p>
            <a:r>
              <a:rPr kumimoji="1" lang="en-US" altLang="ja-JP" dirty="0"/>
              <a:t>1</a:t>
            </a:r>
            <a:endParaRPr kumimoji="1" lang="ja-JP" altLang="en-US" dirty="0"/>
          </a:p>
        </p:txBody>
      </p:sp>
      <p:sp>
        <p:nvSpPr>
          <p:cNvPr id="9" name="テキスト ボックス 8">
            <a:extLst>
              <a:ext uri="{FF2B5EF4-FFF2-40B4-BE49-F238E27FC236}">
                <a16:creationId xmlns:a16="http://schemas.microsoft.com/office/drawing/2014/main" id="{3A665BEB-F9F5-A7CA-49AA-EE2325919362}"/>
              </a:ext>
            </a:extLst>
          </p:cNvPr>
          <p:cNvSpPr txBox="1"/>
          <p:nvPr/>
        </p:nvSpPr>
        <p:spPr>
          <a:xfrm>
            <a:off x="1129553" y="4347883"/>
            <a:ext cx="376518" cy="369332"/>
          </a:xfrm>
          <a:prstGeom prst="rect">
            <a:avLst/>
          </a:prstGeom>
          <a:noFill/>
        </p:spPr>
        <p:txBody>
          <a:bodyPr wrap="square" rtlCol="0">
            <a:spAutoFit/>
          </a:bodyPr>
          <a:lstStyle/>
          <a:p>
            <a:r>
              <a:rPr kumimoji="1" lang="en-US" altLang="ja-JP" dirty="0"/>
              <a:t>2</a:t>
            </a:r>
            <a:endParaRPr kumimoji="1" lang="ja-JP" altLang="en-US" dirty="0"/>
          </a:p>
        </p:txBody>
      </p:sp>
      <p:sp>
        <p:nvSpPr>
          <p:cNvPr id="10" name="テキスト ボックス 9">
            <a:extLst>
              <a:ext uri="{FF2B5EF4-FFF2-40B4-BE49-F238E27FC236}">
                <a16:creationId xmlns:a16="http://schemas.microsoft.com/office/drawing/2014/main" id="{A26DACB9-A351-FC05-075D-D3DEC49F68FD}"/>
              </a:ext>
            </a:extLst>
          </p:cNvPr>
          <p:cNvSpPr txBox="1"/>
          <p:nvPr/>
        </p:nvSpPr>
        <p:spPr>
          <a:xfrm>
            <a:off x="1149120" y="5342965"/>
            <a:ext cx="376518" cy="369332"/>
          </a:xfrm>
          <a:prstGeom prst="rect">
            <a:avLst/>
          </a:prstGeom>
          <a:noFill/>
        </p:spPr>
        <p:txBody>
          <a:bodyPr wrap="square" rtlCol="0">
            <a:spAutoFit/>
          </a:bodyPr>
          <a:lstStyle/>
          <a:p>
            <a:r>
              <a:rPr kumimoji="1" lang="en-US" altLang="ja-JP" dirty="0"/>
              <a:t>3</a:t>
            </a:r>
            <a:endParaRPr kumimoji="1" lang="ja-JP" altLang="en-US" dirty="0"/>
          </a:p>
        </p:txBody>
      </p:sp>
      <p:sp>
        <p:nvSpPr>
          <p:cNvPr id="11" name="テキスト ボックス 10">
            <a:extLst>
              <a:ext uri="{FF2B5EF4-FFF2-40B4-BE49-F238E27FC236}">
                <a16:creationId xmlns:a16="http://schemas.microsoft.com/office/drawing/2014/main" id="{76490DBB-C7A1-94F8-AF36-1FFAE63DF019}"/>
              </a:ext>
            </a:extLst>
          </p:cNvPr>
          <p:cNvSpPr txBox="1"/>
          <p:nvPr/>
        </p:nvSpPr>
        <p:spPr>
          <a:xfrm>
            <a:off x="2171141" y="3476065"/>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(1,0,0)</a:t>
            </a:r>
            <a:endParaRPr kumimoji="1" lang="ja-JP" altLang="en-US"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AB66EB04-5AB2-EB72-34F3-078EAFDCAE77}"/>
              </a:ext>
            </a:extLst>
          </p:cNvPr>
          <p:cNvSpPr txBox="1"/>
          <p:nvPr/>
        </p:nvSpPr>
        <p:spPr>
          <a:xfrm>
            <a:off x="2177865" y="4327634"/>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(0,1,0)</a:t>
            </a:r>
            <a:endParaRPr kumimoji="1" lang="ja-JP" altLang="en-US"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B580FE28-5B6D-4D89-213C-FB79198677E9}"/>
              </a:ext>
            </a:extLst>
          </p:cNvPr>
          <p:cNvSpPr txBox="1"/>
          <p:nvPr/>
        </p:nvSpPr>
        <p:spPr>
          <a:xfrm>
            <a:off x="2155966" y="5213867"/>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(0,0,1)</a:t>
            </a:r>
            <a:endParaRPr kumimoji="1" lang="ja-JP" altLang="en-US" sz="16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D56638E-4B4A-5455-1026-4A07BA441CBC}"/>
              </a:ext>
            </a:extLst>
          </p:cNvPr>
          <p:cNvSpPr txBox="1"/>
          <p:nvPr/>
        </p:nvSpPr>
        <p:spPr>
          <a:xfrm>
            <a:off x="820269" y="2884914"/>
            <a:ext cx="1237130" cy="307777"/>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カテゴリ変数</a:t>
            </a:r>
            <a:endParaRPr kumimoji="1" lang="ja-JP" altLang="en-US" sz="14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C7CDBCD4-A68D-597C-80E0-BFDFBFC0055C}"/>
              </a:ext>
            </a:extLst>
          </p:cNvPr>
          <p:cNvSpPr txBox="1"/>
          <p:nvPr/>
        </p:nvSpPr>
        <p:spPr>
          <a:xfrm>
            <a:off x="1978865" y="2881114"/>
            <a:ext cx="1636151"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one-hot</a:t>
            </a:r>
            <a:r>
              <a:rPr kumimoji="1" lang="ja-JP" altLang="en-US" sz="1400" dirty="0">
                <a:latin typeface="Meiryo UI" panose="020B0604030504040204" pitchFamily="50" charset="-128"/>
                <a:ea typeface="Meiryo UI" panose="020B0604030504040204" pitchFamily="50" charset="-128"/>
              </a:rPr>
              <a:t>ベクトル</a:t>
            </a:r>
          </a:p>
        </p:txBody>
      </p:sp>
      <p:sp>
        <p:nvSpPr>
          <p:cNvPr id="17" name="テキスト ボックス 16">
            <a:extLst>
              <a:ext uri="{FF2B5EF4-FFF2-40B4-BE49-F238E27FC236}">
                <a16:creationId xmlns:a16="http://schemas.microsoft.com/office/drawing/2014/main" id="{B80EE8CC-FDAA-FA00-3C14-723E2C62AD0D}"/>
              </a:ext>
            </a:extLst>
          </p:cNvPr>
          <p:cNvSpPr txBox="1"/>
          <p:nvPr/>
        </p:nvSpPr>
        <p:spPr>
          <a:xfrm>
            <a:off x="136618" y="1035742"/>
            <a:ext cx="10939384" cy="830997"/>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One-hot</a:t>
            </a:r>
            <a:r>
              <a:rPr lang="ja-JP" altLang="en-US" sz="1600" dirty="0">
                <a:latin typeface="Meiryo UI" panose="020B0604030504040204" pitchFamily="50" charset="-128"/>
                <a:ea typeface="Meiryo UI" panose="020B0604030504040204" pitchFamily="50" charset="-128"/>
              </a:rPr>
              <a:t>ベクトル（ワンホット表現）は、ベクトルの中で</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つの成分だけが</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で、他の成分がすべて</a:t>
            </a:r>
            <a:r>
              <a:rPr lang="en-US" altLang="ja-JP" sz="1600" dirty="0">
                <a:latin typeface="Meiryo UI" panose="020B0604030504040204" pitchFamily="50" charset="-128"/>
                <a:ea typeface="Meiryo UI" panose="020B0604030504040204" pitchFamily="50" charset="-128"/>
              </a:rPr>
              <a:t>0</a:t>
            </a:r>
            <a:r>
              <a:rPr lang="ja-JP" altLang="en-US" sz="1600" dirty="0">
                <a:latin typeface="Meiryo UI" panose="020B0604030504040204" pitchFamily="50" charset="-128"/>
                <a:ea typeface="Meiryo UI" panose="020B0604030504040204" pitchFamily="50" charset="-128"/>
              </a:rPr>
              <a:t>であるようなベクトルのことで、カテゴリデータを数値ベクトルに変換するための一般的な手法です。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単語からベクトル（エンコード），ベクトルから単語（デコード）で使われます。</a:t>
            </a:r>
          </a:p>
        </p:txBody>
      </p:sp>
      <p:sp>
        <p:nvSpPr>
          <p:cNvPr id="18" name="テキスト ボックス 17">
            <a:extLst>
              <a:ext uri="{FF2B5EF4-FFF2-40B4-BE49-F238E27FC236}">
                <a16:creationId xmlns:a16="http://schemas.microsoft.com/office/drawing/2014/main" id="{ABC0F95D-F814-4908-4E07-08EC4064334B}"/>
              </a:ext>
            </a:extLst>
          </p:cNvPr>
          <p:cNvSpPr txBox="1"/>
          <p:nvPr/>
        </p:nvSpPr>
        <p:spPr>
          <a:xfrm>
            <a:off x="3440789" y="3619735"/>
            <a:ext cx="387398" cy="1600438"/>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分散表現で変換</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DB2A1FF-F55F-8F21-9B38-ACD1B1DBA141}"/>
                  </a:ext>
                </a:extLst>
              </p:cNvPr>
              <p:cNvSpPr txBox="1"/>
              <p:nvPr/>
            </p:nvSpPr>
            <p:spPr>
              <a:xfrm>
                <a:off x="3938305" y="3214871"/>
                <a:ext cx="1130758" cy="594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1200" i="1" smtClean="0">
                              <a:solidFill>
                                <a:srgbClr val="836967"/>
                              </a:solidFill>
                              <a:latin typeface="Cambria Math" panose="02040503050406030204" pitchFamily="18" charset="0"/>
                            </a:rPr>
                          </m:ctrlPr>
                        </m:dPr>
                        <m:e>
                          <m:m>
                            <m:mPr>
                              <m:plcHide m:val="on"/>
                              <m:mcs>
                                <m:mc>
                                  <m:mcPr>
                                    <m:count m:val="3"/>
                                    <m:mcJc m:val="center"/>
                                  </m:mcPr>
                                </m:mc>
                              </m:mcs>
                              <m:ctrlPr>
                                <a:rPr kumimoji="1" lang="ja-JP" altLang="en-US" sz="1200" i="1">
                                  <a:solidFill>
                                    <a:srgbClr val="836967"/>
                                  </a:solidFill>
                                  <a:latin typeface="Cambria Math" panose="02040503050406030204" pitchFamily="18" charset="0"/>
                                </a:rPr>
                              </m:ctrlPr>
                            </m:mPr>
                            <m:mr>
                              <m:e>
                                <m:r>
                                  <a:rPr kumimoji="1" lang="ja-JP" altLang="en-US" sz="1200" i="1">
                                    <a:latin typeface="Cambria Math" panose="02040503050406030204" pitchFamily="18" charset="0"/>
                                  </a:rPr>
                                  <m:t>𝑎</m:t>
                                </m:r>
                              </m:e>
                              <m:e>
                                <m:r>
                                  <a:rPr kumimoji="1" lang="ja-JP" altLang="en-US" sz="1200" i="1">
                                    <a:latin typeface="Cambria Math" panose="02040503050406030204" pitchFamily="18" charset="0"/>
                                  </a:rPr>
                                  <m:t>𝑏</m:t>
                                </m:r>
                              </m:e>
                              <m:e>
                                <m:r>
                                  <a:rPr kumimoji="1" lang="ja-JP" altLang="en-US" sz="1200" i="1">
                                    <a:latin typeface="Cambria Math" panose="02040503050406030204" pitchFamily="18" charset="0"/>
                                  </a:rPr>
                                  <m:t>𝑐</m:t>
                                </m:r>
                              </m:e>
                            </m:mr>
                            <m:mr>
                              <m:e>
                                <m:r>
                                  <a:rPr kumimoji="1" lang="ja-JP" altLang="en-US" sz="1200" i="1">
                                    <a:latin typeface="Cambria Math" panose="02040503050406030204" pitchFamily="18" charset="0"/>
                                  </a:rPr>
                                  <m:t>𝑑</m:t>
                                </m:r>
                              </m:e>
                              <m:e>
                                <m:r>
                                  <a:rPr kumimoji="1" lang="ja-JP" altLang="en-US" sz="1200" i="1">
                                    <a:latin typeface="Cambria Math" panose="02040503050406030204" pitchFamily="18" charset="0"/>
                                  </a:rPr>
                                  <m:t>𝑐</m:t>
                                </m:r>
                              </m:e>
                              <m:e>
                                <m:r>
                                  <a:rPr kumimoji="1" lang="ja-JP" altLang="en-US" sz="1200" i="1">
                                    <a:latin typeface="Cambria Math" panose="02040503050406030204" pitchFamily="18" charset="0"/>
                                  </a:rPr>
                                  <m:t>𝑓</m:t>
                                </m:r>
                              </m:e>
                            </m:mr>
                            <m:mr>
                              <m:e>
                                <m:r>
                                  <m:rPr>
                                    <m:sty m:val="p"/>
                                  </m:rPr>
                                  <a:rPr lang="en-US" altLang="ja-JP" sz="1200" i="1">
                                    <a:latin typeface="Cambria Math" panose="02040503050406030204" pitchFamily="18" charset="0"/>
                                  </a:rPr>
                                  <m:t>g</m:t>
                                </m:r>
                              </m:e>
                              <m:e>
                                <m:r>
                                  <a:rPr kumimoji="1" lang="ja-JP" altLang="en-US" sz="1200" i="1">
                                    <a:latin typeface="Cambria Math" panose="02040503050406030204" pitchFamily="18" charset="0"/>
                                  </a:rPr>
                                  <m:t>h</m:t>
                                </m:r>
                              </m:e>
                              <m:e>
                                <m:r>
                                  <a:rPr kumimoji="1" lang="ja-JP" altLang="en-US" sz="1200" i="0">
                                    <a:latin typeface="Cambria Math" panose="02040503050406030204" pitchFamily="18" charset="0"/>
                                  </a:rPr>
                                  <m:t>ⅈ</m:t>
                                </m:r>
                              </m:e>
                            </m:mr>
                          </m:m>
                        </m:e>
                      </m:d>
                      <m:d>
                        <m:dPr>
                          <m:ctrlPr>
                            <a:rPr kumimoji="1" lang="ja-JP" altLang="en-US" sz="1200" i="1">
                              <a:solidFill>
                                <a:srgbClr val="836967"/>
                              </a:solidFill>
                              <a:latin typeface="Cambria Math" panose="02040503050406030204" pitchFamily="18" charset="0"/>
                            </a:rPr>
                          </m:ctrlPr>
                        </m:dPr>
                        <m:e>
                          <m:m>
                            <m:mPr>
                              <m:plcHide m:val="on"/>
                              <m:mcs>
                                <m:mc>
                                  <m:mcPr>
                                    <m:count m:val="1"/>
                                    <m:mcJc m:val="center"/>
                                  </m:mcPr>
                                </m:mc>
                              </m:mcs>
                              <m:ctrlPr>
                                <a:rPr kumimoji="1" lang="ja-JP" altLang="en-US" sz="1200" i="1">
                                  <a:solidFill>
                                    <a:srgbClr val="836967"/>
                                  </a:solidFill>
                                  <a:latin typeface="Cambria Math" panose="02040503050406030204" pitchFamily="18" charset="0"/>
                                </a:rPr>
                              </m:ctrlPr>
                            </m:mPr>
                            <m:mr>
                              <m:e>
                                <m:r>
                                  <a:rPr kumimoji="1" lang="ja-JP" altLang="en-US" sz="1200" i="0">
                                    <a:latin typeface="Cambria Math" panose="02040503050406030204" pitchFamily="18" charset="0"/>
                                  </a:rPr>
                                  <m:t>1</m:t>
                                </m:r>
                              </m:e>
                            </m:mr>
                            <m:mr>
                              <m:e>
                                <m:r>
                                  <a:rPr kumimoji="1" lang="ja-JP" altLang="en-US" sz="1200" i="0">
                                    <a:latin typeface="Cambria Math" panose="02040503050406030204" pitchFamily="18" charset="0"/>
                                  </a:rPr>
                                  <m:t>0</m:t>
                                </m:r>
                              </m:e>
                            </m:mr>
                            <m:mr>
                              <m:e>
                                <m:r>
                                  <a:rPr kumimoji="1" lang="ja-JP" altLang="en-US" sz="1200" i="0">
                                    <a:latin typeface="Cambria Math" panose="02040503050406030204" pitchFamily="18" charset="0"/>
                                  </a:rPr>
                                  <m:t>0</m:t>
                                </m:r>
                              </m:e>
                            </m:mr>
                          </m:m>
                        </m:e>
                      </m:d>
                    </m:oMath>
                  </m:oMathPara>
                </a14:m>
                <a:endParaRPr kumimoji="1" lang="ja-JP" altLang="en-US" sz="1200" dirty="0"/>
              </a:p>
            </p:txBody>
          </p:sp>
        </mc:Choice>
        <mc:Fallback xmlns="">
          <p:sp>
            <p:nvSpPr>
              <p:cNvPr id="19" name="テキスト ボックス 18">
                <a:extLst>
                  <a:ext uri="{FF2B5EF4-FFF2-40B4-BE49-F238E27FC236}">
                    <a16:creationId xmlns:a16="http://schemas.microsoft.com/office/drawing/2014/main" id="{DDB2A1FF-F55F-8F21-9B38-ACD1B1DBA141}"/>
                  </a:ext>
                </a:extLst>
              </p:cNvPr>
              <p:cNvSpPr txBox="1">
                <a:spLocks noRot="1" noChangeAspect="1" noMove="1" noResize="1" noEditPoints="1" noAdjustHandles="1" noChangeArrowheads="1" noChangeShapeType="1" noTextEdit="1"/>
              </p:cNvSpPr>
              <p:nvPr/>
            </p:nvSpPr>
            <p:spPr>
              <a:xfrm>
                <a:off x="3938305" y="3214871"/>
                <a:ext cx="1130758" cy="59452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77B34E7-EEC2-AA86-8574-394C132E2DAA}"/>
                  </a:ext>
                </a:extLst>
              </p:cNvPr>
              <p:cNvSpPr txBox="1"/>
              <p:nvPr/>
            </p:nvSpPr>
            <p:spPr>
              <a:xfrm>
                <a:off x="3985763" y="4122693"/>
                <a:ext cx="1130759" cy="594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1200" i="1" smtClean="0">
                              <a:solidFill>
                                <a:srgbClr val="836967"/>
                              </a:solidFill>
                              <a:latin typeface="Cambria Math" panose="02040503050406030204" pitchFamily="18" charset="0"/>
                            </a:rPr>
                          </m:ctrlPr>
                        </m:dPr>
                        <m:e>
                          <m:m>
                            <m:mPr>
                              <m:plcHide m:val="on"/>
                              <m:mcs>
                                <m:mc>
                                  <m:mcPr>
                                    <m:count m:val="3"/>
                                    <m:mcJc m:val="center"/>
                                  </m:mcPr>
                                </m:mc>
                              </m:mcs>
                              <m:ctrlPr>
                                <a:rPr kumimoji="1" lang="ja-JP" altLang="en-US" sz="1200" i="1">
                                  <a:solidFill>
                                    <a:srgbClr val="836967"/>
                                  </a:solidFill>
                                  <a:latin typeface="Cambria Math" panose="02040503050406030204" pitchFamily="18" charset="0"/>
                                </a:rPr>
                              </m:ctrlPr>
                            </m:mPr>
                            <m:mr>
                              <m:e>
                                <m:r>
                                  <a:rPr kumimoji="1" lang="ja-JP" altLang="en-US" sz="1200" i="1">
                                    <a:latin typeface="Cambria Math" panose="02040503050406030204" pitchFamily="18" charset="0"/>
                                  </a:rPr>
                                  <m:t>𝑎</m:t>
                                </m:r>
                              </m:e>
                              <m:e>
                                <m:r>
                                  <a:rPr kumimoji="1" lang="ja-JP" altLang="en-US" sz="1200" i="1">
                                    <a:latin typeface="Cambria Math" panose="02040503050406030204" pitchFamily="18" charset="0"/>
                                  </a:rPr>
                                  <m:t>𝑏</m:t>
                                </m:r>
                              </m:e>
                              <m:e>
                                <m:r>
                                  <a:rPr kumimoji="1" lang="ja-JP" altLang="en-US" sz="1200" i="1">
                                    <a:latin typeface="Cambria Math" panose="02040503050406030204" pitchFamily="18" charset="0"/>
                                  </a:rPr>
                                  <m:t>𝑐</m:t>
                                </m:r>
                              </m:e>
                            </m:mr>
                            <m:mr>
                              <m:e>
                                <m:r>
                                  <a:rPr kumimoji="1" lang="ja-JP" altLang="en-US" sz="1200" i="1">
                                    <a:latin typeface="Cambria Math" panose="02040503050406030204" pitchFamily="18" charset="0"/>
                                  </a:rPr>
                                  <m:t>𝑑</m:t>
                                </m:r>
                              </m:e>
                              <m:e>
                                <m:r>
                                  <a:rPr kumimoji="1" lang="ja-JP" altLang="en-US" sz="1200" i="1">
                                    <a:latin typeface="Cambria Math" panose="02040503050406030204" pitchFamily="18" charset="0"/>
                                  </a:rPr>
                                  <m:t>𝑐</m:t>
                                </m:r>
                              </m:e>
                              <m:e>
                                <m:r>
                                  <a:rPr kumimoji="1" lang="ja-JP" altLang="en-US" sz="1200" i="1">
                                    <a:latin typeface="Cambria Math" panose="02040503050406030204" pitchFamily="18" charset="0"/>
                                  </a:rPr>
                                  <m:t>𝑓</m:t>
                                </m:r>
                              </m:e>
                            </m:mr>
                            <m:mr>
                              <m:e>
                                <m:r>
                                  <m:rPr>
                                    <m:sty m:val="p"/>
                                  </m:rPr>
                                  <a:rPr lang="en-US" altLang="ja-JP" sz="1200" i="1">
                                    <a:latin typeface="Cambria Math" panose="02040503050406030204" pitchFamily="18" charset="0"/>
                                  </a:rPr>
                                  <m:t>g</m:t>
                                </m:r>
                              </m:e>
                              <m:e>
                                <m:r>
                                  <a:rPr kumimoji="1" lang="ja-JP" altLang="en-US" sz="1200" i="1">
                                    <a:latin typeface="Cambria Math" panose="02040503050406030204" pitchFamily="18" charset="0"/>
                                  </a:rPr>
                                  <m:t>h</m:t>
                                </m:r>
                              </m:e>
                              <m:e>
                                <m:r>
                                  <a:rPr kumimoji="1" lang="ja-JP" altLang="en-US" sz="1200" i="0">
                                    <a:latin typeface="Cambria Math" panose="02040503050406030204" pitchFamily="18" charset="0"/>
                                  </a:rPr>
                                  <m:t>ⅈ</m:t>
                                </m:r>
                              </m:e>
                            </m:mr>
                          </m:m>
                        </m:e>
                      </m:d>
                      <m:d>
                        <m:dPr>
                          <m:ctrlPr>
                            <a:rPr kumimoji="1" lang="ja-JP" altLang="en-US" sz="1200" i="1">
                              <a:solidFill>
                                <a:srgbClr val="836967"/>
                              </a:solidFill>
                              <a:latin typeface="Cambria Math" panose="02040503050406030204" pitchFamily="18" charset="0"/>
                            </a:rPr>
                          </m:ctrlPr>
                        </m:dPr>
                        <m:e>
                          <m:m>
                            <m:mPr>
                              <m:plcHide m:val="on"/>
                              <m:mcs>
                                <m:mc>
                                  <m:mcPr>
                                    <m:count m:val="1"/>
                                    <m:mcJc m:val="center"/>
                                  </m:mcPr>
                                </m:mc>
                              </m:mcs>
                              <m:ctrlPr>
                                <a:rPr kumimoji="1" lang="ja-JP" altLang="en-US" sz="1200" i="1">
                                  <a:solidFill>
                                    <a:srgbClr val="836967"/>
                                  </a:solidFill>
                                  <a:latin typeface="Cambria Math" panose="02040503050406030204" pitchFamily="18" charset="0"/>
                                </a:rPr>
                              </m:ctrlPr>
                            </m:mPr>
                            <m:mr>
                              <m:e>
                                <m:r>
                                  <a:rPr lang="en-US" altLang="ja-JP" sz="1200" i="1">
                                    <a:solidFill>
                                      <a:srgbClr val="836967"/>
                                    </a:solidFill>
                                    <a:latin typeface="Cambria Math" panose="02040503050406030204" pitchFamily="18" charset="0"/>
                                  </a:rPr>
                                  <m:t>0</m:t>
                                </m:r>
                              </m:e>
                            </m:mr>
                            <m:mr>
                              <m:e>
                                <m:r>
                                  <a:rPr lang="en-US" altLang="ja-JP" sz="1200" i="1">
                                    <a:latin typeface="Cambria Math" panose="02040503050406030204" pitchFamily="18" charset="0"/>
                                  </a:rPr>
                                  <m:t>1</m:t>
                                </m:r>
                              </m:e>
                            </m:mr>
                            <m:mr>
                              <m:e>
                                <m:r>
                                  <a:rPr kumimoji="1" lang="ja-JP" altLang="en-US" sz="1200" i="0">
                                    <a:latin typeface="Cambria Math" panose="02040503050406030204" pitchFamily="18" charset="0"/>
                                  </a:rPr>
                                  <m:t>0</m:t>
                                </m:r>
                              </m:e>
                            </m:mr>
                          </m:m>
                        </m:e>
                      </m:d>
                    </m:oMath>
                  </m:oMathPara>
                </a14:m>
                <a:endParaRPr kumimoji="1" lang="ja-JP" altLang="en-US" sz="1200" dirty="0"/>
              </a:p>
            </p:txBody>
          </p:sp>
        </mc:Choice>
        <mc:Fallback xmlns="">
          <p:sp>
            <p:nvSpPr>
              <p:cNvPr id="20" name="テキスト ボックス 19">
                <a:extLst>
                  <a:ext uri="{FF2B5EF4-FFF2-40B4-BE49-F238E27FC236}">
                    <a16:creationId xmlns:a16="http://schemas.microsoft.com/office/drawing/2014/main" id="{A77B34E7-EEC2-AA86-8574-394C132E2DAA}"/>
                  </a:ext>
                </a:extLst>
              </p:cNvPr>
              <p:cNvSpPr txBox="1">
                <a:spLocks noRot="1" noChangeAspect="1" noMove="1" noResize="1" noEditPoints="1" noAdjustHandles="1" noChangeArrowheads="1" noChangeShapeType="1" noTextEdit="1"/>
              </p:cNvSpPr>
              <p:nvPr/>
            </p:nvSpPr>
            <p:spPr>
              <a:xfrm>
                <a:off x="3985763" y="4122693"/>
                <a:ext cx="1130759" cy="59452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BBE3963-9B51-CFC2-B6EB-F2B27766FD36}"/>
                  </a:ext>
                </a:extLst>
              </p:cNvPr>
              <p:cNvSpPr txBox="1"/>
              <p:nvPr/>
            </p:nvSpPr>
            <p:spPr>
              <a:xfrm>
                <a:off x="3985678" y="4988677"/>
                <a:ext cx="1130759" cy="594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ja-JP" altLang="en-US" sz="1200" i="1" smtClean="0">
                              <a:solidFill>
                                <a:srgbClr val="836967"/>
                              </a:solidFill>
                              <a:latin typeface="Cambria Math" panose="02040503050406030204" pitchFamily="18" charset="0"/>
                            </a:rPr>
                          </m:ctrlPr>
                        </m:dPr>
                        <m:e>
                          <m:m>
                            <m:mPr>
                              <m:plcHide m:val="on"/>
                              <m:mcs>
                                <m:mc>
                                  <m:mcPr>
                                    <m:count m:val="3"/>
                                    <m:mcJc m:val="center"/>
                                  </m:mcPr>
                                </m:mc>
                              </m:mcs>
                              <m:ctrlPr>
                                <a:rPr kumimoji="1" lang="ja-JP" altLang="en-US" sz="1200" i="1">
                                  <a:solidFill>
                                    <a:srgbClr val="836967"/>
                                  </a:solidFill>
                                  <a:latin typeface="Cambria Math" panose="02040503050406030204" pitchFamily="18" charset="0"/>
                                </a:rPr>
                              </m:ctrlPr>
                            </m:mPr>
                            <m:mr>
                              <m:e>
                                <m:r>
                                  <a:rPr kumimoji="1" lang="ja-JP" altLang="en-US" sz="1200" i="1">
                                    <a:latin typeface="Cambria Math" panose="02040503050406030204" pitchFamily="18" charset="0"/>
                                  </a:rPr>
                                  <m:t>𝑎</m:t>
                                </m:r>
                              </m:e>
                              <m:e>
                                <m:r>
                                  <a:rPr kumimoji="1" lang="ja-JP" altLang="en-US" sz="1200" i="1">
                                    <a:latin typeface="Cambria Math" panose="02040503050406030204" pitchFamily="18" charset="0"/>
                                  </a:rPr>
                                  <m:t>𝑏</m:t>
                                </m:r>
                              </m:e>
                              <m:e>
                                <m:r>
                                  <a:rPr kumimoji="1" lang="ja-JP" altLang="en-US" sz="1200" i="1">
                                    <a:latin typeface="Cambria Math" panose="02040503050406030204" pitchFamily="18" charset="0"/>
                                  </a:rPr>
                                  <m:t>𝑐</m:t>
                                </m:r>
                              </m:e>
                            </m:mr>
                            <m:mr>
                              <m:e>
                                <m:r>
                                  <a:rPr kumimoji="1" lang="ja-JP" altLang="en-US" sz="1200" i="1">
                                    <a:latin typeface="Cambria Math" panose="02040503050406030204" pitchFamily="18" charset="0"/>
                                  </a:rPr>
                                  <m:t>𝑑</m:t>
                                </m:r>
                              </m:e>
                              <m:e>
                                <m:r>
                                  <a:rPr kumimoji="1" lang="ja-JP" altLang="en-US" sz="1200" i="1">
                                    <a:latin typeface="Cambria Math" panose="02040503050406030204" pitchFamily="18" charset="0"/>
                                  </a:rPr>
                                  <m:t>𝑐</m:t>
                                </m:r>
                              </m:e>
                              <m:e>
                                <m:r>
                                  <a:rPr kumimoji="1" lang="ja-JP" altLang="en-US" sz="1200" i="1">
                                    <a:latin typeface="Cambria Math" panose="02040503050406030204" pitchFamily="18" charset="0"/>
                                  </a:rPr>
                                  <m:t>𝑓</m:t>
                                </m:r>
                              </m:e>
                            </m:mr>
                            <m:mr>
                              <m:e>
                                <m:r>
                                  <m:rPr>
                                    <m:sty m:val="p"/>
                                  </m:rPr>
                                  <a:rPr lang="en-US" altLang="ja-JP" sz="1200" i="1">
                                    <a:latin typeface="Cambria Math" panose="02040503050406030204" pitchFamily="18" charset="0"/>
                                  </a:rPr>
                                  <m:t>g</m:t>
                                </m:r>
                              </m:e>
                              <m:e>
                                <m:r>
                                  <a:rPr kumimoji="1" lang="ja-JP" altLang="en-US" sz="1200" i="1">
                                    <a:latin typeface="Cambria Math" panose="02040503050406030204" pitchFamily="18" charset="0"/>
                                  </a:rPr>
                                  <m:t>h</m:t>
                                </m:r>
                              </m:e>
                              <m:e>
                                <m:r>
                                  <a:rPr kumimoji="1" lang="ja-JP" altLang="en-US" sz="1200" i="0">
                                    <a:latin typeface="Cambria Math" panose="02040503050406030204" pitchFamily="18" charset="0"/>
                                  </a:rPr>
                                  <m:t>ⅈ</m:t>
                                </m:r>
                              </m:e>
                            </m:mr>
                          </m:m>
                        </m:e>
                      </m:d>
                      <m:d>
                        <m:dPr>
                          <m:ctrlPr>
                            <a:rPr kumimoji="1" lang="ja-JP" altLang="en-US" sz="1200" i="1">
                              <a:solidFill>
                                <a:srgbClr val="836967"/>
                              </a:solidFill>
                              <a:latin typeface="Cambria Math" panose="02040503050406030204" pitchFamily="18" charset="0"/>
                            </a:rPr>
                          </m:ctrlPr>
                        </m:dPr>
                        <m:e>
                          <m:m>
                            <m:mPr>
                              <m:plcHide m:val="on"/>
                              <m:mcs>
                                <m:mc>
                                  <m:mcPr>
                                    <m:count m:val="1"/>
                                    <m:mcJc m:val="center"/>
                                  </m:mcPr>
                                </m:mc>
                              </m:mcs>
                              <m:ctrlPr>
                                <a:rPr kumimoji="1" lang="ja-JP" altLang="en-US" sz="1200" i="1">
                                  <a:solidFill>
                                    <a:srgbClr val="836967"/>
                                  </a:solidFill>
                                  <a:latin typeface="Cambria Math" panose="02040503050406030204" pitchFamily="18" charset="0"/>
                                </a:rPr>
                              </m:ctrlPr>
                            </m:mPr>
                            <m:mr>
                              <m:e>
                                <m:r>
                                  <a:rPr lang="en-US" altLang="ja-JP" sz="1200" i="1">
                                    <a:solidFill>
                                      <a:srgbClr val="836967"/>
                                    </a:solidFill>
                                    <a:latin typeface="Cambria Math" panose="02040503050406030204" pitchFamily="18" charset="0"/>
                                  </a:rPr>
                                  <m:t>0</m:t>
                                </m:r>
                              </m:e>
                            </m:mr>
                            <m:mr>
                              <m:e>
                                <m:r>
                                  <a:rPr kumimoji="1" lang="ja-JP" altLang="en-US" sz="1200" i="0">
                                    <a:latin typeface="Cambria Math" panose="02040503050406030204" pitchFamily="18" charset="0"/>
                                  </a:rPr>
                                  <m:t>0</m:t>
                                </m:r>
                              </m:e>
                            </m:mr>
                            <m:mr>
                              <m:e>
                                <m:r>
                                  <a:rPr lang="en-US" altLang="ja-JP" sz="1200" i="1">
                                    <a:latin typeface="Cambria Math" panose="02040503050406030204" pitchFamily="18" charset="0"/>
                                  </a:rPr>
                                  <m:t>1</m:t>
                                </m:r>
                              </m:e>
                            </m:mr>
                          </m:m>
                        </m:e>
                      </m:d>
                    </m:oMath>
                  </m:oMathPara>
                </a14:m>
                <a:endParaRPr kumimoji="1" lang="ja-JP" altLang="en-US" sz="1200" dirty="0"/>
              </a:p>
            </p:txBody>
          </p:sp>
        </mc:Choice>
        <mc:Fallback xmlns="">
          <p:sp>
            <p:nvSpPr>
              <p:cNvPr id="21" name="テキスト ボックス 20">
                <a:extLst>
                  <a:ext uri="{FF2B5EF4-FFF2-40B4-BE49-F238E27FC236}">
                    <a16:creationId xmlns:a16="http://schemas.microsoft.com/office/drawing/2014/main" id="{3BBE3963-9B51-CFC2-B6EB-F2B27766FD36}"/>
                  </a:ext>
                </a:extLst>
              </p:cNvPr>
              <p:cNvSpPr txBox="1">
                <a:spLocks noRot="1" noChangeAspect="1" noMove="1" noResize="1" noEditPoints="1" noAdjustHandles="1" noChangeArrowheads="1" noChangeShapeType="1" noTextEdit="1"/>
              </p:cNvSpPr>
              <p:nvPr/>
            </p:nvSpPr>
            <p:spPr>
              <a:xfrm>
                <a:off x="3985678" y="4988677"/>
                <a:ext cx="1130759" cy="594522"/>
              </a:xfrm>
              <a:prstGeom prst="rect">
                <a:avLst/>
              </a:prstGeom>
              <a:blipFill>
                <a:blip r:embed="rId5"/>
                <a:stretch>
                  <a:fillRect/>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4436F5E2-4389-A781-D7DD-EE51C284ED0D}"/>
              </a:ext>
            </a:extLst>
          </p:cNvPr>
          <p:cNvSpPr txBox="1"/>
          <p:nvPr/>
        </p:nvSpPr>
        <p:spPr>
          <a:xfrm>
            <a:off x="5348137" y="3429000"/>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a,d,g</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43E232C5-3779-E74B-E601-3945C777D023}"/>
              </a:ext>
            </a:extLst>
          </p:cNvPr>
          <p:cNvSpPr txBox="1"/>
          <p:nvPr/>
        </p:nvSpPr>
        <p:spPr>
          <a:xfrm>
            <a:off x="5354861" y="4280569"/>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b,c,h</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AD50B405-BE58-559F-3774-F6862EB4A3D8}"/>
              </a:ext>
            </a:extLst>
          </p:cNvPr>
          <p:cNvSpPr txBox="1"/>
          <p:nvPr/>
        </p:nvSpPr>
        <p:spPr>
          <a:xfrm>
            <a:off x="5452226" y="5174241"/>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c,f,i</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28" name="直線矢印コネクタ 27">
            <a:extLst>
              <a:ext uri="{FF2B5EF4-FFF2-40B4-BE49-F238E27FC236}">
                <a16:creationId xmlns:a16="http://schemas.microsoft.com/office/drawing/2014/main" id="{8341C8B6-234E-FA72-61FB-D4C028AD8568}"/>
              </a:ext>
            </a:extLst>
          </p:cNvPr>
          <p:cNvCxnSpPr/>
          <p:nvPr/>
        </p:nvCxnSpPr>
        <p:spPr>
          <a:xfrm flipV="1">
            <a:off x="7068756" y="3551274"/>
            <a:ext cx="0" cy="1892592"/>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9774F3EB-A64A-C0DA-2A44-84951788A8A4}"/>
              </a:ext>
            </a:extLst>
          </p:cNvPr>
          <p:cNvCxnSpPr/>
          <p:nvPr/>
        </p:nvCxnSpPr>
        <p:spPr>
          <a:xfrm>
            <a:off x="7088927" y="5450589"/>
            <a:ext cx="1990165"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矢印コネクタ 31">
            <a:extLst>
              <a:ext uri="{FF2B5EF4-FFF2-40B4-BE49-F238E27FC236}">
                <a16:creationId xmlns:a16="http://schemas.microsoft.com/office/drawing/2014/main" id="{8E1A5A3A-C71F-1DC6-1978-4B92A0BE6DEF}"/>
              </a:ext>
            </a:extLst>
          </p:cNvPr>
          <p:cNvCxnSpPr>
            <a:cxnSpLocks/>
          </p:cNvCxnSpPr>
          <p:nvPr/>
        </p:nvCxnSpPr>
        <p:spPr>
          <a:xfrm flipV="1">
            <a:off x="7088927" y="4099160"/>
            <a:ext cx="1061759" cy="1351428"/>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2B83A174-1ADA-376B-1B5D-7CF6C69FFCFB}"/>
              </a:ext>
            </a:extLst>
          </p:cNvPr>
          <p:cNvSpPr txBox="1"/>
          <p:nvPr/>
        </p:nvSpPr>
        <p:spPr>
          <a:xfrm>
            <a:off x="7078410" y="3807671"/>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a,d,g</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CDD89CA7-BDE1-36A9-2D4D-49F06A72CCCD}"/>
              </a:ext>
            </a:extLst>
          </p:cNvPr>
          <p:cNvSpPr txBox="1"/>
          <p:nvPr/>
        </p:nvSpPr>
        <p:spPr>
          <a:xfrm>
            <a:off x="8252145" y="4782879"/>
            <a:ext cx="961464"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a:t>
            </a:r>
            <a:r>
              <a:rPr kumimoji="1" lang="en-US" altLang="ja-JP" sz="1600" dirty="0" err="1">
                <a:latin typeface="Meiryo UI" panose="020B0604030504040204" pitchFamily="50" charset="-128"/>
                <a:ea typeface="Meiryo UI" panose="020B0604030504040204" pitchFamily="50" charset="-128"/>
              </a:rPr>
              <a:t>c,f,i</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45" name="直線矢印コネクタ 44">
            <a:extLst>
              <a:ext uri="{FF2B5EF4-FFF2-40B4-BE49-F238E27FC236}">
                <a16:creationId xmlns:a16="http://schemas.microsoft.com/office/drawing/2014/main" id="{3B868B61-EBFD-89D4-5B45-898AB947F1AA}"/>
              </a:ext>
            </a:extLst>
          </p:cNvPr>
          <p:cNvCxnSpPr>
            <a:cxnSpLocks/>
            <a:endCxn id="38" idx="2"/>
          </p:cNvCxnSpPr>
          <p:nvPr/>
        </p:nvCxnSpPr>
        <p:spPr>
          <a:xfrm flipV="1">
            <a:off x="7078410" y="4146225"/>
            <a:ext cx="480732" cy="13043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7CA69432-762B-0E90-7469-92BD310D8575}"/>
              </a:ext>
            </a:extLst>
          </p:cNvPr>
          <p:cNvCxnSpPr/>
          <p:nvPr/>
        </p:nvCxnSpPr>
        <p:spPr>
          <a:xfrm flipV="1">
            <a:off x="7075480" y="5090114"/>
            <a:ext cx="1290917" cy="35375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線コネクタ 54">
            <a:extLst>
              <a:ext uri="{FF2B5EF4-FFF2-40B4-BE49-F238E27FC236}">
                <a16:creationId xmlns:a16="http://schemas.microsoft.com/office/drawing/2014/main" id="{4D2DE9CB-5E84-7ECC-61F0-EB7D91F52851}"/>
              </a:ext>
            </a:extLst>
          </p:cNvPr>
          <p:cNvCxnSpPr>
            <a:stCxn id="38" idx="2"/>
          </p:cNvCxnSpPr>
          <p:nvPr/>
        </p:nvCxnSpPr>
        <p:spPr>
          <a:xfrm>
            <a:off x="7559142" y="4146225"/>
            <a:ext cx="807255" cy="9438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58" name="テキスト ボックス 57">
            <a:extLst>
              <a:ext uri="{FF2B5EF4-FFF2-40B4-BE49-F238E27FC236}">
                <a16:creationId xmlns:a16="http://schemas.microsoft.com/office/drawing/2014/main" id="{95185544-767C-8A5A-45B5-8DDB19D1348E}"/>
              </a:ext>
            </a:extLst>
          </p:cNvPr>
          <p:cNvSpPr txBox="1"/>
          <p:nvPr/>
        </p:nvSpPr>
        <p:spPr>
          <a:xfrm>
            <a:off x="7155559" y="3551274"/>
            <a:ext cx="1130758"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struggle</a:t>
            </a:r>
            <a:endParaRPr kumimoji="1" lang="ja-JP" altLang="en-US" sz="1400" b="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FA99B462-872C-68BC-93EE-321CCE019496}"/>
              </a:ext>
            </a:extLst>
          </p:cNvPr>
          <p:cNvSpPr txBox="1"/>
          <p:nvPr/>
        </p:nvSpPr>
        <p:spPr>
          <a:xfrm>
            <a:off x="8248157" y="4575845"/>
            <a:ext cx="1130758" cy="307777"/>
          </a:xfrm>
          <a:prstGeom prst="rect">
            <a:avLst/>
          </a:prstGeom>
          <a:noFill/>
        </p:spPr>
        <p:txBody>
          <a:bodyPr wrap="square" rtlCol="0">
            <a:spAutoFit/>
          </a:bodyPr>
          <a:lstStyle/>
          <a:p>
            <a:r>
              <a:rPr kumimoji="1" lang="en-US" altLang="ja-JP" sz="1400" b="1" dirty="0">
                <a:latin typeface="Meiryo UI" panose="020B0604030504040204" pitchFamily="50" charset="-128"/>
                <a:ea typeface="Meiryo UI" panose="020B0604030504040204" pitchFamily="50" charset="-128"/>
              </a:rPr>
              <a:t>beauty</a:t>
            </a:r>
            <a:endParaRPr kumimoji="1" lang="ja-JP" altLang="en-US" sz="1400" b="1"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D00005C1-EF97-A15A-0955-70B39480B202}"/>
              </a:ext>
            </a:extLst>
          </p:cNvPr>
          <p:cNvSpPr txBox="1"/>
          <p:nvPr/>
        </p:nvSpPr>
        <p:spPr>
          <a:xfrm>
            <a:off x="7344747" y="4983142"/>
            <a:ext cx="460538" cy="369332"/>
          </a:xfrm>
          <a:prstGeom prst="rect">
            <a:avLst/>
          </a:prstGeom>
          <a:noFill/>
        </p:spPr>
        <p:txBody>
          <a:bodyPr wrap="square" rtlCol="0">
            <a:spAutoFit/>
          </a:bodyPr>
          <a:lstStyle/>
          <a:p>
            <a:r>
              <a:rPr lang="en-US" altLang="ja-JP" dirty="0"/>
              <a:t>θ</a:t>
            </a:r>
            <a:endParaRPr kumimoji="1" lang="ja-JP" altLang="en-US" dirty="0"/>
          </a:p>
        </p:txBody>
      </p:sp>
      <p:sp>
        <p:nvSpPr>
          <p:cNvPr id="61" name="フリーフォーム: 図形 60">
            <a:extLst>
              <a:ext uri="{FF2B5EF4-FFF2-40B4-BE49-F238E27FC236}">
                <a16:creationId xmlns:a16="http://schemas.microsoft.com/office/drawing/2014/main" id="{F9C742D0-19BA-50E7-7A84-192A77730939}"/>
              </a:ext>
            </a:extLst>
          </p:cNvPr>
          <p:cNvSpPr/>
          <p:nvPr/>
        </p:nvSpPr>
        <p:spPr>
          <a:xfrm>
            <a:off x="7169609" y="5167809"/>
            <a:ext cx="215153" cy="188651"/>
          </a:xfrm>
          <a:custGeom>
            <a:avLst/>
            <a:gdLst>
              <a:gd name="connsiteX0" fmla="*/ 0 w 215153"/>
              <a:gd name="connsiteY0" fmla="*/ 7116 h 188651"/>
              <a:gd name="connsiteX1" fmla="*/ 114300 w 215153"/>
              <a:gd name="connsiteY1" fmla="*/ 7116 h 188651"/>
              <a:gd name="connsiteX2" fmla="*/ 194983 w 215153"/>
              <a:gd name="connsiteY2" fmla="*/ 81075 h 188651"/>
              <a:gd name="connsiteX3" fmla="*/ 215153 w 215153"/>
              <a:gd name="connsiteY3" fmla="*/ 188651 h 188651"/>
              <a:gd name="connsiteX4" fmla="*/ 215153 w 215153"/>
              <a:gd name="connsiteY4" fmla="*/ 188651 h 188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53" h="188651">
                <a:moveTo>
                  <a:pt x="0" y="7116"/>
                </a:moveTo>
                <a:cubicBezTo>
                  <a:pt x="40901" y="953"/>
                  <a:pt x="81803" y="-5210"/>
                  <a:pt x="114300" y="7116"/>
                </a:cubicBezTo>
                <a:cubicBezTo>
                  <a:pt x="146797" y="19442"/>
                  <a:pt x="178174" y="50819"/>
                  <a:pt x="194983" y="81075"/>
                </a:cubicBezTo>
                <a:cubicBezTo>
                  <a:pt x="211792" y="111331"/>
                  <a:pt x="215153" y="188651"/>
                  <a:pt x="215153" y="188651"/>
                </a:cubicBezTo>
                <a:lnTo>
                  <a:pt x="215153" y="188651"/>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FCE55CB7-34DD-1CE0-C097-3A5AECAF1A7C}"/>
              </a:ext>
            </a:extLst>
          </p:cNvPr>
          <p:cNvSpPr txBox="1"/>
          <p:nvPr/>
        </p:nvSpPr>
        <p:spPr>
          <a:xfrm>
            <a:off x="7940055" y="4292123"/>
            <a:ext cx="692524"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遠い</a:t>
            </a:r>
          </a:p>
        </p:txBody>
      </p:sp>
      <p:sp>
        <p:nvSpPr>
          <p:cNvPr id="63" name="テキスト ボックス 62">
            <a:extLst>
              <a:ext uri="{FF2B5EF4-FFF2-40B4-BE49-F238E27FC236}">
                <a16:creationId xmlns:a16="http://schemas.microsoft.com/office/drawing/2014/main" id="{A777333D-0BC6-D684-C89B-6D7226069D4F}"/>
              </a:ext>
            </a:extLst>
          </p:cNvPr>
          <p:cNvSpPr txBox="1"/>
          <p:nvPr/>
        </p:nvSpPr>
        <p:spPr>
          <a:xfrm>
            <a:off x="6703059" y="5528283"/>
            <a:ext cx="753336" cy="307777"/>
          </a:xfrm>
          <a:prstGeom prst="rect">
            <a:avLst/>
          </a:prstGeom>
          <a:noFill/>
        </p:spPr>
        <p:txBody>
          <a:bodyPr wrap="square" rtlCol="0">
            <a:spAutoFit/>
          </a:bodyPr>
          <a:lstStyle/>
          <a:p>
            <a:r>
              <a:rPr kumimoji="1" lang="en-US" altLang="ja-JP" sz="1400" dirty="0">
                <a:latin typeface="Meiryo UI" panose="020B0604030504040204" pitchFamily="50" charset="-128"/>
                <a:ea typeface="Meiryo UI" panose="020B0604030504040204" pitchFamily="50" charset="-128"/>
              </a:rPr>
              <a:t>3</a:t>
            </a:r>
            <a:r>
              <a:rPr kumimoji="1" lang="ja-JP" altLang="en-US" sz="1400" dirty="0">
                <a:latin typeface="Meiryo UI" panose="020B0604030504040204" pitchFamily="50" charset="-128"/>
                <a:ea typeface="Meiryo UI" panose="020B0604030504040204" pitchFamily="50" charset="-128"/>
              </a:rPr>
              <a:t>次元</a:t>
            </a:r>
          </a:p>
        </p:txBody>
      </p:sp>
      <p:sp>
        <p:nvSpPr>
          <p:cNvPr id="5120" name="テキスト ボックス 5119">
            <a:extLst>
              <a:ext uri="{FF2B5EF4-FFF2-40B4-BE49-F238E27FC236}">
                <a16:creationId xmlns:a16="http://schemas.microsoft.com/office/drawing/2014/main" id="{C8C9DBC9-5C41-7C65-F77F-9E3E9B871522}"/>
              </a:ext>
            </a:extLst>
          </p:cNvPr>
          <p:cNvSpPr txBox="1"/>
          <p:nvPr/>
        </p:nvSpPr>
        <p:spPr>
          <a:xfrm>
            <a:off x="1697133" y="3499615"/>
            <a:ext cx="400110" cy="1995058"/>
          </a:xfrm>
          <a:prstGeom prst="rect">
            <a:avLst/>
          </a:prstGeom>
          <a:noFill/>
        </p:spPr>
        <p:txBody>
          <a:bodyPr vert="eaVert" wrap="square" rtlCol="0">
            <a:spAutoFit/>
          </a:bodyPr>
          <a:lstStyle/>
          <a:p>
            <a:r>
              <a:rPr kumimoji="1" lang="en-US" altLang="ja-JP" sz="1400" b="1" dirty="0">
                <a:latin typeface="Meiryo UI" panose="020B0604030504040204" pitchFamily="50" charset="-128"/>
                <a:ea typeface="Meiryo UI" panose="020B0604030504040204" pitchFamily="50" charset="-128"/>
              </a:rPr>
              <a:t>hot-one</a:t>
            </a:r>
            <a:r>
              <a:rPr kumimoji="1" lang="ja-JP" altLang="en-US" sz="1400" b="1" dirty="0">
                <a:latin typeface="Meiryo UI" panose="020B0604030504040204" pitchFamily="50" charset="-128"/>
                <a:ea typeface="Meiryo UI" panose="020B0604030504040204" pitchFamily="50" charset="-128"/>
              </a:rPr>
              <a:t>ベクトル変換</a:t>
            </a:r>
          </a:p>
        </p:txBody>
      </p:sp>
      <p:sp>
        <p:nvSpPr>
          <p:cNvPr id="5121" name="テキスト ボックス 5120">
            <a:extLst>
              <a:ext uri="{FF2B5EF4-FFF2-40B4-BE49-F238E27FC236}">
                <a16:creationId xmlns:a16="http://schemas.microsoft.com/office/drawing/2014/main" id="{D66DB51C-FFE8-3087-3030-94AA8F9D2126}"/>
              </a:ext>
            </a:extLst>
          </p:cNvPr>
          <p:cNvSpPr txBox="1"/>
          <p:nvPr/>
        </p:nvSpPr>
        <p:spPr>
          <a:xfrm>
            <a:off x="7384762" y="3102014"/>
            <a:ext cx="1994153" cy="307777"/>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言葉が数値計算できる</a:t>
            </a:r>
          </a:p>
        </p:txBody>
      </p:sp>
    </p:spTree>
    <p:extLst>
      <p:ext uri="{BB962C8B-B14F-4D97-AF65-F5344CB8AC3E}">
        <p14:creationId xmlns:p14="http://schemas.microsoft.com/office/powerpoint/2010/main" val="218378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C47E7-1E88-589C-BC05-BF0FD19B8ED2}"/>
              </a:ext>
            </a:extLst>
          </p:cNvPr>
          <p:cNvSpPr>
            <a:spLocks noGrp="1"/>
          </p:cNvSpPr>
          <p:nvPr>
            <p:ph type="title"/>
          </p:nvPr>
        </p:nvSpPr>
        <p:spPr/>
        <p:txBody>
          <a:bodyPr/>
          <a:lstStyle/>
          <a:p>
            <a:r>
              <a:rPr kumimoji="1" lang="ja-JP" altLang="en-US" b="1" dirty="0"/>
              <a:t>コサイン類似度</a:t>
            </a:r>
          </a:p>
        </p:txBody>
      </p:sp>
      <p:sp>
        <p:nvSpPr>
          <p:cNvPr id="3" name="テキスト プレースホルダー 2">
            <a:extLst>
              <a:ext uri="{FF2B5EF4-FFF2-40B4-BE49-F238E27FC236}">
                <a16:creationId xmlns:a16="http://schemas.microsoft.com/office/drawing/2014/main" id="{B7044905-A136-6673-8ED4-4AB72EA23039}"/>
              </a:ext>
            </a:extLst>
          </p:cNvPr>
          <p:cNvSpPr>
            <a:spLocks noGrp="1"/>
          </p:cNvSpPr>
          <p:nvPr>
            <p:ph type="body" sz="quarter" idx="13"/>
          </p:nvPr>
        </p:nvSpPr>
        <p:spPr/>
        <p:txBody>
          <a:bodyPr/>
          <a:lstStyle/>
          <a:p>
            <a:r>
              <a:rPr kumimoji="1" lang="ja-JP" altLang="en-US" dirty="0"/>
              <a:t>３ｰ２．</a:t>
            </a:r>
            <a:r>
              <a:rPr kumimoji="1" lang="en-US" altLang="ja-JP" dirty="0"/>
              <a:t>RNN</a:t>
            </a:r>
            <a:r>
              <a:rPr kumimoji="1" lang="ja-JP" altLang="en-US" dirty="0"/>
              <a:t>～</a:t>
            </a:r>
            <a:r>
              <a:rPr kumimoji="1" lang="en-US" altLang="ja-JP" dirty="0"/>
              <a:t>Transformer</a:t>
            </a:r>
            <a:r>
              <a:rPr kumimoji="1" lang="ja-JP" altLang="en-US" dirty="0"/>
              <a:t>解説　自然言語処理を例として</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32B440F-28B5-41FA-9236-A126F7216E09}"/>
                  </a:ext>
                </a:extLst>
              </p:cNvPr>
              <p:cNvSpPr txBox="1"/>
              <p:nvPr/>
            </p:nvSpPr>
            <p:spPr>
              <a:xfrm>
                <a:off x="618099" y="5811343"/>
                <a:ext cx="2359492" cy="501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ja-JP" altLang="en-US" sz="1600" i="1" smtClean="0">
                              <a:solidFill>
                                <a:srgbClr val="836967"/>
                              </a:solidFill>
                              <a:latin typeface="Cambria Math" panose="02040503050406030204" pitchFamily="18" charset="0"/>
                            </a:rPr>
                          </m:ctrlPr>
                        </m:dPr>
                        <m:e>
                          <m:r>
                            <a:rPr kumimoji="1" lang="ja-JP" altLang="en-US" sz="1600" i="1">
                              <a:latin typeface="Cambria Math" panose="02040503050406030204" pitchFamily="18" charset="0"/>
                            </a:rPr>
                            <m:t>𝑥</m:t>
                          </m:r>
                        </m:e>
                      </m:d>
                      <m:r>
                        <a:rPr kumimoji="1" lang="ja-JP" altLang="en-US" sz="1600" i="0">
                          <a:latin typeface="Cambria Math" panose="02040503050406030204" pitchFamily="18" charset="0"/>
                        </a:rPr>
                        <m:t>=</m:t>
                      </m:r>
                      <m:rad>
                        <m:radPr>
                          <m:degHide m:val="on"/>
                          <m:ctrlPr>
                            <a:rPr kumimoji="1" lang="ja-JP" altLang="en-US" sz="1600" i="1">
                              <a:solidFill>
                                <a:srgbClr val="836967"/>
                              </a:solidFill>
                              <a:latin typeface="Cambria Math" panose="02040503050406030204" pitchFamily="18" charset="0"/>
                            </a:rPr>
                          </m:ctrlPr>
                        </m:radPr>
                        <m:deg/>
                        <m:e>
                          <m:sSubSup>
                            <m:sSubSupPr>
                              <m:ctrlPr>
                                <a:rPr kumimoji="1" lang="ja-JP" altLang="en-US" sz="1600" i="1">
                                  <a:solidFill>
                                    <a:srgbClr val="836967"/>
                                  </a:solidFill>
                                  <a:latin typeface="Cambria Math" panose="02040503050406030204" pitchFamily="18" charset="0"/>
                                </a:rPr>
                              </m:ctrlPr>
                            </m:sSubSup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1</m:t>
                              </m:r>
                            </m:sub>
                            <m:sup>
                              <m:r>
                                <a:rPr kumimoji="1" lang="ja-JP" altLang="en-US" sz="1600" i="0">
                                  <a:latin typeface="Cambria Math" panose="02040503050406030204" pitchFamily="18" charset="0"/>
                                </a:rPr>
                                <m:t>2</m:t>
                              </m:r>
                            </m:sup>
                          </m:sSubSup>
                          <m:r>
                            <a:rPr kumimoji="1" lang="ja-JP" altLang="en-US" sz="1600" i="0">
                              <a:latin typeface="Cambria Math" panose="02040503050406030204" pitchFamily="18" charset="0"/>
                            </a:rPr>
                            <m:t>+</m:t>
                          </m:r>
                          <m:sSubSup>
                            <m:sSubSupPr>
                              <m:ctrlPr>
                                <a:rPr kumimoji="1" lang="ja-JP" altLang="en-US" sz="1600" i="1">
                                  <a:solidFill>
                                    <a:srgbClr val="836967"/>
                                  </a:solidFill>
                                  <a:latin typeface="Cambria Math" panose="02040503050406030204" pitchFamily="18" charset="0"/>
                                </a:rPr>
                              </m:ctrlPr>
                            </m:sSubSup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2</m:t>
                              </m:r>
                            </m:sub>
                            <m:sup>
                              <m:r>
                                <a:rPr kumimoji="1" lang="ja-JP" altLang="en-US" sz="1600" i="0">
                                  <a:latin typeface="Cambria Math" panose="02040503050406030204" pitchFamily="18" charset="0"/>
                                </a:rPr>
                                <m:t>2</m:t>
                              </m:r>
                            </m:sup>
                          </m:sSubSup>
                          <m:r>
                            <a:rPr kumimoji="1" lang="ja-JP" altLang="en-US" sz="1600" i="0">
                              <a:latin typeface="Cambria Math" panose="02040503050406030204" pitchFamily="18" charset="0"/>
                            </a:rPr>
                            <m:t>+…+</m:t>
                          </m:r>
                          <m:sSubSup>
                            <m:sSubSupPr>
                              <m:ctrlPr>
                                <a:rPr lang="ja-JP" altLang="en-US" sz="1600" i="1">
                                  <a:solidFill>
                                    <a:srgbClr val="836967"/>
                                  </a:solidFill>
                                  <a:latin typeface="Cambria Math" panose="02040503050406030204" pitchFamily="18" charset="0"/>
                                </a:rPr>
                              </m:ctrlPr>
                            </m:sSubSupPr>
                            <m:e>
                              <m:r>
                                <a:rPr lang="ja-JP" altLang="en-US" sz="1600" i="1">
                                  <a:latin typeface="Cambria Math" panose="02040503050406030204" pitchFamily="18" charset="0"/>
                                </a:rPr>
                                <m:t>𝑥</m:t>
                              </m:r>
                            </m:e>
                            <m:sub>
                              <m:r>
                                <m:rPr>
                                  <m:sty m:val="p"/>
                                </m:rPr>
                                <a:rPr lang="en-US" altLang="ja-JP" sz="1600" b="0" i="0" smtClean="0">
                                  <a:latin typeface="Cambria Math" panose="02040503050406030204" pitchFamily="18" charset="0"/>
                                </a:rPr>
                                <m:t>n</m:t>
                              </m:r>
                            </m:sub>
                            <m:sup>
                              <m:r>
                                <a:rPr lang="ja-JP" altLang="en-US" sz="1600">
                                  <a:latin typeface="Cambria Math" panose="02040503050406030204" pitchFamily="18" charset="0"/>
                                </a:rPr>
                                <m:t>2</m:t>
                              </m:r>
                            </m:sup>
                          </m:sSubSup>
                        </m:e>
                      </m:rad>
                    </m:oMath>
                  </m:oMathPara>
                </a14:m>
                <a:endParaRPr kumimoji="1" lang="ja-JP" altLang="en-US" sz="1600" dirty="0"/>
              </a:p>
            </p:txBody>
          </p:sp>
        </mc:Choice>
        <mc:Fallback xmlns="">
          <p:sp>
            <p:nvSpPr>
              <p:cNvPr id="9" name="テキスト ボックス 8">
                <a:extLst>
                  <a:ext uri="{FF2B5EF4-FFF2-40B4-BE49-F238E27FC236}">
                    <a16:creationId xmlns:a16="http://schemas.microsoft.com/office/drawing/2014/main" id="{732B440F-28B5-41FA-9236-A126F7216E09}"/>
                  </a:ext>
                </a:extLst>
              </p:cNvPr>
              <p:cNvSpPr txBox="1">
                <a:spLocks noRot="1" noChangeAspect="1" noMove="1" noResize="1" noEditPoints="1" noAdjustHandles="1" noChangeArrowheads="1" noChangeShapeType="1" noTextEdit="1"/>
              </p:cNvSpPr>
              <p:nvPr/>
            </p:nvSpPr>
            <p:spPr>
              <a:xfrm>
                <a:off x="618099" y="5811343"/>
                <a:ext cx="2359492" cy="5010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8E650A8-7DA8-48FD-617E-7A0C49470033}"/>
                  </a:ext>
                </a:extLst>
              </p:cNvPr>
              <p:cNvSpPr txBox="1"/>
              <p:nvPr/>
            </p:nvSpPr>
            <p:spPr>
              <a:xfrm>
                <a:off x="2123767" y="4957350"/>
                <a:ext cx="29102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ja-JP" altLang="en-US" sz="1600" i="1" smtClean="0">
                              <a:solidFill>
                                <a:srgbClr val="836967"/>
                              </a:solidFill>
                              <a:latin typeface="Cambria Math" panose="02040503050406030204" pitchFamily="18" charset="0"/>
                            </a:rPr>
                          </m:ctrlPr>
                        </m:dPr>
                        <m:e>
                          <m:r>
                            <a:rPr kumimoji="1" lang="ja-JP" altLang="en-US" sz="1600" i="1">
                              <a:latin typeface="Cambria Math" panose="02040503050406030204" pitchFamily="18" charset="0"/>
                            </a:rPr>
                            <m:t>𝑥</m:t>
                          </m:r>
                          <m:r>
                            <a:rPr kumimoji="1" lang="ja-JP" altLang="en-US" sz="1600" i="0">
                              <a:latin typeface="Cambria Math" panose="02040503050406030204" pitchFamily="18" charset="0"/>
                            </a:rPr>
                            <m:t>,</m:t>
                          </m:r>
                          <m:r>
                            <a:rPr kumimoji="1" lang="ja-JP" altLang="en-US" sz="1600" i="1">
                              <a:latin typeface="Cambria Math" panose="02040503050406030204" pitchFamily="18" charset="0"/>
                            </a:rPr>
                            <m:t>𝑦</m:t>
                          </m:r>
                        </m:e>
                      </m:d>
                      <m:r>
                        <a:rPr kumimoji="1" lang="ja-JP" altLang="en-US" sz="1600" i="0">
                          <a:latin typeface="Cambria Math" panose="02040503050406030204" pitchFamily="18" charset="0"/>
                        </a:rPr>
                        <m:t>=</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1</m:t>
                          </m:r>
                        </m:sub>
                      </m:sSub>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𝑦</m:t>
                          </m:r>
                        </m:e>
                        <m:sub>
                          <m:r>
                            <a:rPr kumimoji="1" lang="ja-JP" altLang="en-US" sz="1600" i="0">
                              <a:latin typeface="Cambria Math" panose="02040503050406030204" pitchFamily="18" charset="0"/>
                            </a:rPr>
                            <m:t>1</m:t>
                          </m:r>
                        </m:sub>
                      </m:sSub>
                      <m:r>
                        <a:rPr kumimoji="1" lang="ja-JP" altLang="en-US" sz="1600" i="0">
                          <a:latin typeface="Cambria Math" panose="02040503050406030204" pitchFamily="18" charset="0"/>
                        </a:rPr>
                        <m:t>+</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2</m:t>
                          </m:r>
                        </m:sub>
                      </m:sSub>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𝑦</m:t>
                          </m:r>
                        </m:e>
                        <m:sub>
                          <m:r>
                            <a:rPr kumimoji="1" lang="ja-JP" altLang="en-US" sz="1600" i="0">
                              <a:latin typeface="Cambria Math" panose="02040503050406030204" pitchFamily="18" charset="0"/>
                            </a:rPr>
                            <m:t>2</m:t>
                          </m:r>
                        </m:sub>
                      </m:sSub>
                      <m:r>
                        <a:rPr kumimoji="1" lang="ja-JP" altLang="en-US" sz="1600" i="0">
                          <a:latin typeface="Cambria Math" panose="02040503050406030204" pitchFamily="18" charset="0"/>
                        </a:rPr>
                        <m:t>+…+</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1">
                              <a:latin typeface="Cambria Math" panose="02040503050406030204" pitchFamily="18" charset="0"/>
                            </a:rPr>
                            <m:t>𝑛</m:t>
                          </m:r>
                        </m:sub>
                      </m:sSub>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𝑦</m:t>
                          </m:r>
                        </m:e>
                        <m:sub>
                          <m:r>
                            <a:rPr kumimoji="1" lang="ja-JP" altLang="en-US" sz="1600" i="1">
                              <a:latin typeface="Cambria Math" panose="02040503050406030204" pitchFamily="18" charset="0"/>
                            </a:rPr>
                            <m:t>𝑛</m:t>
                          </m:r>
                        </m:sub>
                      </m:sSub>
                    </m:oMath>
                  </m:oMathPara>
                </a14:m>
                <a:endParaRPr kumimoji="1" lang="ja-JP" altLang="en-US" sz="1600" dirty="0"/>
              </a:p>
            </p:txBody>
          </p:sp>
        </mc:Choice>
        <mc:Fallback xmlns="">
          <p:sp>
            <p:nvSpPr>
              <p:cNvPr id="10" name="テキスト ボックス 9">
                <a:extLst>
                  <a:ext uri="{FF2B5EF4-FFF2-40B4-BE49-F238E27FC236}">
                    <a16:creationId xmlns:a16="http://schemas.microsoft.com/office/drawing/2014/main" id="{88E650A8-7DA8-48FD-617E-7A0C49470033}"/>
                  </a:ext>
                </a:extLst>
              </p:cNvPr>
              <p:cNvSpPr txBox="1">
                <a:spLocks noRot="1" noChangeAspect="1" noMove="1" noResize="1" noEditPoints="1" noAdjustHandles="1" noChangeArrowheads="1" noChangeShapeType="1" noTextEdit="1"/>
              </p:cNvSpPr>
              <p:nvPr/>
            </p:nvSpPr>
            <p:spPr>
              <a:xfrm>
                <a:off x="2123767" y="4957350"/>
                <a:ext cx="2910284" cy="246221"/>
              </a:xfrm>
              <a:prstGeom prst="rect">
                <a:avLst/>
              </a:prstGeom>
              <a:blipFill>
                <a:blip r:embed="rId4"/>
                <a:stretch>
                  <a:fillRect b="-21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88D83A8-853C-7BCE-8FF1-01D0C5C9F62E}"/>
                  </a:ext>
                </a:extLst>
              </p:cNvPr>
              <p:cNvSpPr txBox="1"/>
              <p:nvPr/>
            </p:nvSpPr>
            <p:spPr>
              <a:xfrm>
                <a:off x="2093475" y="4155642"/>
                <a:ext cx="148277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ja-JP" altLang="en-US" sz="1600" i="1" smtClean="0">
                              <a:latin typeface="Cambria Math" panose="02040503050406030204" pitchFamily="18" charset="0"/>
                            </a:rPr>
                          </m:ctrlPr>
                        </m:funcPr>
                        <m:fName>
                          <m:r>
                            <m:rPr>
                              <m:sty m:val="p"/>
                            </m:rPr>
                            <a:rPr kumimoji="1" lang="ja-JP" altLang="en-US" sz="1600">
                              <a:latin typeface="Cambria Math" panose="02040503050406030204" pitchFamily="18" charset="0"/>
                            </a:rPr>
                            <m:t>cos</m:t>
                          </m:r>
                        </m:fName>
                        <m:e>
                          <m:r>
                            <a:rPr kumimoji="1" lang="ja-JP" altLang="en-US" sz="1600" i="1">
                              <a:latin typeface="Cambria Math" panose="02040503050406030204" pitchFamily="18" charset="0"/>
                            </a:rPr>
                            <m:t>𝜃</m:t>
                          </m:r>
                          <m:r>
                            <a:rPr kumimoji="1" lang="en-US" altLang="ja-JP" sz="1600" b="0" i="1" smtClean="0">
                              <a:latin typeface="Cambria Math" panose="02040503050406030204" pitchFamily="18" charset="0"/>
                            </a:rPr>
                            <m:t>= </m:t>
                          </m:r>
                          <m:f>
                            <m:fPr>
                              <m:ctrlPr>
                                <a:rPr kumimoji="1" lang="ja-JP" altLang="en-US" sz="1600" i="1">
                                  <a:solidFill>
                                    <a:srgbClr val="836967"/>
                                  </a:solidFill>
                                  <a:latin typeface="Cambria Math" panose="02040503050406030204" pitchFamily="18" charset="0"/>
                                </a:rPr>
                              </m:ctrlPr>
                            </m:fPr>
                            <m:num>
                              <m:d>
                                <m:dPr>
                                  <m:begChr m:val="⟨"/>
                                  <m:endChr m:val="⟩"/>
                                  <m:ctrlPr>
                                    <a:rPr kumimoji="1" lang="ja-JP" altLang="en-US" sz="1600" i="1">
                                      <a:solidFill>
                                        <a:srgbClr val="836967"/>
                                      </a:solidFill>
                                      <a:latin typeface="Cambria Math" panose="02040503050406030204" pitchFamily="18" charset="0"/>
                                    </a:rPr>
                                  </m:ctrlPr>
                                </m:dPr>
                                <m:e>
                                  <m:r>
                                    <a:rPr kumimoji="1" lang="ja-JP" altLang="en-US" sz="1600" i="1">
                                      <a:latin typeface="Cambria Math" panose="02040503050406030204" pitchFamily="18" charset="0"/>
                                    </a:rPr>
                                    <m:t>𝑥</m:t>
                                  </m:r>
                                  <m:r>
                                    <a:rPr kumimoji="1" lang="ja-JP" altLang="en-US" sz="1600" i="0">
                                      <a:latin typeface="Cambria Math" panose="02040503050406030204" pitchFamily="18" charset="0"/>
                                    </a:rPr>
                                    <m:t>,</m:t>
                                  </m:r>
                                  <m:r>
                                    <a:rPr kumimoji="1" lang="ja-JP" altLang="en-US" sz="1600" i="1">
                                      <a:latin typeface="Cambria Math" panose="02040503050406030204" pitchFamily="18" charset="0"/>
                                    </a:rPr>
                                    <m:t>𝑦</m:t>
                                  </m:r>
                                </m:e>
                              </m:d>
                            </m:num>
                            <m:den>
                              <m:d>
                                <m:dPr>
                                  <m:begChr m:val="‖"/>
                                  <m:endChr m:val="‖"/>
                                  <m:ctrlPr>
                                    <a:rPr kumimoji="1" lang="ja-JP" altLang="en-US" sz="1600" i="1">
                                      <a:solidFill>
                                        <a:srgbClr val="836967"/>
                                      </a:solidFill>
                                      <a:latin typeface="Cambria Math" panose="02040503050406030204" pitchFamily="18" charset="0"/>
                                    </a:rPr>
                                  </m:ctrlPr>
                                </m:dPr>
                                <m:e>
                                  <m:r>
                                    <a:rPr kumimoji="1" lang="ja-JP" altLang="en-US" sz="1600" i="1">
                                      <a:latin typeface="Cambria Math" panose="02040503050406030204" pitchFamily="18" charset="0"/>
                                    </a:rPr>
                                    <m:t>𝑥</m:t>
                                  </m:r>
                                </m:e>
                              </m:d>
                              <m:d>
                                <m:dPr>
                                  <m:begChr m:val="‖"/>
                                  <m:endChr m:val="‖"/>
                                  <m:ctrlPr>
                                    <a:rPr kumimoji="1" lang="ja-JP" altLang="en-US" sz="1600" i="1">
                                      <a:solidFill>
                                        <a:srgbClr val="836967"/>
                                      </a:solidFill>
                                      <a:latin typeface="Cambria Math" panose="02040503050406030204" pitchFamily="18" charset="0"/>
                                    </a:rPr>
                                  </m:ctrlPr>
                                </m:dPr>
                                <m:e>
                                  <m:r>
                                    <a:rPr kumimoji="1" lang="ja-JP" altLang="en-US" sz="1600" i="1">
                                      <a:latin typeface="Cambria Math" panose="02040503050406030204" pitchFamily="18" charset="0"/>
                                    </a:rPr>
                                    <m:t>𝑦</m:t>
                                  </m:r>
                                </m:e>
                              </m:d>
                            </m:den>
                          </m:f>
                        </m:e>
                      </m:func>
                    </m:oMath>
                  </m:oMathPara>
                </a14:m>
                <a:endParaRPr kumimoji="1" lang="ja-JP" altLang="en-US" sz="1600" dirty="0"/>
              </a:p>
            </p:txBody>
          </p:sp>
        </mc:Choice>
        <mc:Fallback xmlns="">
          <p:sp>
            <p:nvSpPr>
              <p:cNvPr id="11" name="テキスト ボックス 10">
                <a:extLst>
                  <a:ext uri="{FF2B5EF4-FFF2-40B4-BE49-F238E27FC236}">
                    <a16:creationId xmlns:a16="http://schemas.microsoft.com/office/drawing/2014/main" id="{C88D83A8-853C-7BCE-8FF1-01D0C5C9F62E}"/>
                  </a:ext>
                </a:extLst>
              </p:cNvPr>
              <p:cNvSpPr txBox="1">
                <a:spLocks noRot="1" noChangeAspect="1" noMove="1" noResize="1" noEditPoints="1" noAdjustHandles="1" noChangeArrowheads="1" noChangeShapeType="1" noTextEdit="1"/>
              </p:cNvSpPr>
              <p:nvPr/>
            </p:nvSpPr>
            <p:spPr>
              <a:xfrm>
                <a:off x="2093475" y="4155642"/>
                <a:ext cx="1482777" cy="518604"/>
              </a:xfrm>
              <a:prstGeom prst="rect">
                <a:avLst/>
              </a:prstGeom>
              <a:blipFill>
                <a:blip r:embed="rId5"/>
                <a:stretch>
                  <a:fillRect/>
                </a:stretch>
              </a:blipFill>
            </p:spPr>
            <p:txBody>
              <a:bodyPr/>
              <a:lstStyle/>
              <a:p>
                <a:r>
                  <a:rPr lang="ja-JP" altLang="en-US">
                    <a:noFill/>
                  </a:rPr>
                  <a:t> </a:t>
                </a:r>
              </a:p>
            </p:txBody>
          </p:sp>
        </mc:Fallback>
      </mc:AlternateContent>
      <p:cxnSp>
        <p:nvCxnSpPr>
          <p:cNvPr id="13" name="直線矢印コネクタ 12">
            <a:extLst>
              <a:ext uri="{FF2B5EF4-FFF2-40B4-BE49-F238E27FC236}">
                <a16:creationId xmlns:a16="http://schemas.microsoft.com/office/drawing/2014/main" id="{C5E63DF4-8DB7-5D01-5116-8319EE62A660}"/>
              </a:ext>
            </a:extLst>
          </p:cNvPr>
          <p:cNvCxnSpPr/>
          <p:nvPr/>
        </p:nvCxnSpPr>
        <p:spPr>
          <a:xfrm flipV="1">
            <a:off x="7550524" y="1948480"/>
            <a:ext cx="0" cy="2604815"/>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53452EB4-F921-B9CE-5324-2EB4F887EA0E}"/>
              </a:ext>
            </a:extLst>
          </p:cNvPr>
          <p:cNvCxnSpPr/>
          <p:nvPr/>
        </p:nvCxnSpPr>
        <p:spPr>
          <a:xfrm>
            <a:off x="7550524" y="4553295"/>
            <a:ext cx="2884394"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DA8AF806-DE2F-5704-09FF-DCD56377E94B}"/>
              </a:ext>
            </a:extLst>
          </p:cNvPr>
          <p:cNvCxnSpPr>
            <a:cxnSpLocks/>
          </p:cNvCxnSpPr>
          <p:nvPr/>
        </p:nvCxnSpPr>
        <p:spPr>
          <a:xfrm flipV="1">
            <a:off x="7550524" y="3496604"/>
            <a:ext cx="571499" cy="1056691"/>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9E1435DA-3951-470D-C443-AAEBE3C4B6F2}"/>
              </a:ext>
            </a:extLst>
          </p:cNvPr>
          <p:cNvCxnSpPr>
            <a:cxnSpLocks/>
          </p:cNvCxnSpPr>
          <p:nvPr/>
        </p:nvCxnSpPr>
        <p:spPr>
          <a:xfrm flipV="1">
            <a:off x="7550524" y="4024191"/>
            <a:ext cx="1385046" cy="529104"/>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EC4F9357-62AD-6B92-131D-8F6B26827E11}"/>
              </a:ext>
            </a:extLst>
          </p:cNvPr>
          <p:cNvSpPr txBox="1"/>
          <p:nvPr/>
        </p:nvSpPr>
        <p:spPr>
          <a:xfrm>
            <a:off x="7727880" y="3127271"/>
            <a:ext cx="813548" cy="369332"/>
          </a:xfrm>
          <a:prstGeom prst="rect">
            <a:avLst/>
          </a:prstGeom>
          <a:noFill/>
        </p:spPr>
        <p:txBody>
          <a:bodyPr wrap="square" rtlCol="0">
            <a:spAutoFit/>
          </a:bodyPr>
          <a:lstStyle/>
          <a:p>
            <a:r>
              <a:rPr kumimoji="1" lang="en-US" altLang="ja-JP" dirty="0"/>
              <a:t>(2,5)</a:t>
            </a:r>
            <a:endParaRPr kumimoji="1" lang="ja-JP" altLang="en-US" dirty="0"/>
          </a:p>
        </p:txBody>
      </p:sp>
      <p:sp>
        <p:nvSpPr>
          <p:cNvPr id="23" name="テキスト ボックス 22">
            <a:extLst>
              <a:ext uri="{FF2B5EF4-FFF2-40B4-BE49-F238E27FC236}">
                <a16:creationId xmlns:a16="http://schemas.microsoft.com/office/drawing/2014/main" id="{F3AC491B-E559-9C41-1557-ED3C35ADA857}"/>
              </a:ext>
            </a:extLst>
          </p:cNvPr>
          <p:cNvSpPr txBox="1"/>
          <p:nvPr/>
        </p:nvSpPr>
        <p:spPr>
          <a:xfrm>
            <a:off x="8821270" y="4024190"/>
            <a:ext cx="813548" cy="369332"/>
          </a:xfrm>
          <a:prstGeom prst="rect">
            <a:avLst/>
          </a:prstGeom>
          <a:noFill/>
        </p:spPr>
        <p:txBody>
          <a:bodyPr wrap="square" rtlCol="0">
            <a:spAutoFit/>
          </a:bodyPr>
          <a:lstStyle/>
          <a:p>
            <a:r>
              <a:rPr kumimoji="1" lang="en-US" altLang="ja-JP" dirty="0"/>
              <a:t>(4,3)</a:t>
            </a:r>
            <a:endParaRPr kumimoji="1"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9D4F9DF-8F52-4B97-36CF-0F6D82F50BDA}"/>
                  </a:ext>
                </a:extLst>
              </p:cNvPr>
              <p:cNvSpPr txBox="1"/>
              <p:nvPr/>
            </p:nvSpPr>
            <p:spPr>
              <a:xfrm>
                <a:off x="7754999" y="4116523"/>
                <a:ext cx="202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dirty="0"/>
              </a:p>
            </p:txBody>
          </p:sp>
        </mc:Choice>
        <mc:Fallback xmlns="">
          <p:sp>
            <p:nvSpPr>
              <p:cNvPr id="24" name="テキスト ボックス 23">
                <a:extLst>
                  <a:ext uri="{FF2B5EF4-FFF2-40B4-BE49-F238E27FC236}">
                    <a16:creationId xmlns:a16="http://schemas.microsoft.com/office/drawing/2014/main" id="{39D4F9DF-8F52-4B97-36CF-0F6D82F50BDA}"/>
                  </a:ext>
                </a:extLst>
              </p:cNvPr>
              <p:cNvSpPr txBox="1">
                <a:spLocks noRot="1" noChangeAspect="1" noMove="1" noResize="1" noEditPoints="1" noAdjustHandles="1" noChangeArrowheads="1" noChangeShapeType="1" noTextEdit="1"/>
              </p:cNvSpPr>
              <p:nvPr/>
            </p:nvSpPr>
            <p:spPr>
              <a:xfrm>
                <a:off x="7754999" y="4116523"/>
                <a:ext cx="202299" cy="276999"/>
              </a:xfrm>
              <a:prstGeom prst="rect">
                <a:avLst/>
              </a:prstGeom>
              <a:blipFill>
                <a:blip r:embed="rId6"/>
                <a:stretch>
                  <a:fillRect l="-24242" r="-21212" b="-65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E3F6E29-B413-B308-92A8-1D49A22934F7}"/>
                  </a:ext>
                </a:extLst>
              </p:cNvPr>
              <p:cNvSpPr txBox="1"/>
              <p:nvPr/>
            </p:nvSpPr>
            <p:spPr>
              <a:xfrm>
                <a:off x="7589665" y="5747400"/>
                <a:ext cx="1064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r>
                        <a:rPr kumimoji="1" lang="en-US" altLang="ja-JP" b="0" i="1" smtClean="0">
                          <a:latin typeface="Cambria Math" panose="02040503050406030204" pitchFamily="18" charset="0"/>
                        </a:rPr>
                        <m:t>=</m:t>
                      </m:r>
                      <m:r>
                        <a:rPr lang="en-US" altLang="ja-JP" i="1">
                          <a:latin typeface="Cambria Math" panose="02040503050406030204" pitchFamily="18" charset="0"/>
                        </a:rPr>
                        <m:t>0.854</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0E3F6E29-B413-B308-92A8-1D49A22934F7}"/>
                  </a:ext>
                </a:extLst>
              </p:cNvPr>
              <p:cNvSpPr txBox="1">
                <a:spLocks noRot="1" noChangeAspect="1" noMove="1" noResize="1" noEditPoints="1" noAdjustHandles="1" noChangeArrowheads="1" noChangeShapeType="1" noTextEdit="1"/>
              </p:cNvSpPr>
              <p:nvPr/>
            </p:nvSpPr>
            <p:spPr>
              <a:xfrm>
                <a:off x="7589665" y="5747400"/>
                <a:ext cx="1064715" cy="276999"/>
              </a:xfrm>
              <a:prstGeom prst="rect">
                <a:avLst/>
              </a:prstGeom>
              <a:blipFill>
                <a:blip r:embed="rId7"/>
                <a:stretch>
                  <a:fillRect l="-4000" r="-4571" b="-8889"/>
                </a:stretch>
              </a:blipFill>
            </p:spPr>
            <p:txBody>
              <a:bodyPr/>
              <a:lstStyle/>
              <a:p>
                <a:r>
                  <a:rPr lang="ja-JP" altLang="en-US">
                    <a:noFill/>
                  </a:rPr>
                  <a:t> </a:t>
                </a:r>
              </a:p>
            </p:txBody>
          </p:sp>
        </mc:Fallback>
      </mc:AlternateContent>
      <p:grpSp>
        <p:nvGrpSpPr>
          <p:cNvPr id="36" name="グループ化 35">
            <a:extLst>
              <a:ext uri="{FF2B5EF4-FFF2-40B4-BE49-F238E27FC236}">
                <a16:creationId xmlns:a16="http://schemas.microsoft.com/office/drawing/2014/main" id="{04C833A0-5546-4583-E18D-5E04C00950C8}"/>
              </a:ext>
            </a:extLst>
          </p:cNvPr>
          <p:cNvGrpSpPr/>
          <p:nvPr/>
        </p:nvGrpSpPr>
        <p:grpSpPr>
          <a:xfrm>
            <a:off x="647990" y="3786203"/>
            <a:ext cx="4928534" cy="258108"/>
            <a:chOff x="802562" y="1327731"/>
            <a:chExt cx="4928534" cy="258108"/>
          </a:xfrm>
        </p:grpSpPr>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C020DABE-52B2-D028-8B95-8557495C5EAC}"/>
                    </a:ext>
                  </a:extLst>
                </p:cNvPr>
                <p:cNvSpPr txBox="1"/>
                <p:nvPr/>
              </p:nvSpPr>
              <p:spPr>
                <a:xfrm>
                  <a:off x="2310519" y="1339618"/>
                  <a:ext cx="1504707" cy="246221"/>
                </a:xfrm>
                <a:prstGeom prst="rect">
                  <a:avLst/>
                </a:prstGeom>
                <a:noFill/>
              </p:spPr>
              <p:txBody>
                <a:bodyPr wrap="none" lIns="0" tIns="0" rIns="0" bIns="0" rtlCol="0">
                  <a:spAutoFit/>
                </a:bodyPr>
                <a:lstStyle/>
                <a:p>
                  <a14:m>
                    <m:oMath xmlns:m="http://schemas.openxmlformats.org/officeDocument/2006/math">
                      <m:r>
                        <a:rPr lang="ja-JP" altLang="en-US" sz="1600" i="1" smtClean="0">
                          <a:latin typeface="Cambria Math" panose="02040503050406030204" pitchFamily="18" charset="0"/>
                        </a:rPr>
                        <m:t>𝑥</m:t>
                      </m:r>
                      <m:r>
                        <a:rPr lang="en-US" altLang="ja-JP" sz="1600" i="1">
                          <a:latin typeface="Cambria Math" panose="02040503050406030204" pitchFamily="18" charset="0"/>
                        </a:rPr>
                        <m:t> </m:t>
                      </m:r>
                    </m:oMath>
                  </a14:m>
                  <a:r>
                    <a:rPr kumimoji="1" lang="en-US" altLang="ja-JP" sz="1600" dirty="0">
                      <a:solidFill>
                        <a:srgbClr val="836967"/>
                      </a:solidFill>
                    </a:rPr>
                    <a:t>=</a:t>
                  </a:r>
                  <a14:m>
                    <m:oMath xmlns:m="http://schemas.openxmlformats.org/officeDocument/2006/math">
                      <m:d>
                        <m:dPr>
                          <m:ctrlPr>
                            <a:rPr kumimoji="1" lang="ja-JP" altLang="en-US" sz="1600" i="1" smtClean="0">
                              <a:solidFill>
                                <a:srgbClr val="836967"/>
                              </a:solidFill>
                              <a:latin typeface="Cambria Math" panose="02040503050406030204" pitchFamily="18" charset="0"/>
                            </a:rPr>
                          </m:ctrlPr>
                        </m:dPr>
                        <m:e>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𝑥</m:t>
                              </m:r>
                            </m:e>
                            <m:sub>
                              <m:r>
                                <a:rPr kumimoji="1" lang="ja-JP" altLang="en-US" sz="1600" i="0">
                                  <a:latin typeface="Cambria Math" panose="02040503050406030204" pitchFamily="18" charset="0"/>
                                </a:rPr>
                                <m:t>1</m:t>
                              </m:r>
                            </m:sub>
                          </m:sSub>
                          <m:r>
                            <a:rPr kumimoji="1" lang="ja-JP" altLang="en-US" sz="1600" i="0">
                              <a:latin typeface="Cambria Math" panose="02040503050406030204" pitchFamily="18" charset="0"/>
                            </a:rPr>
                            <m:t>,</m:t>
                          </m:r>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𝑥</m:t>
                              </m:r>
                            </m:e>
                            <m:sub>
                              <m:r>
                                <a:rPr lang="en-US" altLang="ja-JP" sz="1600" b="0" i="0" smtClean="0">
                                  <a:latin typeface="Cambria Math" panose="02040503050406030204" pitchFamily="18" charset="0"/>
                                </a:rPr>
                                <m:t>2</m:t>
                              </m:r>
                            </m:sub>
                          </m:sSub>
                          <m:r>
                            <a:rPr lang="en-US" altLang="ja-JP" sz="1600" b="0" i="1" smtClean="0">
                              <a:latin typeface="Cambria Math" panose="02040503050406030204" pitchFamily="18" charset="0"/>
                            </a:rPr>
                            <m:t>, …,</m:t>
                          </m:r>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𝑥</m:t>
                              </m:r>
                            </m:e>
                            <m:sub>
                              <m:r>
                                <m:rPr>
                                  <m:sty m:val="p"/>
                                </m:rPr>
                                <a:rPr lang="en-US" altLang="ja-JP" sz="1600" b="0" i="0" smtClean="0">
                                  <a:latin typeface="Cambria Math" panose="02040503050406030204" pitchFamily="18" charset="0"/>
                                </a:rPr>
                                <m:t>n</m:t>
                              </m:r>
                            </m:sub>
                          </m:sSub>
                        </m:e>
                      </m:d>
                    </m:oMath>
                  </a14:m>
                  <a:endParaRPr kumimoji="1" lang="ja-JP" altLang="en-US" sz="1600" dirty="0"/>
                </a:p>
              </p:txBody>
            </p:sp>
          </mc:Choice>
          <mc:Fallback xmlns="">
            <p:sp>
              <p:nvSpPr>
                <p:cNvPr id="27" name="テキスト ボックス 26">
                  <a:extLst>
                    <a:ext uri="{FF2B5EF4-FFF2-40B4-BE49-F238E27FC236}">
                      <a16:creationId xmlns:a16="http://schemas.microsoft.com/office/drawing/2014/main" id="{C020DABE-52B2-D028-8B95-8557495C5EAC}"/>
                    </a:ext>
                  </a:extLst>
                </p:cNvPr>
                <p:cNvSpPr txBox="1">
                  <a:spLocks noRot="1" noChangeAspect="1" noMove="1" noResize="1" noEditPoints="1" noAdjustHandles="1" noChangeArrowheads="1" noChangeShapeType="1" noTextEdit="1"/>
                </p:cNvSpPr>
                <p:nvPr/>
              </p:nvSpPr>
              <p:spPr>
                <a:xfrm>
                  <a:off x="2310519" y="1339618"/>
                  <a:ext cx="1504707" cy="246221"/>
                </a:xfrm>
                <a:prstGeom prst="rect">
                  <a:avLst/>
                </a:prstGeom>
                <a:blipFill>
                  <a:blip r:embed="rId8"/>
                  <a:stretch>
                    <a:fillRect l="-3644" t="-25000" b="-5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DFEE8D39-A3F1-4CF6-7088-606427A6D6B4}"/>
                    </a:ext>
                  </a:extLst>
                </p:cNvPr>
                <p:cNvSpPr txBox="1"/>
                <p:nvPr/>
              </p:nvSpPr>
              <p:spPr>
                <a:xfrm>
                  <a:off x="4211257" y="1327731"/>
                  <a:ext cx="151983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smtClean="0">
                            <a:latin typeface="Cambria Math" panose="02040503050406030204" pitchFamily="18" charset="0"/>
                          </a:rPr>
                          <m:t>𝑦</m:t>
                        </m:r>
                        <m:r>
                          <m:rPr>
                            <m:nor/>
                          </m:rPr>
                          <a:rPr lang="en-US" altLang="ja-JP" sz="1600" dirty="0">
                            <a:solidFill>
                              <a:srgbClr val="836967"/>
                            </a:solidFill>
                          </a:rPr>
                          <m:t>=</m:t>
                        </m:r>
                        <m:d>
                          <m:dPr>
                            <m:ctrlPr>
                              <a:rPr kumimoji="1" lang="ja-JP" altLang="en-US" sz="1600" i="1" smtClean="0">
                                <a:solidFill>
                                  <a:srgbClr val="836967"/>
                                </a:solidFill>
                                <a:latin typeface="Cambria Math" panose="02040503050406030204" pitchFamily="18" charset="0"/>
                              </a:rPr>
                            </m:ctrlPr>
                          </m:dPr>
                          <m:e>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𝑦</m:t>
                                </m:r>
                              </m:e>
                              <m:sub>
                                <m:r>
                                  <a:rPr lang="en-US" altLang="ja-JP" sz="1600" b="0" i="1" smtClean="0">
                                    <a:latin typeface="Cambria Math" panose="02040503050406030204" pitchFamily="18" charset="0"/>
                                  </a:rPr>
                                  <m:t>1</m:t>
                                </m:r>
                              </m:sub>
                            </m:sSub>
                            <m:r>
                              <a:rPr kumimoji="1" lang="ja-JP" altLang="en-US" sz="1600" i="0">
                                <a:latin typeface="Cambria Math" panose="02040503050406030204" pitchFamily="18" charset="0"/>
                              </a:rPr>
                              <m:t>,</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𝑦</m:t>
                                </m:r>
                              </m:e>
                              <m:sub>
                                <m:r>
                                  <a:rPr lang="en-US" altLang="ja-JP" sz="1600" i="1" smtClean="0">
                                    <a:latin typeface="Cambria Math" panose="02040503050406030204" pitchFamily="18" charset="0"/>
                                  </a:rPr>
                                  <m:t>2</m:t>
                                </m:r>
                              </m:sub>
                            </m:sSub>
                            <m:r>
                              <a:rPr kumimoji="1" lang="en-US" altLang="ja-JP" sz="1600" b="0" i="1" smtClean="0">
                                <a:latin typeface="Cambria Math" panose="02040503050406030204" pitchFamily="18" charset="0"/>
                              </a:rPr>
                              <m:t>, …,</m:t>
                            </m:r>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𝑦</m:t>
                                </m:r>
                              </m:e>
                              <m:sub>
                                <m:r>
                                  <a:rPr lang="en-US" altLang="ja-JP" sz="1600" b="0" i="1" smtClean="0">
                                    <a:latin typeface="Cambria Math" panose="02040503050406030204" pitchFamily="18" charset="0"/>
                                  </a:rPr>
                                  <m:t>𝑛</m:t>
                                </m:r>
                              </m:sub>
                            </m:sSub>
                          </m:e>
                        </m:d>
                      </m:oMath>
                    </m:oMathPara>
                  </a14:m>
                  <a:endParaRPr kumimoji="1" lang="ja-JP" altLang="en-US" sz="1600" dirty="0"/>
                </a:p>
              </p:txBody>
            </p:sp>
          </mc:Choice>
          <mc:Fallback xmlns="">
            <p:sp>
              <p:nvSpPr>
                <p:cNvPr id="28" name="テキスト ボックス 27">
                  <a:extLst>
                    <a:ext uri="{FF2B5EF4-FFF2-40B4-BE49-F238E27FC236}">
                      <a16:creationId xmlns:a16="http://schemas.microsoft.com/office/drawing/2014/main" id="{DFEE8D39-A3F1-4CF6-7088-606427A6D6B4}"/>
                    </a:ext>
                  </a:extLst>
                </p:cNvPr>
                <p:cNvSpPr txBox="1">
                  <a:spLocks noRot="1" noChangeAspect="1" noMove="1" noResize="1" noEditPoints="1" noAdjustHandles="1" noChangeArrowheads="1" noChangeShapeType="1" noTextEdit="1"/>
                </p:cNvSpPr>
                <p:nvPr/>
              </p:nvSpPr>
              <p:spPr>
                <a:xfrm>
                  <a:off x="4211257" y="1327731"/>
                  <a:ext cx="1519839" cy="246221"/>
                </a:xfrm>
                <a:prstGeom prst="rect">
                  <a:avLst/>
                </a:prstGeom>
                <a:blipFill>
                  <a:blip r:embed="rId9"/>
                  <a:stretch>
                    <a:fillRect l="-2400" b="-2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F294C919-9D5B-FF6D-1076-CDE2E5F746CE}"/>
                    </a:ext>
                  </a:extLst>
                </p:cNvPr>
                <p:cNvSpPr txBox="1"/>
                <p:nvPr/>
              </p:nvSpPr>
              <p:spPr>
                <a:xfrm>
                  <a:off x="802562" y="1365282"/>
                  <a:ext cx="1152431" cy="215444"/>
                </a:xfrm>
                <a:prstGeom prst="rect">
                  <a:avLst/>
                </a:prstGeom>
                <a:noFill/>
              </p:spPr>
              <p:txBody>
                <a:bodyPr wrap="none" lIns="0" tIns="0" rIns="0" bIns="0" rtlCol="0">
                  <a:spAutoFit/>
                </a:bodyPr>
                <a:lstStyle/>
                <a:p>
                  <a14:m>
                    <m:oMath xmlns:m="http://schemas.openxmlformats.org/officeDocument/2006/math">
                      <m:r>
                        <a:rPr kumimoji="1" lang="ja-JP" altLang="en-US" sz="1400" i="1" smtClean="0">
                          <a:latin typeface="Cambria Math" panose="02040503050406030204" pitchFamily="18" charset="0"/>
                        </a:rPr>
                        <m:t>𝑛</m:t>
                      </m:r>
                    </m:oMath>
                  </a14:m>
                  <a:r>
                    <a:rPr kumimoji="1" lang="ja-JP" altLang="en-US" sz="1400" dirty="0">
                      <a:latin typeface="Meiryo UI" panose="020B0604030504040204" pitchFamily="50" charset="-128"/>
                      <a:ea typeface="Meiryo UI" panose="020B0604030504040204" pitchFamily="50" charset="-128"/>
                    </a:rPr>
                    <a:t>次元のベクトル</a:t>
                  </a:r>
                  <a:endParaRPr kumimoji="1" lang="ja-JP" altLang="en-US" sz="1600" dirty="0">
                    <a:latin typeface="Meiryo UI" panose="020B0604030504040204" pitchFamily="50" charset="-128"/>
                    <a:ea typeface="Meiryo UI" panose="020B0604030504040204" pitchFamily="50" charset="-128"/>
                  </a:endParaRPr>
                </a:p>
              </p:txBody>
            </p:sp>
          </mc:Choice>
          <mc:Fallback xmlns="">
            <p:sp>
              <p:nvSpPr>
                <p:cNvPr id="30" name="テキスト ボックス 29">
                  <a:extLst>
                    <a:ext uri="{FF2B5EF4-FFF2-40B4-BE49-F238E27FC236}">
                      <a16:creationId xmlns:a16="http://schemas.microsoft.com/office/drawing/2014/main" id="{F294C919-9D5B-FF6D-1076-CDE2E5F746CE}"/>
                    </a:ext>
                  </a:extLst>
                </p:cNvPr>
                <p:cNvSpPr txBox="1">
                  <a:spLocks noRot="1" noChangeAspect="1" noMove="1" noResize="1" noEditPoints="1" noAdjustHandles="1" noChangeArrowheads="1" noChangeShapeType="1" noTextEdit="1"/>
                </p:cNvSpPr>
                <p:nvPr/>
              </p:nvSpPr>
              <p:spPr>
                <a:xfrm>
                  <a:off x="802562" y="1365282"/>
                  <a:ext cx="1152431" cy="215444"/>
                </a:xfrm>
                <a:prstGeom prst="rect">
                  <a:avLst/>
                </a:prstGeom>
                <a:blipFill>
                  <a:blip r:embed="rId10"/>
                  <a:stretch>
                    <a:fillRect l="-3704" t="-25000" r="-8995" b="-47222"/>
                  </a:stretch>
                </a:blipFill>
              </p:spPr>
              <p:txBody>
                <a:bodyPr/>
                <a:lstStyle/>
                <a:p>
                  <a:r>
                    <a:rPr lang="ja-JP" altLang="en-US">
                      <a:noFill/>
                    </a:rPr>
                    <a:t> </a:t>
                  </a:r>
                </a:p>
              </p:txBody>
            </p:sp>
          </mc:Fallback>
        </mc:AlternateContent>
      </p:grpSp>
      <p:sp>
        <p:nvSpPr>
          <p:cNvPr id="31" name="テキスト ボックス 30">
            <a:extLst>
              <a:ext uri="{FF2B5EF4-FFF2-40B4-BE49-F238E27FC236}">
                <a16:creationId xmlns:a16="http://schemas.microsoft.com/office/drawing/2014/main" id="{39363103-5C0E-BF8A-55AB-BED97D1EE079}"/>
              </a:ext>
            </a:extLst>
          </p:cNvPr>
          <p:cNvSpPr txBox="1"/>
          <p:nvPr/>
        </p:nvSpPr>
        <p:spPr>
          <a:xfrm>
            <a:off x="595354" y="4953248"/>
            <a:ext cx="1351058"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ベクトルの内積</a:t>
            </a:r>
          </a:p>
        </p:txBody>
      </p:sp>
      <p:sp>
        <p:nvSpPr>
          <p:cNvPr id="33" name="テキスト ボックス 32">
            <a:extLst>
              <a:ext uri="{FF2B5EF4-FFF2-40B4-BE49-F238E27FC236}">
                <a16:creationId xmlns:a16="http://schemas.microsoft.com/office/drawing/2014/main" id="{715DD0DE-8073-F723-A4DB-EC62243146DC}"/>
              </a:ext>
            </a:extLst>
          </p:cNvPr>
          <p:cNvSpPr txBox="1"/>
          <p:nvPr/>
        </p:nvSpPr>
        <p:spPr>
          <a:xfrm>
            <a:off x="595353" y="5370746"/>
            <a:ext cx="4375752" cy="307777"/>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ノルム（ベクトルの大きさや長さを測るための関数）</a:t>
            </a: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AE01606-9452-AB2F-5FEB-00BB6A4FAFF7}"/>
                  </a:ext>
                </a:extLst>
              </p:cNvPr>
              <p:cNvSpPr txBox="1"/>
              <p:nvPr/>
            </p:nvSpPr>
            <p:spPr>
              <a:xfrm>
                <a:off x="3315818" y="5786985"/>
                <a:ext cx="2378985" cy="501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ja-JP" altLang="en-US" sz="1600" i="1" smtClean="0">
                              <a:solidFill>
                                <a:srgbClr val="836967"/>
                              </a:solidFill>
                              <a:latin typeface="Cambria Math" panose="02040503050406030204" pitchFamily="18" charset="0"/>
                            </a:rPr>
                          </m:ctrlPr>
                        </m:dPr>
                        <m:e>
                          <m:r>
                            <a:rPr lang="ja-JP" altLang="en-US" sz="1600" i="1">
                              <a:latin typeface="Cambria Math" panose="02040503050406030204" pitchFamily="18" charset="0"/>
                            </a:rPr>
                            <m:t>𝑦</m:t>
                          </m:r>
                        </m:e>
                      </m:d>
                      <m:r>
                        <a:rPr kumimoji="1" lang="ja-JP" altLang="en-US" sz="1600" i="0">
                          <a:latin typeface="Cambria Math" panose="02040503050406030204" pitchFamily="18" charset="0"/>
                        </a:rPr>
                        <m:t>=</m:t>
                      </m:r>
                      <m:rad>
                        <m:radPr>
                          <m:degHide m:val="on"/>
                          <m:ctrlPr>
                            <a:rPr kumimoji="1" lang="ja-JP" altLang="en-US" sz="1600" i="1">
                              <a:solidFill>
                                <a:srgbClr val="836967"/>
                              </a:solidFill>
                              <a:latin typeface="Cambria Math" panose="02040503050406030204" pitchFamily="18" charset="0"/>
                            </a:rPr>
                          </m:ctrlPr>
                        </m:radPr>
                        <m:deg/>
                        <m:e>
                          <m:sSubSup>
                            <m:sSubSupPr>
                              <m:ctrlPr>
                                <a:rPr kumimoji="1" lang="ja-JP" altLang="en-US" sz="1600" i="1">
                                  <a:solidFill>
                                    <a:srgbClr val="836967"/>
                                  </a:solidFill>
                                  <a:latin typeface="Cambria Math" panose="02040503050406030204" pitchFamily="18" charset="0"/>
                                </a:rPr>
                              </m:ctrlPr>
                            </m:sSubSupPr>
                            <m:e>
                              <m:r>
                                <a:rPr lang="ja-JP" altLang="en-US" sz="1600" i="1">
                                  <a:latin typeface="Cambria Math" panose="02040503050406030204" pitchFamily="18" charset="0"/>
                                </a:rPr>
                                <m:t>𝑦</m:t>
                              </m:r>
                            </m:e>
                            <m:sub>
                              <m:r>
                                <a:rPr kumimoji="1" lang="ja-JP" altLang="en-US" sz="1600" i="0">
                                  <a:latin typeface="Cambria Math" panose="02040503050406030204" pitchFamily="18" charset="0"/>
                                </a:rPr>
                                <m:t>1</m:t>
                              </m:r>
                            </m:sub>
                            <m:sup>
                              <m:r>
                                <a:rPr kumimoji="1" lang="ja-JP" altLang="en-US" sz="1600" i="0">
                                  <a:latin typeface="Cambria Math" panose="02040503050406030204" pitchFamily="18" charset="0"/>
                                </a:rPr>
                                <m:t>2</m:t>
                              </m:r>
                            </m:sup>
                          </m:sSubSup>
                          <m:r>
                            <a:rPr kumimoji="1" lang="ja-JP" altLang="en-US" sz="1600" i="0">
                              <a:latin typeface="Cambria Math" panose="02040503050406030204" pitchFamily="18" charset="0"/>
                            </a:rPr>
                            <m:t>+</m:t>
                          </m:r>
                          <m:sSubSup>
                            <m:sSubSupPr>
                              <m:ctrlPr>
                                <a:rPr kumimoji="1" lang="ja-JP" altLang="en-US" sz="1600" i="1">
                                  <a:solidFill>
                                    <a:srgbClr val="836967"/>
                                  </a:solidFill>
                                  <a:latin typeface="Cambria Math" panose="02040503050406030204" pitchFamily="18" charset="0"/>
                                </a:rPr>
                              </m:ctrlPr>
                            </m:sSubSupPr>
                            <m:e>
                              <m:r>
                                <a:rPr lang="ja-JP" altLang="en-US" sz="1600" i="1">
                                  <a:latin typeface="Cambria Math" panose="02040503050406030204" pitchFamily="18" charset="0"/>
                                </a:rPr>
                                <m:t>𝑦</m:t>
                              </m:r>
                            </m:e>
                            <m:sub>
                              <m:r>
                                <a:rPr kumimoji="1" lang="ja-JP" altLang="en-US" sz="1600" i="0">
                                  <a:latin typeface="Cambria Math" panose="02040503050406030204" pitchFamily="18" charset="0"/>
                                </a:rPr>
                                <m:t>2</m:t>
                              </m:r>
                            </m:sub>
                            <m:sup>
                              <m:r>
                                <a:rPr kumimoji="1" lang="ja-JP" altLang="en-US" sz="1600" i="0">
                                  <a:latin typeface="Cambria Math" panose="02040503050406030204" pitchFamily="18" charset="0"/>
                                </a:rPr>
                                <m:t>2</m:t>
                              </m:r>
                            </m:sup>
                          </m:sSubSup>
                          <m:r>
                            <a:rPr kumimoji="1" lang="ja-JP" altLang="en-US" sz="1600" i="0">
                              <a:latin typeface="Cambria Math" panose="02040503050406030204" pitchFamily="18" charset="0"/>
                            </a:rPr>
                            <m:t>+…+</m:t>
                          </m:r>
                          <m:sSubSup>
                            <m:sSubSupPr>
                              <m:ctrlPr>
                                <a:rPr lang="ja-JP" altLang="en-US" sz="1600" i="1">
                                  <a:solidFill>
                                    <a:srgbClr val="836967"/>
                                  </a:solidFill>
                                  <a:latin typeface="Cambria Math" panose="02040503050406030204" pitchFamily="18" charset="0"/>
                                </a:rPr>
                              </m:ctrlPr>
                            </m:sSubSupPr>
                            <m:e>
                              <m:r>
                                <a:rPr lang="ja-JP" altLang="en-US" sz="1600" i="1">
                                  <a:latin typeface="Cambria Math" panose="02040503050406030204" pitchFamily="18" charset="0"/>
                                </a:rPr>
                                <m:t>𝑦</m:t>
                              </m:r>
                            </m:e>
                            <m:sub>
                              <m:r>
                                <m:rPr>
                                  <m:sty m:val="p"/>
                                </m:rPr>
                                <a:rPr lang="en-US" altLang="ja-JP" sz="1600" b="0" i="0" smtClean="0">
                                  <a:latin typeface="Cambria Math" panose="02040503050406030204" pitchFamily="18" charset="0"/>
                                </a:rPr>
                                <m:t>n</m:t>
                              </m:r>
                            </m:sub>
                            <m:sup>
                              <m:r>
                                <a:rPr lang="ja-JP" altLang="en-US" sz="1600">
                                  <a:latin typeface="Cambria Math" panose="02040503050406030204" pitchFamily="18" charset="0"/>
                                </a:rPr>
                                <m:t>2</m:t>
                              </m:r>
                            </m:sup>
                          </m:sSubSup>
                        </m:e>
                      </m:rad>
                    </m:oMath>
                  </m:oMathPara>
                </a14:m>
                <a:endParaRPr kumimoji="1" lang="ja-JP" altLang="en-US" sz="1600" dirty="0"/>
              </a:p>
            </p:txBody>
          </p:sp>
        </mc:Choice>
        <mc:Fallback xmlns="">
          <p:sp>
            <p:nvSpPr>
              <p:cNvPr id="34" name="テキスト ボックス 33">
                <a:extLst>
                  <a:ext uri="{FF2B5EF4-FFF2-40B4-BE49-F238E27FC236}">
                    <a16:creationId xmlns:a16="http://schemas.microsoft.com/office/drawing/2014/main" id="{8AE01606-9452-AB2F-5FEB-00BB6A4FAFF7}"/>
                  </a:ext>
                </a:extLst>
              </p:cNvPr>
              <p:cNvSpPr txBox="1">
                <a:spLocks noRot="1" noChangeAspect="1" noMove="1" noResize="1" noEditPoints="1" noAdjustHandles="1" noChangeArrowheads="1" noChangeShapeType="1" noTextEdit="1"/>
              </p:cNvSpPr>
              <p:nvPr/>
            </p:nvSpPr>
            <p:spPr>
              <a:xfrm>
                <a:off x="3315818" y="5786985"/>
                <a:ext cx="2378985" cy="501099"/>
              </a:xfrm>
              <a:prstGeom prst="rect">
                <a:avLst/>
              </a:prstGeom>
              <a:blipFill>
                <a:blip r:embed="rId11"/>
                <a:stretch>
                  <a:fillRect/>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3FFF3E6A-A2F3-F736-5159-F897CD4B86F0}"/>
              </a:ext>
            </a:extLst>
          </p:cNvPr>
          <p:cNvSpPr txBox="1"/>
          <p:nvPr/>
        </p:nvSpPr>
        <p:spPr>
          <a:xfrm>
            <a:off x="565063" y="4245518"/>
            <a:ext cx="135105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コサイン類似度</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FEF83755-4973-623C-9A06-9D2BF64626E4}"/>
                  </a:ext>
                </a:extLst>
              </p:cNvPr>
              <p:cNvSpPr txBox="1"/>
              <p:nvPr/>
            </p:nvSpPr>
            <p:spPr>
              <a:xfrm>
                <a:off x="8992721" y="3764185"/>
                <a:ext cx="758990" cy="270652"/>
              </a:xfrm>
              <a:prstGeom prst="rect">
                <a:avLst/>
              </a:prstGeom>
              <a:noFill/>
            </p:spPr>
            <p:txBody>
              <a:bodyPr wrap="none" lIns="0" tIns="0" rIns="0" bIns="0" rtlCol="0">
                <a:spAutoFit/>
              </a:bodyPr>
              <a:lstStyle/>
              <a:p>
                <a14:m>
                  <m:oMath xmlns:m="http://schemas.openxmlformats.org/officeDocument/2006/math">
                    <m:r>
                      <a:rPr kumimoji="1" lang="ja-JP" altLang="en-US" i="1" smtClean="0">
                        <a:latin typeface="Cambria Math" panose="02040503050406030204" pitchFamily="18" charset="0"/>
                      </a:rPr>
                      <m:t>𝑦</m:t>
                    </m:r>
                  </m:oMath>
                </a14:m>
                <a:r>
                  <a:rPr kumimoji="1" lang="ja-JP" altLang="en-US" sz="1600" dirty="0">
                    <a:latin typeface="Meiryo UI" panose="020B0604030504040204" pitchFamily="50" charset="-128"/>
                    <a:ea typeface="Meiryo UI" panose="020B0604030504040204" pitchFamily="50" charset="-128"/>
                  </a:rPr>
                  <a:t>ベクトル</a:t>
                </a:r>
              </a:p>
            </p:txBody>
          </p:sp>
        </mc:Choice>
        <mc:Fallback xmlns="">
          <p:sp>
            <p:nvSpPr>
              <p:cNvPr id="37" name="テキスト ボックス 36">
                <a:extLst>
                  <a:ext uri="{FF2B5EF4-FFF2-40B4-BE49-F238E27FC236}">
                    <a16:creationId xmlns:a16="http://schemas.microsoft.com/office/drawing/2014/main" id="{FEF83755-4973-623C-9A06-9D2BF64626E4}"/>
                  </a:ext>
                </a:extLst>
              </p:cNvPr>
              <p:cNvSpPr txBox="1">
                <a:spLocks noRot="1" noChangeAspect="1" noMove="1" noResize="1" noEditPoints="1" noAdjustHandles="1" noChangeArrowheads="1" noChangeShapeType="1" noTextEdit="1"/>
              </p:cNvSpPr>
              <p:nvPr/>
            </p:nvSpPr>
            <p:spPr>
              <a:xfrm>
                <a:off x="8992721" y="3764185"/>
                <a:ext cx="758990" cy="270652"/>
              </a:xfrm>
              <a:prstGeom prst="rect">
                <a:avLst/>
              </a:prstGeom>
              <a:blipFill>
                <a:blip r:embed="rId12"/>
                <a:stretch>
                  <a:fillRect l="-11200" t="-15556" r="-14400" b="-4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6959CE3-DE30-4F0D-CD39-88DA0A1C538E}"/>
                  </a:ext>
                </a:extLst>
              </p:cNvPr>
              <p:cNvSpPr txBox="1"/>
              <p:nvPr/>
            </p:nvSpPr>
            <p:spPr>
              <a:xfrm>
                <a:off x="7643784" y="2855483"/>
                <a:ext cx="755591" cy="270652"/>
              </a:xfrm>
              <a:prstGeom prst="rect">
                <a:avLst/>
              </a:prstGeom>
              <a:noFill/>
            </p:spPr>
            <p:txBody>
              <a:bodyPr wrap="none" lIns="0" tIns="0" rIns="0" bIns="0" rtlCol="0">
                <a:spAutoFit/>
              </a:bodyPr>
              <a:lstStyle/>
              <a:p>
                <a14:m>
                  <m:oMath xmlns:m="http://schemas.openxmlformats.org/officeDocument/2006/math">
                    <m:r>
                      <a:rPr kumimoji="1" lang="ja-JP" altLang="en-US" i="1" smtClean="0">
                        <a:latin typeface="Cambria Math" panose="02040503050406030204" pitchFamily="18" charset="0"/>
                      </a:rPr>
                      <m:t>𝑥</m:t>
                    </m:r>
                  </m:oMath>
                </a14:m>
                <a:r>
                  <a:rPr kumimoji="1" lang="ja-JP" altLang="en-US" sz="1600" dirty="0">
                    <a:latin typeface="Meiryo UI" panose="020B0604030504040204" pitchFamily="50" charset="-128"/>
                    <a:ea typeface="Meiryo UI" panose="020B0604030504040204" pitchFamily="50" charset="-128"/>
                  </a:rPr>
                  <a:t>ベクトル</a:t>
                </a:r>
                <a:endParaRPr kumimoji="1" lang="ja-JP" altLang="en-US" dirty="0">
                  <a:latin typeface="Meiryo UI" panose="020B0604030504040204" pitchFamily="50" charset="-128"/>
                  <a:ea typeface="Meiryo UI" panose="020B0604030504040204" pitchFamily="50" charset="-128"/>
                </a:endParaRPr>
              </a:p>
            </p:txBody>
          </p:sp>
        </mc:Choice>
        <mc:Fallback xmlns="">
          <p:sp>
            <p:nvSpPr>
              <p:cNvPr id="38" name="テキスト ボックス 37">
                <a:extLst>
                  <a:ext uri="{FF2B5EF4-FFF2-40B4-BE49-F238E27FC236}">
                    <a16:creationId xmlns:a16="http://schemas.microsoft.com/office/drawing/2014/main" id="{76959CE3-DE30-4F0D-CD39-88DA0A1C538E}"/>
                  </a:ext>
                </a:extLst>
              </p:cNvPr>
              <p:cNvSpPr txBox="1">
                <a:spLocks noRot="1" noChangeAspect="1" noMove="1" noResize="1" noEditPoints="1" noAdjustHandles="1" noChangeArrowheads="1" noChangeShapeType="1" noTextEdit="1"/>
              </p:cNvSpPr>
              <p:nvPr/>
            </p:nvSpPr>
            <p:spPr>
              <a:xfrm>
                <a:off x="7643784" y="2855483"/>
                <a:ext cx="755591" cy="270652"/>
              </a:xfrm>
              <a:prstGeom prst="rect">
                <a:avLst/>
              </a:prstGeom>
              <a:blipFill>
                <a:blip r:embed="rId13"/>
                <a:stretch>
                  <a:fillRect l="-8065" t="-15556" r="-13710" b="-4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E09358CC-C1D9-0EC7-7B29-6F385F394C41}"/>
                  </a:ext>
                </a:extLst>
              </p:cNvPr>
              <p:cNvSpPr txBox="1"/>
              <p:nvPr/>
            </p:nvSpPr>
            <p:spPr>
              <a:xfrm>
                <a:off x="7490100" y="4773480"/>
                <a:ext cx="3475888" cy="276999"/>
              </a:xfrm>
              <a:prstGeom prst="rect">
                <a:avLst/>
              </a:prstGeom>
              <a:noFill/>
            </p:spPr>
            <p:txBody>
              <a:bodyPr wrap="none" lIns="0" tIns="0" rIns="0" bIns="0" rtlCol="0">
                <a:spAutoFit/>
              </a:bodyPr>
              <a:lstStyle/>
              <a:p>
                <a14:m>
                  <m:oMath xmlns:m="http://schemas.openxmlformats.org/officeDocument/2006/math">
                    <m:d>
                      <m:dPr>
                        <m:begChr m:val="⟨"/>
                        <m:endChr m:val="⟩"/>
                        <m:ctrlPr>
                          <a:rPr kumimoji="1" lang="ja-JP" altLang="en-US" i="1" smtClean="0">
                            <a:solidFill>
                              <a:srgbClr val="836967"/>
                            </a:solidFill>
                            <a:latin typeface="Cambria Math" panose="02040503050406030204" pitchFamily="18" charset="0"/>
                          </a:rPr>
                        </m:ctrlPr>
                      </m:dPr>
                      <m:e>
                        <m:r>
                          <a:rPr kumimoji="1" lang="ja-JP" altLang="en-US" i="1">
                            <a:latin typeface="Cambria Math" panose="02040503050406030204" pitchFamily="18" charset="0"/>
                          </a:rPr>
                          <m:t>𝑥</m:t>
                        </m:r>
                        <m:r>
                          <a:rPr kumimoji="1" lang="ja-JP" altLang="en-US" i="0">
                            <a:latin typeface="Cambria Math" panose="02040503050406030204" pitchFamily="18" charset="0"/>
                          </a:rPr>
                          <m:t>,</m:t>
                        </m:r>
                        <m:r>
                          <a:rPr kumimoji="1" lang="ja-JP" altLang="en-US" i="1">
                            <a:latin typeface="Cambria Math" panose="02040503050406030204" pitchFamily="18" charset="0"/>
                          </a:rPr>
                          <m:t>𝑦</m:t>
                        </m:r>
                      </m:e>
                    </m:d>
                    <m:r>
                      <a:rPr kumimoji="1" lang="ja-JP" altLang="en-US" i="0">
                        <a:latin typeface="Cambria Math" panose="02040503050406030204" pitchFamily="18" charset="0"/>
                      </a:rPr>
                      <m:t>=</m:t>
                    </m:r>
                    <m:r>
                      <a:rPr lang="en-US" altLang="ja-JP" i="1" smtClean="0">
                        <a:latin typeface="Cambria Math" panose="02040503050406030204" pitchFamily="18" charset="0"/>
                      </a:rPr>
                      <m:t>2</m:t>
                    </m:r>
                    <m:r>
                      <a:rPr lang="en-US" altLang="ja-JP" i="1">
                        <a:latin typeface="Cambria Math" panose="02040503050406030204" pitchFamily="18" charset="0"/>
                      </a:rPr>
                      <m:t>×</m:t>
                    </m:r>
                    <m:r>
                      <a:rPr lang="en-US" altLang="ja-JP" i="1" smtClean="0">
                        <a:latin typeface="Cambria Math" panose="02040503050406030204" pitchFamily="18" charset="0"/>
                      </a:rPr>
                      <m:t>4</m:t>
                    </m:r>
                    <m:r>
                      <a:rPr kumimoji="1" lang="ja-JP" altLang="en-US" i="0">
                        <a:latin typeface="Cambria Math" panose="02040503050406030204" pitchFamily="18" charset="0"/>
                      </a:rPr>
                      <m:t>+</m:t>
                    </m:r>
                    <m:r>
                      <a:rPr lang="en-US" altLang="ja-JP" i="1" smtClean="0">
                        <a:latin typeface="Cambria Math" panose="02040503050406030204" pitchFamily="18" charset="0"/>
                      </a:rPr>
                      <m:t>5</m:t>
                    </m:r>
                    <m:r>
                      <a:rPr lang="en-US" altLang="ja-JP" i="1">
                        <a:latin typeface="Cambria Math" panose="02040503050406030204" pitchFamily="18" charset="0"/>
                      </a:rPr>
                      <m:t>×</m:t>
                    </m:r>
                    <m:r>
                      <a:rPr lang="en-US" altLang="ja-JP" i="1" smtClean="0">
                        <a:latin typeface="Cambria Math" panose="02040503050406030204" pitchFamily="18" charset="0"/>
                      </a:rPr>
                      <m:t>3</m:t>
                    </m:r>
                    <m:r>
                      <a:rPr lang="ja-JP" altLang="en-US" i="1">
                        <a:latin typeface="Cambria Math" panose="02040503050406030204" pitchFamily="18" charset="0"/>
                      </a:rPr>
                      <m:t>＝</m:t>
                    </m:r>
                  </m:oMath>
                </a14:m>
                <a:r>
                  <a:rPr kumimoji="1" lang="en-US" altLang="ja-JP" dirty="0"/>
                  <a:t>8</a:t>
                </a:r>
                <a:r>
                  <a:rPr kumimoji="1" lang="ja-JP" altLang="en-US" dirty="0"/>
                  <a:t>＋</a:t>
                </a:r>
                <a:r>
                  <a:rPr kumimoji="1" lang="en-US" altLang="ja-JP" dirty="0"/>
                  <a:t>15</a:t>
                </a:r>
                <a:r>
                  <a:rPr kumimoji="1" lang="ja-JP" altLang="en-US" dirty="0"/>
                  <a:t>＝</a:t>
                </a:r>
                <a:r>
                  <a:rPr kumimoji="1" lang="en-US" altLang="ja-JP" dirty="0"/>
                  <a:t>23</a:t>
                </a:r>
                <a:endParaRPr kumimoji="1" lang="ja-JP" altLang="en-US" dirty="0"/>
              </a:p>
            </p:txBody>
          </p:sp>
        </mc:Choice>
        <mc:Fallback xmlns="">
          <p:sp>
            <p:nvSpPr>
              <p:cNvPr id="39" name="テキスト ボックス 38">
                <a:extLst>
                  <a:ext uri="{FF2B5EF4-FFF2-40B4-BE49-F238E27FC236}">
                    <a16:creationId xmlns:a16="http://schemas.microsoft.com/office/drawing/2014/main" id="{E09358CC-C1D9-0EC7-7B29-6F385F394C41}"/>
                  </a:ext>
                </a:extLst>
              </p:cNvPr>
              <p:cNvSpPr txBox="1">
                <a:spLocks noRot="1" noChangeAspect="1" noMove="1" noResize="1" noEditPoints="1" noAdjustHandles="1" noChangeArrowheads="1" noChangeShapeType="1" noTextEdit="1"/>
              </p:cNvSpPr>
              <p:nvPr/>
            </p:nvSpPr>
            <p:spPr>
              <a:xfrm>
                <a:off x="7490100" y="4773480"/>
                <a:ext cx="3475888" cy="276999"/>
              </a:xfrm>
              <a:prstGeom prst="rect">
                <a:avLst/>
              </a:prstGeom>
              <a:blipFill>
                <a:blip r:embed="rId14"/>
                <a:stretch>
                  <a:fillRect t="-26667" r="-3509" b="-5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EA57D299-66DE-CD25-BF82-7DA60B66B8FB}"/>
                  </a:ext>
                </a:extLst>
              </p:cNvPr>
              <p:cNvSpPr txBox="1"/>
              <p:nvPr/>
            </p:nvSpPr>
            <p:spPr>
              <a:xfrm>
                <a:off x="6814581" y="5245505"/>
                <a:ext cx="2285434" cy="310919"/>
              </a:xfrm>
              <a:prstGeom prst="rect">
                <a:avLst/>
              </a:prstGeom>
              <a:noFill/>
            </p:spPr>
            <p:txBody>
              <a:bodyPr wrap="none" lIns="0" tIns="0" rIns="0" bIns="0" rtlCol="0">
                <a:spAutoFit/>
              </a:bodyPr>
              <a:lstStyle/>
              <a:p>
                <a14:m>
                  <m:oMath xmlns:m="http://schemas.openxmlformats.org/officeDocument/2006/math">
                    <m:d>
                      <m:dPr>
                        <m:begChr m:val="‖"/>
                        <m:endChr m:val="‖"/>
                        <m:ctrlPr>
                          <a:rPr kumimoji="1" lang="ja-JP" altLang="en-US" i="1" smtClean="0">
                            <a:solidFill>
                              <a:srgbClr val="836967"/>
                            </a:solidFill>
                            <a:latin typeface="Cambria Math" panose="02040503050406030204" pitchFamily="18" charset="0"/>
                          </a:rPr>
                        </m:ctrlPr>
                      </m:dPr>
                      <m:e>
                        <m:r>
                          <a:rPr kumimoji="1" lang="ja-JP" altLang="en-US" i="1">
                            <a:latin typeface="Cambria Math" panose="02040503050406030204" pitchFamily="18" charset="0"/>
                          </a:rPr>
                          <m:t>𝑥</m:t>
                        </m:r>
                      </m:e>
                    </m:d>
                    <m:r>
                      <a:rPr kumimoji="1" lang="ja-JP" altLang="en-US" i="0">
                        <a:latin typeface="Cambria Math" panose="02040503050406030204" pitchFamily="18" charset="0"/>
                      </a:rPr>
                      <m:t>=</m:t>
                    </m:r>
                    <m:rad>
                      <m:radPr>
                        <m:degHide m:val="on"/>
                        <m:ctrlPr>
                          <a:rPr kumimoji="1" lang="ja-JP" altLang="en-US" i="1">
                            <a:solidFill>
                              <a:srgbClr val="836967"/>
                            </a:solidFill>
                            <a:latin typeface="Cambria Math" panose="02040503050406030204" pitchFamily="18" charset="0"/>
                          </a:rPr>
                        </m:ctrlPr>
                      </m:radPr>
                      <m:deg/>
                      <m:e>
                        <m:sSup>
                          <m:sSupPr>
                            <m:ctrlPr>
                              <a:rPr kumimoji="1" lang="ja-JP" altLang="en-US" i="1" smtClean="0">
                                <a:latin typeface="Cambria Math" panose="02040503050406030204" pitchFamily="18" charset="0"/>
                              </a:rPr>
                            </m:ctrlPr>
                          </m:sSupPr>
                          <m:e>
                            <m:r>
                              <a:rPr lang="en-US" altLang="ja-JP" i="1" smtClean="0">
                                <a:latin typeface="Cambria Math" panose="02040503050406030204" pitchFamily="18" charset="0"/>
                              </a:rPr>
                              <m:t>2</m:t>
                            </m:r>
                          </m:e>
                          <m:sup>
                            <m:r>
                              <a:rPr kumimoji="1" lang="ja-JP" altLang="en-US" i="0">
                                <a:latin typeface="Cambria Math" panose="02040503050406030204" pitchFamily="18" charset="0"/>
                              </a:rPr>
                              <m:t>2</m:t>
                            </m:r>
                          </m:sup>
                        </m:sSup>
                        <m:r>
                          <a:rPr kumimoji="1" lang="ja-JP" altLang="en-US" i="0">
                            <a:latin typeface="Cambria Math" panose="02040503050406030204" pitchFamily="18" charset="0"/>
                          </a:rPr>
                          <m:t>+</m:t>
                        </m:r>
                        <m:sSup>
                          <m:sSupPr>
                            <m:ctrlPr>
                              <a:rPr kumimoji="1" lang="ja-JP" altLang="en-US" i="1" smtClean="0">
                                <a:latin typeface="Cambria Math" panose="02040503050406030204" pitchFamily="18" charset="0"/>
                              </a:rPr>
                            </m:ctrlPr>
                          </m:sSupPr>
                          <m:e>
                            <m:r>
                              <a:rPr lang="en-US" altLang="ja-JP" i="1" smtClean="0">
                                <a:latin typeface="Cambria Math" panose="02040503050406030204" pitchFamily="18" charset="0"/>
                              </a:rPr>
                              <m:t>5</m:t>
                            </m:r>
                          </m:e>
                          <m:sup>
                            <m:r>
                              <a:rPr kumimoji="1" lang="ja-JP" altLang="en-US" i="0">
                                <a:latin typeface="Cambria Math" panose="02040503050406030204" pitchFamily="18" charset="0"/>
                              </a:rPr>
                              <m:t>2</m:t>
                            </m:r>
                          </m:sup>
                        </m:sSup>
                      </m:e>
                    </m:rad>
                  </m:oMath>
                </a14:m>
                <a:r>
                  <a:rPr lang="ja-JP" altLang="en-US" dirty="0"/>
                  <a:t> </a:t>
                </a:r>
                <a14:m>
                  <m:oMath xmlns:m="http://schemas.openxmlformats.org/officeDocument/2006/math">
                    <m:r>
                      <a:rPr lang="ja-JP" altLang="en-US">
                        <a:latin typeface="Cambria Math" panose="02040503050406030204" pitchFamily="18" charset="0"/>
                      </a:rPr>
                      <m:t>=</m:t>
                    </m:r>
                    <m:rad>
                      <m:radPr>
                        <m:degHide m:val="on"/>
                        <m:ctrlPr>
                          <a:rPr lang="ja-JP" altLang="en-US" i="1">
                            <a:solidFill>
                              <a:srgbClr val="836967"/>
                            </a:solidFill>
                            <a:latin typeface="Cambria Math" panose="02040503050406030204" pitchFamily="18" charset="0"/>
                          </a:rPr>
                        </m:ctrlPr>
                      </m:radPr>
                      <m:deg/>
                      <m:e>
                        <m:r>
                          <a:rPr lang="en-US" altLang="ja-JP" i="1">
                            <a:solidFill>
                              <a:srgbClr val="836967"/>
                            </a:solidFill>
                            <a:latin typeface="Cambria Math" panose="02040503050406030204" pitchFamily="18" charset="0"/>
                          </a:rPr>
                          <m:t>29</m:t>
                        </m:r>
                      </m:e>
                    </m:rad>
                  </m:oMath>
                </a14:m>
                <a:endParaRPr kumimoji="1" lang="ja-JP" altLang="en-US" dirty="0"/>
              </a:p>
            </p:txBody>
          </p:sp>
        </mc:Choice>
        <mc:Fallback xmlns="">
          <p:sp>
            <p:nvSpPr>
              <p:cNvPr id="40" name="テキスト ボックス 39">
                <a:extLst>
                  <a:ext uri="{FF2B5EF4-FFF2-40B4-BE49-F238E27FC236}">
                    <a16:creationId xmlns:a16="http://schemas.microsoft.com/office/drawing/2014/main" id="{EA57D299-66DE-CD25-BF82-7DA60B66B8FB}"/>
                  </a:ext>
                </a:extLst>
              </p:cNvPr>
              <p:cNvSpPr txBox="1">
                <a:spLocks noRot="1" noChangeAspect="1" noMove="1" noResize="1" noEditPoints="1" noAdjustHandles="1" noChangeArrowheads="1" noChangeShapeType="1" noTextEdit="1"/>
              </p:cNvSpPr>
              <p:nvPr/>
            </p:nvSpPr>
            <p:spPr>
              <a:xfrm>
                <a:off x="6814581" y="5245505"/>
                <a:ext cx="2285434" cy="310919"/>
              </a:xfrm>
              <a:prstGeom prst="rect">
                <a:avLst/>
              </a:prstGeom>
              <a:blipFill>
                <a:blip r:embed="rId15"/>
                <a:stretch>
                  <a:fillRect r="-2933" b="-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66C72EDC-AA91-E790-F7D9-ADDCE358718A}"/>
                  </a:ext>
                </a:extLst>
              </p:cNvPr>
              <p:cNvSpPr txBox="1"/>
              <p:nvPr/>
            </p:nvSpPr>
            <p:spPr>
              <a:xfrm>
                <a:off x="9318812" y="5185519"/>
                <a:ext cx="2372829" cy="343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ja-JP" altLang="en-US" i="1" smtClean="0">
                              <a:solidFill>
                                <a:srgbClr val="836967"/>
                              </a:solidFill>
                              <a:latin typeface="Cambria Math" panose="02040503050406030204" pitchFamily="18" charset="0"/>
                            </a:rPr>
                          </m:ctrlPr>
                        </m:dPr>
                        <m:e>
                          <m:r>
                            <a:rPr lang="ja-JP" altLang="en-US" i="1">
                              <a:latin typeface="Cambria Math" panose="02040503050406030204" pitchFamily="18" charset="0"/>
                            </a:rPr>
                            <m:t>𝑦</m:t>
                          </m:r>
                        </m:e>
                      </m:d>
                      <m:r>
                        <a:rPr kumimoji="1" lang="ja-JP" altLang="en-US" i="0">
                          <a:latin typeface="Cambria Math" panose="02040503050406030204" pitchFamily="18" charset="0"/>
                        </a:rPr>
                        <m:t>=</m:t>
                      </m:r>
                      <m:rad>
                        <m:radPr>
                          <m:degHide m:val="on"/>
                          <m:ctrlPr>
                            <a:rPr kumimoji="1" lang="ja-JP" altLang="en-US" i="1">
                              <a:solidFill>
                                <a:srgbClr val="836967"/>
                              </a:solidFill>
                              <a:latin typeface="Cambria Math" panose="02040503050406030204" pitchFamily="18" charset="0"/>
                            </a:rPr>
                          </m:ctrlPr>
                        </m:radPr>
                        <m:deg/>
                        <m:e>
                          <m:sSup>
                            <m:sSupPr>
                              <m:ctrlPr>
                                <a:rPr kumimoji="1" lang="ja-JP" altLang="en-US" i="1" smtClean="0">
                                  <a:solidFill>
                                    <a:srgbClr val="836967"/>
                                  </a:solidFill>
                                  <a:latin typeface="Cambria Math" panose="02040503050406030204" pitchFamily="18" charset="0"/>
                                </a:rPr>
                              </m:ctrlPr>
                            </m:sSupPr>
                            <m:e>
                              <m:r>
                                <a:rPr lang="en-US" altLang="ja-JP" i="1" smtClean="0">
                                  <a:solidFill>
                                    <a:srgbClr val="836967"/>
                                  </a:solidFill>
                                  <a:latin typeface="Cambria Math" panose="02040503050406030204" pitchFamily="18" charset="0"/>
                                </a:rPr>
                                <m:t>4</m:t>
                              </m:r>
                            </m:e>
                            <m:sup>
                              <m:r>
                                <a:rPr kumimoji="1" lang="ja-JP" altLang="en-US" i="0">
                                  <a:latin typeface="Cambria Math" panose="02040503050406030204" pitchFamily="18" charset="0"/>
                                </a:rPr>
                                <m:t>2</m:t>
                              </m:r>
                            </m:sup>
                          </m:sSup>
                          <m:r>
                            <a:rPr kumimoji="1" lang="ja-JP" altLang="en-US" i="0">
                              <a:latin typeface="Cambria Math" panose="02040503050406030204" pitchFamily="18" charset="0"/>
                            </a:rPr>
                            <m:t>+</m:t>
                          </m:r>
                          <m:sSup>
                            <m:sSupPr>
                              <m:ctrlPr>
                                <a:rPr kumimoji="1" lang="ja-JP" altLang="en-US" i="1" smtClean="0">
                                  <a:solidFill>
                                    <a:srgbClr val="836967"/>
                                  </a:solidFill>
                                  <a:latin typeface="Cambria Math" panose="02040503050406030204" pitchFamily="18" charset="0"/>
                                </a:rPr>
                              </m:ctrlPr>
                            </m:sSupPr>
                            <m:e>
                              <m:r>
                                <a:rPr lang="en-US" altLang="ja-JP" i="1" smtClean="0">
                                  <a:solidFill>
                                    <a:srgbClr val="836967"/>
                                  </a:solidFill>
                                  <a:latin typeface="Cambria Math" panose="02040503050406030204" pitchFamily="18" charset="0"/>
                                </a:rPr>
                                <m:t>3</m:t>
                              </m:r>
                            </m:e>
                            <m:sup>
                              <m:r>
                                <a:rPr kumimoji="1" lang="ja-JP" altLang="en-US" i="0">
                                  <a:latin typeface="Cambria Math" panose="02040503050406030204" pitchFamily="18" charset="0"/>
                                </a:rPr>
                                <m:t>2</m:t>
                              </m:r>
                            </m:sup>
                          </m:sSup>
                        </m:e>
                      </m:rad>
                      <m:r>
                        <a:rPr lang="ja-JP" altLang="en-US">
                          <a:latin typeface="Cambria Math" panose="02040503050406030204" pitchFamily="18" charset="0"/>
                        </a:rPr>
                        <m:t>=</m:t>
                      </m:r>
                      <m:rad>
                        <m:radPr>
                          <m:degHide m:val="on"/>
                          <m:ctrlPr>
                            <a:rPr lang="ja-JP" altLang="en-US" i="1">
                              <a:solidFill>
                                <a:srgbClr val="836967"/>
                              </a:solidFill>
                              <a:latin typeface="Cambria Math" panose="02040503050406030204" pitchFamily="18" charset="0"/>
                            </a:rPr>
                          </m:ctrlPr>
                        </m:radPr>
                        <m:deg/>
                        <m:e>
                          <m:r>
                            <a:rPr lang="en-US" altLang="ja-JP" i="1">
                              <a:solidFill>
                                <a:srgbClr val="836967"/>
                              </a:solidFill>
                              <a:latin typeface="Cambria Math" panose="02040503050406030204" pitchFamily="18" charset="0"/>
                            </a:rPr>
                            <m:t>25</m:t>
                          </m:r>
                        </m:e>
                      </m:rad>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66C72EDC-AA91-E790-F7D9-ADDCE358718A}"/>
                  </a:ext>
                </a:extLst>
              </p:cNvPr>
              <p:cNvSpPr txBox="1">
                <a:spLocks noRot="1" noChangeAspect="1" noMove="1" noResize="1" noEditPoints="1" noAdjustHandles="1" noChangeArrowheads="1" noChangeShapeType="1" noTextEdit="1"/>
              </p:cNvSpPr>
              <p:nvPr/>
            </p:nvSpPr>
            <p:spPr>
              <a:xfrm>
                <a:off x="9318812" y="5185519"/>
                <a:ext cx="2372829" cy="343107"/>
              </a:xfrm>
              <a:prstGeom prst="rect">
                <a:avLst/>
              </a:prstGeom>
              <a:blipFill>
                <a:blip r:embed="rId16"/>
                <a:stretch>
                  <a:fillRect r="-2057" b="-21429"/>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6974B4D9-1D61-24B1-8077-05CBF7247511}"/>
              </a:ext>
            </a:extLst>
          </p:cNvPr>
          <p:cNvSpPr txBox="1"/>
          <p:nvPr/>
        </p:nvSpPr>
        <p:spPr>
          <a:xfrm>
            <a:off x="540422" y="1044219"/>
            <a:ext cx="10425653" cy="830997"/>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コサイン類似度と距離計算（例えばユークリッド距離）は、データ間の関係を評価するための異なる指標です。</a:t>
            </a:r>
            <a:endParaRPr lang="en-US" altLang="ja-JP" sz="1600" dirty="0">
              <a:latin typeface="Meiryo UI" panose="020B0604030504040204" pitchFamily="50" charset="-128"/>
              <a:ea typeface="Meiryo UI" panose="020B0604030504040204" pitchFamily="50" charset="-128"/>
            </a:endParaRPr>
          </a:p>
          <a:p>
            <a:r>
              <a:rPr lang="ja-JP" altLang="en-US" sz="1600" b="0" i="0" dirty="0">
                <a:solidFill>
                  <a:srgbClr val="242424"/>
                </a:solidFill>
                <a:effectLst/>
                <a:latin typeface="Meiryo UI" panose="020B0604030504040204" pitchFamily="50" charset="-128"/>
                <a:ea typeface="Meiryo UI" panose="020B0604030504040204" pitchFamily="50" charset="-128"/>
              </a:rPr>
              <a:t>コサイン類似度は、</a:t>
            </a:r>
            <a:r>
              <a:rPr lang="en-US" altLang="ja-JP" sz="1600" b="0" i="0" dirty="0">
                <a:solidFill>
                  <a:srgbClr val="242424"/>
                </a:solidFill>
                <a:effectLst/>
                <a:latin typeface="Meiryo UI" panose="020B0604030504040204" pitchFamily="50" charset="-128"/>
                <a:ea typeface="Meiryo UI" panose="020B0604030504040204" pitchFamily="50" charset="-128"/>
              </a:rPr>
              <a:t>2</a:t>
            </a:r>
            <a:r>
              <a:rPr lang="ja-JP" altLang="en-US" sz="1600" b="0" i="0" dirty="0">
                <a:solidFill>
                  <a:srgbClr val="242424"/>
                </a:solidFill>
                <a:effectLst/>
                <a:latin typeface="Meiryo UI" panose="020B0604030504040204" pitchFamily="50" charset="-128"/>
                <a:ea typeface="Meiryo UI" panose="020B0604030504040204" pitchFamily="50" charset="-128"/>
              </a:rPr>
              <a:t>つのベクトル間の角度のコサイン値を計算します。値は </a:t>
            </a:r>
            <a:r>
              <a:rPr lang="en-US" altLang="ja-JP" sz="1600" b="0" i="0" dirty="0">
                <a:solidFill>
                  <a:srgbClr val="242424"/>
                </a:solidFill>
                <a:effectLst/>
                <a:latin typeface="Meiryo UI" panose="020B0604030504040204" pitchFamily="50" charset="-128"/>
                <a:ea typeface="Meiryo UI" panose="020B0604030504040204" pitchFamily="50" charset="-128"/>
              </a:rPr>
              <a:t>-1 </a:t>
            </a:r>
            <a:r>
              <a:rPr lang="ja-JP" altLang="en-US" sz="1600" b="0" i="0" dirty="0">
                <a:solidFill>
                  <a:srgbClr val="242424"/>
                </a:solidFill>
                <a:effectLst/>
                <a:latin typeface="Meiryo UI" panose="020B0604030504040204" pitchFamily="50" charset="-128"/>
                <a:ea typeface="Meiryo UI" panose="020B0604030504040204" pitchFamily="50" charset="-128"/>
              </a:rPr>
              <a:t>から </a:t>
            </a:r>
            <a:r>
              <a:rPr lang="en-US" altLang="ja-JP" sz="1600" b="0" i="0" dirty="0">
                <a:solidFill>
                  <a:srgbClr val="242424"/>
                </a:solidFill>
                <a:effectLst/>
                <a:latin typeface="Meiryo UI" panose="020B0604030504040204" pitchFamily="50" charset="-128"/>
                <a:ea typeface="Meiryo UI" panose="020B0604030504040204" pitchFamily="50" charset="-128"/>
              </a:rPr>
              <a:t>1 </a:t>
            </a:r>
            <a:r>
              <a:rPr lang="ja-JP" altLang="en-US" sz="1600" b="0" i="0" dirty="0">
                <a:solidFill>
                  <a:srgbClr val="242424"/>
                </a:solidFill>
                <a:effectLst/>
                <a:latin typeface="Meiryo UI" panose="020B0604030504040204" pitchFamily="50" charset="-128"/>
                <a:ea typeface="Meiryo UI" panose="020B0604030504040204" pitchFamily="50" charset="-128"/>
              </a:rPr>
              <a:t>の範囲で、</a:t>
            </a:r>
            <a:r>
              <a:rPr lang="en-US" altLang="ja-JP" sz="1600" b="0" i="0" dirty="0">
                <a:solidFill>
                  <a:srgbClr val="242424"/>
                </a:solidFill>
                <a:effectLst/>
                <a:latin typeface="Meiryo UI" panose="020B0604030504040204" pitchFamily="50" charset="-128"/>
                <a:ea typeface="Meiryo UI" panose="020B0604030504040204" pitchFamily="50" charset="-128"/>
              </a:rPr>
              <a:t>1 </a:t>
            </a:r>
            <a:r>
              <a:rPr lang="ja-JP" altLang="en-US" sz="1600" b="0" i="0" dirty="0">
                <a:solidFill>
                  <a:srgbClr val="242424"/>
                </a:solidFill>
                <a:effectLst/>
                <a:latin typeface="Meiryo UI" panose="020B0604030504040204" pitchFamily="50" charset="-128"/>
                <a:ea typeface="Meiryo UI" panose="020B0604030504040204" pitchFamily="50" charset="-128"/>
              </a:rPr>
              <a:t>に近いほど類似度が高いことを示します。</a:t>
            </a:r>
            <a:endParaRPr lang="ja-JP" altLang="en-US" sz="1600" dirty="0">
              <a:latin typeface="Meiryo UI" panose="020B0604030504040204" pitchFamily="50" charset="-128"/>
              <a:ea typeface="Meiryo UI" panose="020B0604030504040204" pitchFamily="50" charset="-128"/>
            </a:endParaRPr>
          </a:p>
        </p:txBody>
      </p:sp>
      <p:graphicFrame>
        <p:nvGraphicFramePr>
          <p:cNvPr id="48" name="表 47">
            <a:extLst>
              <a:ext uri="{FF2B5EF4-FFF2-40B4-BE49-F238E27FC236}">
                <a16:creationId xmlns:a16="http://schemas.microsoft.com/office/drawing/2014/main" id="{381CF626-B2C2-39DC-3854-D48398AB1043}"/>
              </a:ext>
            </a:extLst>
          </p:cNvPr>
          <p:cNvGraphicFramePr>
            <a:graphicFrameLocks noGrp="1"/>
          </p:cNvGraphicFramePr>
          <p:nvPr/>
        </p:nvGraphicFramePr>
        <p:xfrm>
          <a:off x="626720" y="1944539"/>
          <a:ext cx="4933577" cy="1651000"/>
        </p:xfrm>
        <a:graphic>
          <a:graphicData uri="http://schemas.openxmlformats.org/drawingml/2006/table">
            <a:tbl>
              <a:tblPr firstRow="1" bandRow="1">
                <a:tableStyleId>{5940675A-B579-460E-94D1-54222C63F5DA}</a:tableStyleId>
              </a:tblPr>
              <a:tblGrid>
                <a:gridCol w="1478944">
                  <a:extLst>
                    <a:ext uri="{9D8B030D-6E8A-4147-A177-3AD203B41FA5}">
                      <a16:colId xmlns:a16="http://schemas.microsoft.com/office/drawing/2014/main" val="977663816"/>
                    </a:ext>
                  </a:extLst>
                </a:gridCol>
                <a:gridCol w="3454633">
                  <a:extLst>
                    <a:ext uri="{9D8B030D-6E8A-4147-A177-3AD203B41FA5}">
                      <a16:colId xmlns:a16="http://schemas.microsoft.com/office/drawing/2014/main" val="3907673094"/>
                    </a:ext>
                  </a:extLst>
                </a:gridCol>
              </a:tblGrid>
              <a:tr h="370840">
                <a:tc>
                  <a:txBody>
                    <a:bodyPr/>
                    <a:lstStyle/>
                    <a:p>
                      <a:r>
                        <a:rPr kumimoji="1" lang="ja-JP" altLang="en-US" sz="1200" dirty="0">
                          <a:latin typeface="Meiryo UI" panose="020B0604030504040204" pitchFamily="50" charset="-128"/>
                          <a:ea typeface="Meiryo UI" panose="020B0604030504040204" pitchFamily="50" charset="-128"/>
                        </a:rPr>
                        <a:t>種類</a:t>
                      </a:r>
                    </a:p>
                  </a:txBody>
                  <a:tcPr/>
                </a:tc>
                <a:tc>
                  <a:txBody>
                    <a:bodyPr/>
                    <a:lstStyle/>
                    <a:p>
                      <a:pPr marL="0" indent="0">
                        <a:buFont typeface="Arial" panose="020B0604020202020204" pitchFamily="34" charset="0"/>
                        <a:buNone/>
                      </a:pPr>
                      <a:r>
                        <a:rPr kumimoji="1" lang="ja-JP" altLang="en-US" sz="1200" dirty="0">
                          <a:latin typeface="Meiryo UI" panose="020B0604030504040204" pitchFamily="50" charset="-128"/>
                          <a:ea typeface="Meiryo UI" panose="020B0604030504040204" pitchFamily="50" charset="-128"/>
                        </a:rPr>
                        <a:t>用途</a:t>
                      </a:r>
                    </a:p>
                  </a:txBody>
                  <a:tcPr/>
                </a:tc>
                <a:extLst>
                  <a:ext uri="{0D108BD9-81ED-4DB2-BD59-A6C34878D82A}">
                    <a16:rowId xmlns:a16="http://schemas.microsoft.com/office/drawing/2014/main" val="3393432984"/>
                  </a:ext>
                </a:extLst>
              </a:tr>
              <a:tr h="370840">
                <a:tc>
                  <a:txBody>
                    <a:bodyPr/>
                    <a:lstStyle/>
                    <a:p>
                      <a:r>
                        <a:rPr kumimoji="1" lang="ja-JP" altLang="en-US" sz="1200" dirty="0">
                          <a:latin typeface="Meiryo UI" panose="020B0604030504040204" pitchFamily="50" charset="-128"/>
                          <a:ea typeface="Meiryo UI" panose="020B0604030504040204" pitchFamily="50" charset="-128"/>
                        </a:rPr>
                        <a:t>コサイン類似度</a:t>
                      </a:r>
                    </a:p>
                  </a:txBody>
                  <a:tcPr/>
                </a:tc>
                <a:tc>
                  <a:txBody>
                    <a:bodyPr/>
                    <a:lstStyle/>
                    <a:p>
                      <a:pPr marL="285750" indent="-2857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テキストデータや高次元データ</a:t>
                      </a:r>
                      <a:endParaRPr kumimoji="1" lang="en-US" altLang="ja-JP" sz="1200" dirty="0">
                        <a:latin typeface="Meiryo UI" panose="020B0604030504040204" pitchFamily="50" charset="-128"/>
                        <a:ea typeface="Meiryo UI" panose="020B0604030504040204" pitchFamily="50" charset="-128"/>
                      </a:endParaRPr>
                    </a:p>
                    <a:p>
                      <a:pPr marL="268288" lvl="1" indent="0">
                        <a:buFont typeface="Arial" panose="020B0604020202020204" pitchFamily="34" charset="0"/>
                        <a:buNone/>
                      </a:pP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コサイン類似度を使用することでデータのスケールの影響を排除</a:t>
                      </a:r>
                      <a:endParaRPr kumimoji="1" lang="en-US" altLang="ja-JP" sz="12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レコメンドシステムや文書の類似性評価</a:t>
                      </a:r>
                    </a:p>
                  </a:txBody>
                  <a:tcPr/>
                </a:tc>
                <a:extLst>
                  <a:ext uri="{0D108BD9-81ED-4DB2-BD59-A6C34878D82A}">
                    <a16:rowId xmlns:a16="http://schemas.microsoft.com/office/drawing/2014/main" val="104973022"/>
                  </a:ext>
                </a:extLst>
              </a:tr>
              <a:tr h="370840">
                <a:tc>
                  <a:txBody>
                    <a:bodyPr/>
                    <a:lstStyle/>
                    <a:p>
                      <a:r>
                        <a:rPr kumimoji="1" lang="ja-JP" altLang="en-US" sz="1200" dirty="0">
                          <a:latin typeface="Meiryo UI" panose="020B0604030504040204" pitchFamily="50" charset="-128"/>
                          <a:ea typeface="Meiryo UI" panose="020B0604030504040204" pitchFamily="50" charset="-128"/>
                        </a:rPr>
                        <a:t>ユークリッド距離</a:t>
                      </a:r>
                    </a:p>
                  </a:txBody>
                  <a:tcPr/>
                </a:tc>
                <a:tc>
                  <a:txBody>
                    <a:bodyPr/>
                    <a:lstStyle/>
                    <a:p>
                      <a:pPr marL="285750" indent="-2857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空間的なデータや低次元データ</a:t>
                      </a:r>
                      <a:endParaRPr kumimoji="1" lang="en-US" altLang="ja-JP" sz="12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クラスタリングや空間的な分析</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218369863"/>
                  </a:ext>
                </a:extLst>
              </a:tr>
            </a:tbl>
          </a:graphicData>
        </a:graphic>
      </p:graphicFrame>
      <p:cxnSp>
        <p:nvCxnSpPr>
          <p:cNvPr id="50" name="直線コネクタ 49">
            <a:extLst>
              <a:ext uri="{FF2B5EF4-FFF2-40B4-BE49-F238E27FC236}">
                <a16:creationId xmlns:a16="http://schemas.microsoft.com/office/drawing/2014/main" id="{DB568C14-06BE-08FD-4E6F-D10A344219AB}"/>
              </a:ext>
            </a:extLst>
          </p:cNvPr>
          <p:cNvCxnSpPr>
            <a:cxnSpLocks/>
            <a:stCxn id="22" idx="2"/>
          </p:cNvCxnSpPr>
          <p:nvPr/>
        </p:nvCxnSpPr>
        <p:spPr>
          <a:xfrm>
            <a:off x="8134654" y="3496603"/>
            <a:ext cx="747128" cy="47700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53" name="テキスト ボックス 52">
            <a:extLst>
              <a:ext uri="{FF2B5EF4-FFF2-40B4-BE49-F238E27FC236}">
                <a16:creationId xmlns:a16="http://schemas.microsoft.com/office/drawing/2014/main" id="{CF978D4B-1BCD-DEB4-6D86-BE2CF6583F45}"/>
              </a:ext>
            </a:extLst>
          </p:cNvPr>
          <p:cNvSpPr txBox="1"/>
          <p:nvPr/>
        </p:nvSpPr>
        <p:spPr>
          <a:xfrm>
            <a:off x="8412822" y="3273439"/>
            <a:ext cx="138504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ユークリッド距離</a:t>
            </a:r>
          </a:p>
        </p:txBody>
      </p:sp>
    </p:spTree>
    <p:extLst>
      <p:ext uri="{BB962C8B-B14F-4D97-AF65-F5344CB8AC3E}">
        <p14:creationId xmlns:p14="http://schemas.microsoft.com/office/powerpoint/2010/main" val="2688478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F4CA4-8FBD-AFDE-63D5-5C8BA50D72A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1692BFA-485A-00D2-3EB9-665CB8973675}"/>
              </a:ext>
            </a:extLst>
          </p:cNvPr>
          <p:cNvSpPr>
            <a:spLocks noGrp="1"/>
          </p:cNvSpPr>
          <p:nvPr>
            <p:ph type="title"/>
          </p:nvPr>
        </p:nvSpPr>
        <p:spPr/>
        <p:txBody>
          <a:bodyPr/>
          <a:lstStyle/>
          <a:p>
            <a:r>
              <a:rPr kumimoji="1" lang="ja-JP" altLang="en-US" b="1" dirty="0"/>
              <a:t>テクノロジーロードマップ</a:t>
            </a:r>
          </a:p>
        </p:txBody>
      </p:sp>
      <p:sp>
        <p:nvSpPr>
          <p:cNvPr id="3" name="テキスト プレースホルダー 2">
            <a:extLst>
              <a:ext uri="{FF2B5EF4-FFF2-40B4-BE49-F238E27FC236}">
                <a16:creationId xmlns:a16="http://schemas.microsoft.com/office/drawing/2014/main" id="{D2F3ABBE-7C9C-68D0-EEA9-994492B48CD0}"/>
              </a:ext>
            </a:extLst>
          </p:cNvPr>
          <p:cNvSpPr>
            <a:spLocks noGrp="1"/>
          </p:cNvSpPr>
          <p:nvPr>
            <p:ph type="body" sz="quarter" idx="13"/>
          </p:nvPr>
        </p:nvSpPr>
        <p:spPr/>
        <p:txBody>
          <a:bodyPr/>
          <a:lstStyle/>
          <a:p>
            <a:r>
              <a:rPr kumimoji="1" lang="ja-JP" altLang="en-US" dirty="0"/>
              <a:t>３ｰ２．</a:t>
            </a:r>
            <a:r>
              <a:rPr kumimoji="1" lang="en-US" altLang="ja-JP" dirty="0"/>
              <a:t>RNN</a:t>
            </a:r>
            <a:r>
              <a:rPr kumimoji="1" lang="ja-JP" altLang="en-US" dirty="0"/>
              <a:t>～</a:t>
            </a:r>
            <a:r>
              <a:rPr kumimoji="1" lang="en-US" altLang="ja-JP" dirty="0"/>
              <a:t>Transformer</a:t>
            </a:r>
            <a:r>
              <a:rPr kumimoji="1" lang="ja-JP" altLang="en-US" dirty="0"/>
              <a:t>解説　自然言語処理を例として</a:t>
            </a:r>
          </a:p>
        </p:txBody>
      </p:sp>
      <p:sp>
        <p:nvSpPr>
          <p:cNvPr id="9" name="テキスト ボックス 8">
            <a:extLst>
              <a:ext uri="{FF2B5EF4-FFF2-40B4-BE49-F238E27FC236}">
                <a16:creationId xmlns:a16="http://schemas.microsoft.com/office/drawing/2014/main" id="{CBFAF77B-9D35-3F3C-2546-FCB3EE3A4994}"/>
              </a:ext>
            </a:extLst>
          </p:cNvPr>
          <p:cNvSpPr txBox="1"/>
          <p:nvPr/>
        </p:nvSpPr>
        <p:spPr>
          <a:xfrm>
            <a:off x="5262724" y="1910410"/>
            <a:ext cx="2198163" cy="2677656"/>
          </a:xfrm>
          <a:prstGeom prst="rect">
            <a:avLst/>
          </a:prstGeom>
          <a:solidFill>
            <a:schemeClr val="bg1"/>
          </a:solidFill>
          <a:ln w="25400">
            <a:solidFill>
              <a:schemeClr val="bg1">
                <a:lumMod val="50000"/>
              </a:schemeClr>
            </a:solidFill>
          </a:ln>
        </p:spPr>
        <p:txBody>
          <a:bodyPr wrap="square">
            <a:spAutoFit/>
          </a:bodyPr>
          <a:lstStyle/>
          <a:p>
            <a:r>
              <a:rPr lang="en-US" altLang="ja-JP" sz="1200" b="1" dirty="0">
                <a:latin typeface="Meiryo UI" panose="020B0604030504040204" pitchFamily="50" charset="-128"/>
                <a:ea typeface="Meiryo UI" panose="020B0604030504040204" pitchFamily="50" charset="-128"/>
              </a:rPr>
              <a:t>Gated Recurrent Unit (GRU)</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GRU</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LSTM</a:t>
            </a:r>
            <a:r>
              <a:rPr lang="ja-JP" altLang="en-US" sz="1200" dirty="0">
                <a:latin typeface="Meiryo UI" panose="020B0604030504040204" pitchFamily="50" charset="-128"/>
                <a:ea typeface="Meiryo UI" panose="020B0604030504040204" pitchFamily="50" charset="-128"/>
              </a:rPr>
              <a:t>の簡略化バージョンで、リセットゲートと更新ゲートを使用して情報の流れを制御します。</a:t>
            </a:r>
            <a:r>
              <a:rPr lang="en-US" altLang="ja-JP" sz="1200" b="1" dirty="0">
                <a:latin typeface="Meiryo UI" panose="020B0604030504040204" pitchFamily="50" charset="-128"/>
                <a:ea typeface="Meiryo UI" panose="020B0604030504040204" pitchFamily="50" charset="-128"/>
              </a:rPr>
              <a:t>LSTM</a:t>
            </a:r>
            <a:r>
              <a:rPr lang="ja-JP" altLang="en-US" sz="1200" b="1" dirty="0">
                <a:latin typeface="Meiryo UI" panose="020B0604030504040204" pitchFamily="50" charset="-128"/>
                <a:ea typeface="Meiryo UI" panose="020B0604030504040204" pitchFamily="50" charset="-128"/>
              </a:rPr>
              <a:t>よりも少ないパラメータで、同様の性能を発揮</a:t>
            </a:r>
            <a:r>
              <a:rPr lang="ja-JP" altLang="en-US" sz="1200" dirty="0">
                <a:latin typeface="Meiryo UI" panose="020B0604030504040204" pitchFamily="50" charset="-128"/>
                <a:ea typeface="Meiryo UI" panose="020B0604030504040204" pitchFamily="50" charset="-128"/>
              </a:rPr>
              <a:t>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Cho, K., et al. (2014). "Learning Phrase Representations using RNN Encoder-Decoder for Statistical Machine Translation." </a:t>
            </a:r>
            <a:r>
              <a:rPr lang="en-US" altLang="ja-JP" sz="900" dirty="0" err="1">
                <a:latin typeface="Meiryo UI" panose="020B0604030504040204" pitchFamily="50" charset="-128"/>
                <a:ea typeface="Meiryo UI" panose="020B0604030504040204" pitchFamily="50" charset="-128"/>
              </a:rPr>
              <a:t>arXiv</a:t>
            </a:r>
            <a:r>
              <a:rPr lang="en-US" altLang="ja-JP" sz="900" dirty="0">
                <a:latin typeface="Meiryo UI" panose="020B0604030504040204" pitchFamily="50" charset="-128"/>
                <a:ea typeface="Meiryo UI" panose="020B0604030504040204" pitchFamily="50" charset="-128"/>
              </a:rPr>
              <a:t> preprint arXiv:1406.1078.</a:t>
            </a:r>
          </a:p>
        </p:txBody>
      </p:sp>
      <p:sp>
        <p:nvSpPr>
          <p:cNvPr id="11" name="テキスト ボックス 10">
            <a:extLst>
              <a:ext uri="{FF2B5EF4-FFF2-40B4-BE49-F238E27FC236}">
                <a16:creationId xmlns:a16="http://schemas.microsoft.com/office/drawing/2014/main" id="{75D44593-39B7-7A04-F537-A1746E909445}"/>
              </a:ext>
            </a:extLst>
          </p:cNvPr>
          <p:cNvSpPr txBox="1"/>
          <p:nvPr/>
        </p:nvSpPr>
        <p:spPr>
          <a:xfrm>
            <a:off x="7582502" y="1912253"/>
            <a:ext cx="2198163" cy="2690188"/>
          </a:xfrm>
          <a:prstGeom prst="rect">
            <a:avLst/>
          </a:prstGeom>
          <a:no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Transformer</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Transformer</a:t>
            </a:r>
            <a:r>
              <a:rPr lang="ja-JP" altLang="en-US" sz="1200" dirty="0">
                <a:latin typeface="Meiryo UI" panose="020B0604030504040204" pitchFamily="50" charset="-128"/>
                <a:ea typeface="Meiryo UI" panose="020B0604030504040204" pitchFamily="50" charset="-128"/>
              </a:rPr>
              <a:t>は、</a:t>
            </a:r>
            <a:r>
              <a:rPr lang="ja-JP" altLang="en-US" sz="1200" b="1" dirty="0">
                <a:latin typeface="Meiryo UI" panose="020B0604030504040204" pitchFamily="50" charset="-128"/>
                <a:ea typeface="Meiryo UI" panose="020B0604030504040204" pitchFamily="50" charset="-128"/>
              </a:rPr>
              <a:t>自己注意機構を使用してデータを並列に処理</a:t>
            </a:r>
            <a:r>
              <a:rPr lang="ja-JP" altLang="en-US" sz="1200" dirty="0">
                <a:latin typeface="Meiryo UI" panose="020B0604030504040204" pitchFamily="50" charset="-128"/>
                <a:ea typeface="Meiryo UI" panose="020B0604030504040204" pitchFamily="50" charset="-128"/>
              </a:rPr>
              <a:t>するモデルです。</a:t>
            </a:r>
            <a:r>
              <a:rPr lang="en-US" altLang="ja-JP" sz="1200" dirty="0">
                <a:latin typeface="Meiryo UI" panose="020B0604030504040204" pitchFamily="50" charset="-128"/>
                <a:ea typeface="Meiryo UI" panose="020B0604030504040204" pitchFamily="50" charset="-128"/>
              </a:rPr>
              <a:t>RNN</a:t>
            </a:r>
            <a:r>
              <a:rPr lang="ja-JP" altLang="en-US" sz="1200" dirty="0">
                <a:latin typeface="Meiryo UI" panose="020B0604030504040204" pitchFamily="50" charset="-128"/>
                <a:ea typeface="Meiryo UI" panose="020B0604030504040204" pitchFamily="50" charset="-128"/>
              </a:rPr>
              <a:t>や</a:t>
            </a:r>
            <a:r>
              <a:rPr lang="en-US" altLang="ja-JP" sz="1200" dirty="0">
                <a:latin typeface="Meiryo UI" panose="020B0604030504040204" pitchFamily="50" charset="-128"/>
                <a:ea typeface="Meiryo UI" panose="020B0604030504040204" pitchFamily="50" charset="-128"/>
              </a:rPr>
              <a:t>LSTM</a:t>
            </a:r>
            <a:r>
              <a:rPr lang="ja-JP" altLang="en-US" sz="1200" dirty="0">
                <a:latin typeface="Meiryo UI" panose="020B0604030504040204" pitchFamily="50" charset="-128"/>
                <a:ea typeface="Meiryo UI" panose="020B0604030504040204" pitchFamily="50" charset="-128"/>
              </a:rPr>
              <a:t>とは異なり、シーケンシャルな処理を行わず、長距離依存関係を効率的にキャプチャします。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Vaswani, A., et al. (2017). "Attention is All You Need." Advances in Neural Information Processing Systems, 30, 5998-6008.</a:t>
            </a:r>
          </a:p>
        </p:txBody>
      </p:sp>
      <p:sp>
        <p:nvSpPr>
          <p:cNvPr id="13" name="テキスト ボックス 12">
            <a:extLst>
              <a:ext uri="{FF2B5EF4-FFF2-40B4-BE49-F238E27FC236}">
                <a16:creationId xmlns:a16="http://schemas.microsoft.com/office/drawing/2014/main" id="{827F47D4-31F4-2BA7-F5BB-247C0CF1DE58}"/>
              </a:ext>
            </a:extLst>
          </p:cNvPr>
          <p:cNvSpPr txBox="1"/>
          <p:nvPr/>
        </p:nvSpPr>
        <p:spPr>
          <a:xfrm>
            <a:off x="9902279" y="1885358"/>
            <a:ext cx="2166503" cy="2685972"/>
          </a:xfrm>
          <a:prstGeom prst="rect">
            <a:avLst/>
          </a:prstGeom>
          <a:no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GPT (Generative Pre-trained Transformer)</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GPT</a:t>
            </a:r>
            <a:r>
              <a:rPr lang="ja-JP" altLang="en-US" sz="1200" dirty="0">
                <a:latin typeface="Meiryo UI" panose="020B0604030504040204" pitchFamily="50" charset="-128"/>
                <a:ea typeface="Meiryo UI" panose="020B0604030504040204" pitchFamily="50" charset="-128"/>
              </a:rPr>
              <a:t>は、</a:t>
            </a:r>
            <a:r>
              <a:rPr lang="en-US" altLang="ja-JP" sz="1200" b="1" dirty="0">
                <a:latin typeface="Meiryo UI" panose="020B0604030504040204" pitchFamily="50" charset="-128"/>
                <a:ea typeface="Meiryo UI" panose="020B0604030504040204" pitchFamily="50" charset="-128"/>
              </a:rPr>
              <a:t>Transformer</a:t>
            </a:r>
            <a:r>
              <a:rPr lang="ja-JP" altLang="en-US" sz="1200" b="1" dirty="0">
                <a:latin typeface="Meiryo UI" panose="020B0604030504040204" pitchFamily="50" charset="-128"/>
                <a:ea typeface="Meiryo UI" panose="020B0604030504040204" pitchFamily="50" charset="-128"/>
              </a:rPr>
              <a:t>アーキテクチャに基づいた生成モデル</a:t>
            </a:r>
            <a:r>
              <a:rPr lang="ja-JP" altLang="en-US" sz="1200" dirty="0">
                <a:latin typeface="Meiryo UI" panose="020B0604030504040204" pitchFamily="50" charset="-128"/>
                <a:ea typeface="Meiryo UI" panose="020B0604030504040204" pitchFamily="50" charset="-128"/>
              </a:rPr>
              <a:t>で、大規模な事前学習を行い、自然言語生成タスクに優れた性能を発揮します。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Radford, A., et al. (2018). "Improving Language Understanding by Generative Pre-Training." OpenAI.</a:t>
            </a:r>
          </a:p>
        </p:txBody>
      </p:sp>
      <p:sp>
        <p:nvSpPr>
          <p:cNvPr id="14" name="テキスト ボックス 13">
            <a:extLst>
              <a:ext uri="{FF2B5EF4-FFF2-40B4-BE49-F238E27FC236}">
                <a16:creationId xmlns:a16="http://schemas.microsoft.com/office/drawing/2014/main" id="{CDBDA5C7-4F80-19A6-A2A7-B7F52869639E}"/>
              </a:ext>
            </a:extLst>
          </p:cNvPr>
          <p:cNvSpPr txBox="1"/>
          <p:nvPr/>
        </p:nvSpPr>
        <p:spPr>
          <a:xfrm>
            <a:off x="3315990" y="5164799"/>
            <a:ext cx="8752792" cy="1200329"/>
          </a:xfrm>
          <a:prstGeom prst="rect">
            <a:avLst/>
          </a:prstGeom>
          <a:noFill/>
          <a:ln w="25400">
            <a:solidFill>
              <a:schemeClr val="bg1">
                <a:lumMod val="50000"/>
              </a:schemeClr>
            </a:solidFill>
          </a:ln>
        </p:spPr>
        <p:txBody>
          <a:bodyPr wrap="square">
            <a:spAutoFit/>
          </a:bodyPr>
          <a:lstStyle/>
          <a:p>
            <a:r>
              <a:rPr lang="en-US" altLang="ja-JP" sz="1200" b="1" dirty="0">
                <a:latin typeface="Meiryo UI" panose="020B0604030504040204" pitchFamily="50" charset="-128"/>
                <a:ea typeface="Meiryo UI" panose="020B0604030504040204" pitchFamily="50" charset="-128"/>
              </a:rPr>
              <a:t>Convolutional Neural Networks (CNN)</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CNN</a:t>
            </a:r>
            <a:r>
              <a:rPr lang="ja-JP" altLang="en-US" sz="1200" dirty="0">
                <a:latin typeface="Meiryo UI" panose="020B0604030504040204" pitchFamily="50" charset="-128"/>
                <a:ea typeface="Meiryo UI" panose="020B0604030504040204" pitchFamily="50" charset="-128"/>
              </a:rPr>
              <a:t>は、画像やビデオなどの視覚データのパターン認識に特化したニューラルネットワークです。</a:t>
            </a:r>
            <a:r>
              <a:rPr lang="ja-JP" altLang="en-US" sz="1200" b="1" dirty="0">
                <a:latin typeface="Meiryo UI" panose="020B0604030504040204" pitchFamily="50" charset="-128"/>
                <a:ea typeface="Meiryo UI" panose="020B0604030504040204" pitchFamily="50" charset="-128"/>
              </a:rPr>
              <a:t>畳み込み層を使用して特徴を抽出し、分類や検出タスクに優れた性能</a:t>
            </a:r>
            <a:r>
              <a:rPr lang="ja-JP" altLang="en-US" sz="1200" dirty="0">
                <a:latin typeface="Meiryo UI" panose="020B0604030504040204" pitchFamily="50" charset="-128"/>
                <a:ea typeface="Meiryo UI" panose="020B0604030504040204" pitchFamily="50" charset="-128"/>
              </a:rPr>
              <a:t>を発揮します。</a:t>
            </a: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LeCun, Y., et al. (1998). "Gradient-based learning applied to document recognition." Proceedings of the IEEE, 86(11), 2278-2324.</a:t>
            </a:r>
          </a:p>
          <a:p>
            <a:r>
              <a:rPr lang="en-US" altLang="ja-JP" sz="900" dirty="0" err="1">
                <a:latin typeface="Meiryo UI" panose="020B0604030504040204" pitchFamily="50" charset="-128"/>
                <a:ea typeface="Meiryo UI" panose="020B0604030504040204" pitchFamily="50" charset="-128"/>
              </a:rPr>
              <a:t>Krizhevsky</a:t>
            </a:r>
            <a:r>
              <a:rPr lang="en-US" altLang="ja-JP" sz="900" dirty="0">
                <a:latin typeface="Meiryo UI" panose="020B0604030504040204" pitchFamily="50" charset="-128"/>
                <a:ea typeface="Meiryo UI" panose="020B0604030504040204" pitchFamily="50" charset="-128"/>
              </a:rPr>
              <a:t>, A., </a:t>
            </a:r>
            <a:r>
              <a:rPr lang="en-US" altLang="ja-JP" sz="900" dirty="0" err="1">
                <a:latin typeface="Meiryo UI" panose="020B0604030504040204" pitchFamily="50" charset="-128"/>
                <a:ea typeface="Meiryo UI" panose="020B0604030504040204" pitchFamily="50" charset="-128"/>
              </a:rPr>
              <a:t>Sutskever</a:t>
            </a:r>
            <a:r>
              <a:rPr lang="en-US" altLang="ja-JP" sz="900" dirty="0">
                <a:latin typeface="Meiryo UI" panose="020B0604030504040204" pitchFamily="50" charset="-128"/>
                <a:ea typeface="Meiryo UI" panose="020B0604030504040204" pitchFamily="50" charset="-128"/>
              </a:rPr>
              <a:t>, I., &amp; Hinton, G. E. (2012). "ImageNet Classification with Deep Convolutional Neural Networks." Advances in Neural Information Processing Systems, 25, 1097-1105.</a:t>
            </a:r>
            <a:endParaRPr lang="ja-JP" altLang="en-US" sz="9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45DE25F7-AF64-6383-76BA-C1C5B0C97680}"/>
              </a:ext>
            </a:extLst>
          </p:cNvPr>
          <p:cNvSpPr txBox="1"/>
          <p:nvPr/>
        </p:nvSpPr>
        <p:spPr>
          <a:xfrm>
            <a:off x="1245759" y="1567118"/>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1990</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6B5720AC-55A1-548D-02C2-F76D7B03A2B5}"/>
              </a:ext>
            </a:extLst>
          </p:cNvPr>
          <p:cNvSpPr txBox="1"/>
          <p:nvPr/>
        </p:nvSpPr>
        <p:spPr>
          <a:xfrm>
            <a:off x="3638497" y="1560249"/>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1997</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72EBFFBB-D322-0A87-DC7A-EBB122DA764C}"/>
              </a:ext>
            </a:extLst>
          </p:cNvPr>
          <p:cNvSpPr txBox="1"/>
          <p:nvPr/>
        </p:nvSpPr>
        <p:spPr>
          <a:xfrm>
            <a:off x="5911301" y="1560386"/>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2014</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016061E-0243-B70A-3F02-D6E8EB271C6C}"/>
              </a:ext>
            </a:extLst>
          </p:cNvPr>
          <p:cNvSpPr txBox="1"/>
          <p:nvPr/>
        </p:nvSpPr>
        <p:spPr>
          <a:xfrm>
            <a:off x="8234359" y="1559850"/>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2017</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C64F824A-FD40-D90D-61F5-38BF83C937A7}"/>
              </a:ext>
            </a:extLst>
          </p:cNvPr>
          <p:cNvSpPr txBox="1"/>
          <p:nvPr/>
        </p:nvSpPr>
        <p:spPr>
          <a:xfrm>
            <a:off x="10512946" y="1542921"/>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2018</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1C1FBBF1-FC67-647D-8ECD-F3344445339E}"/>
              </a:ext>
            </a:extLst>
          </p:cNvPr>
          <p:cNvSpPr txBox="1"/>
          <p:nvPr/>
        </p:nvSpPr>
        <p:spPr>
          <a:xfrm>
            <a:off x="3595364" y="4818470"/>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1998</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C43E48E-0EC2-2B7C-24B8-FAE1A6FEB3EC}"/>
              </a:ext>
            </a:extLst>
          </p:cNvPr>
          <p:cNvSpPr txBox="1"/>
          <p:nvPr/>
        </p:nvSpPr>
        <p:spPr>
          <a:xfrm rot="16200000">
            <a:off x="-765067" y="2870333"/>
            <a:ext cx="2290232" cy="30777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音声認識，自然言語処理</a:t>
            </a:r>
          </a:p>
        </p:txBody>
      </p:sp>
      <p:sp>
        <p:nvSpPr>
          <p:cNvPr id="23" name="テキスト ボックス 22">
            <a:extLst>
              <a:ext uri="{FF2B5EF4-FFF2-40B4-BE49-F238E27FC236}">
                <a16:creationId xmlns:a16="http://schemas.microsoft.com/office/drawing/2014/main" id="{57D674D7-BCF3-0D89-A853-ABD49939B780}"/>
              </a:ext>
            </a:extLst>
          </p:cNvPr>
          <p:cNvSpPr txBox="1"/>
          <p:nvPr/>
        </p:nvSpPr>
        <p:spPr>
          <a:xfrm rot="16200000">
            <a:off x="-765066" y="5239005"/>
            <a:ext cx="2290232" cy="30777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物体検出，画像認識</a:t>
            </a:r>
          </a:p>
        </p:txBody>
      </p:sp>
      <p:sp>
        <p:nvSpPr>
          <p:cNvPr id="24" name="テキスト ボックス 23">
            <a:extLst>
              <a:ext uri="{FF2B5EF4-FFF2-40B4-BE49-F238E27FC236}">
                <a16:creationId xmlns:a16="http://schemas.microsoft.com/office/drawing/2014/main" id="{23150207-5595-8073-F395-5D266810CE4D}"/>
              </a:ext>
            </a:extLst>
          </p:cNvPr>
          <p:cNvSpPr txBox="1"/>
          <p:nvPr/>
        </p:nvSpPr>
        <p:spPr>
          <a:xfrm>
            <a:off x="623168" y="1908223"/>
            <a:ext cx="2198163" cy="2677656"/>
          </a:xfrm>
          <a:prstGeom prst="rect">
            <a:avLst/>
          </a:prstGeom>
          <a:solidFill>
            <a:schemeClr val="bg1"/>
          </a:solid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Recurrent Neural Networks (RNN)</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RNN</a:t>
            </a:r>
            <a:r>
              <a:rPr lang="ja-JP" altLang="en-US" sz="1200" dirty="0">
                <a:latin typeface="Meiryo UI" panose="020B0604030504040204" pitchFamily="50" charset="-128"/>
                <a:ea typeface="Meiryo UI" panose="020B0604030504040204" pitchFamily="50" charset="-128"/>
              </a:rPr>
              <a:t>は、時系列データやシーケンスデータを処理するために設計されたニューラルネットワークです。過去の情報を保持し、次のステップに影響を与えることができます。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Elman, J. L. (1990). "Finding structure in time." Cognitive Science, 14(2), 179-211.</a:t>
            </a:r>
          </a:p>
        </p:txBody>
      </p:sp>
      <p:sp>
        <p:nvSpPr>
          <p:cNvPr id="25" name="テキスト ボックス 24">
            <a:extLst>
              <a:ext uri="{FF2B5EF4-FFF2-40B4-BE49-F238E27FC236}">
                <a16:creationId xmlns:a16="http://schemas.microsoft.com/office/drawing/2014/main" id="{8776F29C-5157-73F1-57AA-8FCEF6A18B2E}"/>
              </a:ext>
            </a:extLst>
          </p:cNvPr>
          <p:cNvSpPr txBox="1"/>
          <p:nvPr/>
        </p:nvSpPr>
        <p:spPr>
          <a:xfrm>
            <a:off x="2942946" y="1904144"/>
            <a:ext cx="2198163" cy="2690189"/>
          </a:xfrm>
          <a:prstGeom prst="rect">
            <a:avLst/>
          </a:prstGeom>
          <a:solidFill>
            <a:schemeClr val="bg1"/>
          </a:solid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Long Short-Term Memory (LSTM)</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LSTM</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RNN</a:t>
            </a:r>
            <a:r>
              <a:rPr lang="ja-JP" altLang="en-US" sz="1200" dirty="0">
                <a:latin typeface="Meiryo UI" panose="020B0604030504040204" pitchFamily="50" charset="-128"/>
                <a:ea typeface="Meiryo UI" panose="020B0604030504040204" pitchFamily="50" charset="-128"/>
              </a:rPr>
              <a:t>の一種で、長期依存関係をキャプチャするために設計されています。ゲート機構を使用して情報の流れを制御し、</a:t>
            </a:r>
            <a:r>
              <a:rPr lang="ja-JP" altLang="en-US" sz="1200" b="1" dirty="0">
                <a:latin typeface="Meiryo UI" panose="020B0604030504040204" pitchFamily="50" charset="-128"/>
                <a:ea typeface="Meiryo UI" panose="020B0604030504040204" pitchFamily="50" charset="-128"/>
              </a:rPr>
              <a:t>勾配消失問題を軽減</a:t>
            </a:r>
            <a:r>
              <a:rPr lang="ja-JP" altLang="en-US" sz="1200" dirty="0">
                <a:latin typeface="Meiryo UI" panose="020B0604030504040204" pitchFamily="50" charset="-128"/>
                <a:ea typeface="Meiryo UI" panose="020B0604030504040204" pitchFamily="50" charset="-128"/>
              </a:rPr>
              <a:t>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Hochreiter, S., &amp; </a:t>
            </a:r>
            <a:r>
              <a:rPr lang="en-US" altLang="ja-JP" sz="900" dirty="0" err="1">
                <a:latin typeface="Meiryo UI" panose="020B0604030504040204" pitchFamily="50" charset="-128"/>
                <a:ea typeface="Meiryo UI" panose="020B0604030504040204" pitchFamily="50" charset="-128"/>
              </a:rPr>
              <a:t>Schmidhuber</a:t>
            </a:r>
            <a:r>
              <a:rPr lang="en-US" altLang="ja-JP" sz="900" dirty="0">
                <a:latin typeface="Meiryo UI" panose="020B0604030504040204" pitchFamily="50" charset="-128"/>
                <a:ea typeface="Meiryo UI" panose="020B0604030504040204" pitchFamily="50" charset="-128"/>
              </a:rPr>
              <a:t>, J. (1997). "Long short-term memory." Neural Computation, 9(8), 1735-1780.</a:t>
            </a:r>
          </a:p>
        </p:txBody>
      </p:sp>
      <p:sp>
        <p:nvSpPr>
          <p:cNvPr id="4" name="スライド番号プレースホルダー 3">
            <a:extLst>
              <a:ext uri="{FF2B5EF4-FFF2-40B4-BE49-F238E27FC236}">
                <a16:creationId xmlns:a16="http://schemas.microsoft.com/office/drawing/2014/main" id="{74C4D9DD-5DD5-F012-3A47-1135E5433C39}"/>
              </a:ext>
            </a:extLst>
          </p:cNvPr>
          <p:cNvSpPr>
            <a:spLocks noGrp="1"/>
          </p:cNvSpPr>
          <p:nvPr>
            <p:ph type="sldNum" sz="quarter" idx="12"/>
          </p:nvPr>
        </p:nvSpPr>
        <p:spPr/>
        <p:txBody>
          <a:bodyPr/>
          <a:lstStyle/>
          <a:p>
            <a:fld id="{2977F5E9-0479-47A0-9E51-109E0858BCF2}"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7E3531CD-47FC-CEE9-9ADB-7BC15FE4A924}"/>
              </a:ext>
            </a:extLst>
          </p:cNvPr>
          <p:cNvSpPr txBox="1"/>
          <p:nvPr/>
        </p:nvSpPr>
        <p:spPr>
          <a:xfrm>
            <a:off x="9928137" y="542060"/>
            <a:ext cx="883298" cy="369332"/>
          </a:xfrm>
          <a:prstGeom prst="rect">
            <a:avLst/>
          </a:prstGeom>
          <a:noFill/>
          <a:ln>
            <a:solidFill>
              <a:schemeClr val="tx1"/>
            </a:solidFill>
          </a:ln>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再掲</a:t>
            </a:r>
          </a:p>
        </p:txBody>
      </p:sp>
    </p:spTree>
    <p:extLst>
      <p:ext uri="{BB962C8B-B14F-4D97-AF65-F5344CB8AC3E}">
        <p14:creationId xmlns:p14="http://schemas.microsoft.com/office/powerpoint/2010/main" val="72850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7C18B-DBC3-0205-2658-4CAEC462972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0F858B0-057A-7F17-151F-7830C07E88EE}"/>
              </a:ext>
            </a:extLst>
          </p:cNvPr>
          <p:cNvSpPr txBox="1"/>
          <p:nvPr/>
        </p:nvSpPr>
        <p:spPr>
          <a:xfrm>
            <a:off x="2096995" y="3013502"/>
            <a:ext cx="7998011" cy="830997"/>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３ｰ３．深層学習の広がり</a:t>
            </a:r>
            <a:endParaRPr kumimoji="1" lang="ja-JP" altLang="en-US" sz="4800" dirty="0"/>
          </a:p>
        </p:txBody>
      </p:sp>
      <p:sp>
        <p:nvSpPr>
          <p:cNvPr id="2" name="スライド番号プレースホルダー 1">
            <a:extLst>
              <a:ext uri="{FF2B5EF4-FFF2-40B4-BE49-F238E27FC236}">
                <a16:creationId xmlns:a16="http://schemas.microsoft.com/office/drawing/2014/main" id="{C4058D47-41F3-BC48-71DB-B5E23DBC74F8}"/>
              </a:ext>
            </a:extLst>
          </p:cNvPr>
          <p:cNvSpPr>
            <a:spLocks noGrp="1"/>
          </p:cNvSpPr>
          <p:nvPr>
            <p:ph type="sldNum" sz="quarter" idx="12"/>
          </p:nvPr>
        </p:nvSpPr>
        <p:spPr/>
        <p:txBody>
          <a:bodyPr/>
          <a:lstStyle/>
          <a:p>
            <a:fld id="{2977F5E9-0479-47A0-9E51-109E0858BCF2}" type="slidenum">
              <a:rPr kumimoji="1" lang="ja-JP" altLang="en-US" smtClean="0"/>
              <a:t>19</a:t>
            </a:fld>
            <a:endParaRPr kumimoji="1" lang="ja-JP" altLang="en-US"/>
          </a:p>
        </p:txBody>
      </p:sp>
    </p:spTree>
    <p:extLst>
      <p:ext uri="{BB962C8B-B14F-4D97-AF65-F5344CB8AC3E}">
        <p14:creationId xmlns:p14="http://schemas.microsoft.com/office/powerpoint/2010/main" val="258253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3B79E823-C6C3-2BB7-A0BE-95C1DC921B0F}"/>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教材について</a:t>
            </a:r>
          </a:p>
        </p:txBody>
      </p:sp>
      <p:sp>
        <p:nvSpPr>
          <p:cNvPr id="25" name="テキスト ボックス 24">
            <a:extLst>
              <a:ext uri="{FF2B5EF4-FFF2-40B4-BE49-F238E27FC236}">
                <a16:creationId xmlns:a16="http://schemas.microsoft.com/office/drawing/2014/main" id="{ADECC81B-BEAC-9D64-CC88-3FFA866FED53}"/>
              </a:ext>
            </a:extLst>
          </p:cNvPr>
          <p:cNvSpPr txBox="1"/>
          <p:nvPr/>
        </p:nvSpPr>
        <p:spPr>
          <a:xfrm>
            <a:off x="504264" y="793826"/>
            <a:ext cx="11342593" cy="1323439"/>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文科省のカリキュラムに従い、</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基礎の必須（☆）をカバーしています。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既に先行しているデータサイエンス応用基礎（学術図書出版社）の記述レベルに合わせています。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「総合知」の観点より企業人が読んでいる書籍のエッセンスを</a:t>
            </a:r>
            <a:r>
              <a:rPr kumimoji="1" lang="en-US" altLang="ja-JP" sz="1600" dirty="0">
                <a:latin typeface="Meiryo UI" panose="020B0604030504040204" pitchFamily="50" charset="-128"/>
                <a:ea typeface="Meiryo UI" panose="020B0604030504040204" pitchFamily="50" charset="-128"/>
              </a:rPr>
              <a:t>Additional Note</a:t>
            </a:r>
            <a:r>
              <a:rPr kumimoji="1" lang="ja-JP" altLang="en-US" sz="1600" dirty="0">
                <a:latin typeface="Meiryo UI" panose="020B0604030504040204" pitchFamily="50" charset="-128"/>
                <a:ea typeface="Meiryo UI" panose="020B0604030504040204" pitchFamily="50" charset="-128"/>
              </a:rPr>
              <a:t>として付与しています。</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本コースを受講すると、</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で使用されるタームが知識として定着するので、ディープラーニング</a:t>
            </a:r>
            <a:r>
              <a:rPr lang="en-US" altLang="ja-JP" sz="1600" dirty="0">
                <a:latin typeface="Meiryo UI" panose="020B0604030504040204" pitchFamily="50" charset="-128"/>
                <a:ea typeface="Meiryo UI" panose="020B0604030504040204" pitchFamily="50" charset="-128"/>
              </a:rPr>
              <a:t>G</a:t>
            </a:r>
            <a:r>
              <a:rPr lang="ja-JP" altLang="en-US" sz="1600" dirty="0">
                <a:latin typeface="Meiryo UI" panose="020B0604030504040204" pitchFamily="50" charset="-128"/>
                <a:ea typeface="Meiryo UI" panose="020B0604030504040204" pitchFamily="50" charset="-128"/>
              </a:rPr>
              <a:t>検定の参考書など勉強しやすくなります。是非、資格取得をチャレンジしてみて下さい。（昇進の条件としている企業もあります。）</a:t>
            </a:r>
            <a:endParaRPr kumimoji="1" lang="ja-JP" altLang="en-US" sz="1600"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CAE7DB5C-A84F-6025-632C-0FF0181268BA}"/>
              </a:ext>
            </a:extLst>
          </p:cNvPr>
          <p:cNvSpPr>
            <a:spLocks noGrp="1"/>
          </p:cNvSpPr>
          <p:nvPr>
            <p:ph type="sldNum" sz="quarter" idx="12"/>
          </p:nvPr>
        </p:nvSpPr>
        <p:spPr/>
        <p:txBody>
          <a:bodyPr/>
          <a:lstStyle/>
          <a:p>
            <a:fld id="{2977F5E9-0479-47A0-9E51-109E0858BCF2}" type="slidenum">
              <a:rPr kumimoji="1" lang="ja-JP" altLang="en-US" smtClean="0"/>
              <a:t>2</a:t>
            </a:fld>
            <a:endParaRPr kumimoji="1" lang="ja-JP" altLang="en-US"/>
          </a:p>
        </p:txBody>
      </p:sp>
      <p:graphicFrame>
        <p:nvGraphicFramePr>
          <p:cNvPr id="16" name="表 15">
            <a:extLst>
              <a:ext uri="{FF2B5EF4-FFF2-40B4-BE49-F238E27FC236}">
                <a16:creationId xmlns:a16="http://schemas.microsoft.com/office/drawing/2014/main" id="{1FEE0496-AB27-755C-9798-03D2D936E1DB}"/>
              </a:ext>
            </a:extLst>
          </p:cNvPr>
          <p:cNvGraphicFramePr>
            <a:graphicFrameLocks noGrp="1"/>
          </p:cNvGraphicFramePr>
          <p:nvPr/>
        </p:nvGraphicFramePr>
        <p:xfrm>
          <a:off x="1561558" y="2241550"/>
          <a:ext cx="8742318" cy="4111386"/>
        </p:xfrm>
        <a:graphic>
          <a:graphicData uri="http://schemas.openxmlformats.org/drawingml/2006/table">
            <a:tbl>
              <a:tblPr firstRow="1" bandRow="1">
                <a:tableStyleId>{5940675A-B579-460E-94D1-54222C63F5DA}</a:tableStyleId>
              </a:tblPr>
              <a:tblGrid>
                <a:gridCol w="3378656">
                  <a:extLst>
                    <a:ext uri="{9D8B030D-6E8A-4147-A177-3AD203B41FA5}">
                      <a16:colId xmlns:a16="http://schemas.microsoft.com/office/drawing/2014/main" val="474369662"/>
                    </a:ext>
                  </a:extLst>
                </a:gridCol>
                <a:gridCol w="2829118">
                  <a:extLst>
                    <a:ext uri="{9D8B030D-6E8A-4147-A177-3AD203B41FA5}">
                      <a16:colId xmlns:a16="http://schemas.microsoft.com/office/drawing/2014/main" val="795056957"/>
                    </a:ext>
                  </a:extLst>
                </a:gridCol>
                <a:gridCol w="2534544">
                  <a:extLst>
                    <a:ext uri="{9D8B030D-6E8A-4147-A177-3AD203B41FA5}">
                      <a16:colId xmlns:a16="http://schemas.microsoft.com/office/drawing/2014/main" val="2989616238"/>
                    </a:ext>
                  </a:extLst>
                </a:gridCol>
              </a:tblGrid>
              <a:tr h="223513">
                <a:tc>
                  <a:txBody>
                    <a:bodyPr/>
                    <a:lstStyle/>
                    <a:p>
                      <a:r>
                        <a:rPr kumimoji="1" lang="ja-JP" altLang="en-US" sz="1200" dirty="0">
                          <a:latin typeface="Meiryo UI" panose="020B0604030504040204" pitchFamily="50" charset="-128"/>
                          <a:ea typeface="Meiryo UI" panose="020B0604030504040204" pitchFamily="50" charset="-128"/>
                        </a:rPr>
                        <a:t>テーマ</a:t>
                      </a:r>
                    </a:p>
                  </a:txBody>
                  <a:tcPr/>
                </a:tc>
                <a:tc>
                  <a:txBody>
                    <a:bodyPr/>
                    <a:lstStyle/>
                    <a:p>
                      <a:r>
                        <a:rPr kumimoji="1" lang="ja-JP" altLang="en-US" sz="1200" dirty="0">
                          <a:latin typeface="Meiryo UI" panose="020B0604030504040204" pitchFamily="50" charset="-128"/>
                          <a:ea typeface="Meiryo UI" panose="020B0604030504040204" pitchFamily="50" charset="-128"/>
                        </a:rPr>
                        <a:t>文科省　応用基礎レベル モデルカリキュラム</a:t>
                      </a:r>
                    </a:p>
                  </a:txBody>
                  <a:tcPr/>
                </a:tc>
                <a:tc>
                  <a:txBody>
                    <a:bodyPr/>
                    <a:lstStyle/>
                    <a:p>
                      <a:r>
                        <a:rPr kumimoji="1" lang="ja-JP" altLang="en-US" sz="1200" dirty="0">
                          <a:latin typeface="Meiryo UI" panose="020B0604030504040204" pitchFamily="50" charset="-128"/>
                          <a:ea typeface="Meiryo UI" panose="020B0604030504040204" pitchFamily="50" charset="-128"/>
                        </a:rPr>
                        <a:t>ディープラーニング</a:t>
                      </a:r>
                      <a:r>
                        <a:rPr kumimoji="1" lang="en-US" altLang="ja-JP" sz="1200" dirty="0">
                          <a:latin typeface="Meiryo UI" panose="020B0604030504040204" pitchFamily="50" charset="-128"/>
                          <a:ea typeface="Meiryo UI" panose="020B0604030504040204" pitchFamily="50" charset="-128"/>
                        </a:rPr>
                        <a:t>G</a:t>
                      </a:r>
                      <a:r>
                        <a:rPr kumimoji="1" lang="ja-JP" altLang="en-US" sz="1200" dirty="0">
                          <a:latin typeface="Meiryo UI" panose="020B0604030504040204" pitchFamily="50" charset="-128"/>
                          <a:ea typeface="Meiryo UI" panose="020B0604030504040204" pitchFamily="50" charset="-128"/>
                        </a:rPr>
                        <a:t>検定（翔泳社）</a:t>
                      </a:r>
                    </a:p>
                  </a:txBody>
                  <a:tcPr/>
                </a:tc>
                <a:extLst>
                  <a:ext uri="{0D108BD9-81ED-4DB2-BD59-A6C34878D82A}">
                    <a16:rowId xmlns:a16="http://schemas.microsoft.com/office/drawing/2014/main" val="1038557842"/>
                  </a:ext>
                </a:extLst>
              </a:tr>
              <a:tr h="521529">
                <a:tc>
                  <a:txBody>
                    <a:bodyPr/>
                    <a:lstStyle/>
                    <a:p>
                      <a:r>
                        <a:rPr kumimoji="1" lang="ja-JP" altLang="en-US" sz="1200" dirty="0">
                          <a:latin typeface="Meiryo UI" panose="020B0604030504040204" pitchFamily="50" charset="-128"/>
                          <a:ea typeface="Meiryo UI" panose="020B0604030504040204" pitchFamily="50" charset="-128"/>
                        </a:rPr>
                        <a:t>１．</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の歴史と応用分野</a:t>
                      </a:r>
                    </a:p>
                  </a:txBody>
                  <a:tcPr/>
                </a:tc>
                <a:tc>
                  <a:txBody>
                    <a:bodyPr/>
                    <a:lstStyle/>
                    <a:p>
                      <a:r>
                        <a:rPr kumimoji="1" lang="en-US" altLang="ja-JP" sz="1200" dirty="0">
                          <a:latin typeface="Meiryo UI" panose="020B0604030504040204" pitchFamily="50" charset="-128"/>
                          <a:ea typeface="Meiryo UI" panose="020B0604030504040204" pitchFamily="50" charset="-128"/>
                        </a:rPr>
                        <a:t>3-1. AI</a:t>
                      </a:r>
                      <a:r>
                        <a:rPr kumimoji="1" lang="ja-JP" altLang="en-US" sz="1200" dirty="0">
                          <a:latin typeface="Meiryo UI" panose="020B0604030504040204" pitchFamily="50" charset="-128"/>
                          <a:ea typeface="Meiryo UI" panose="020B0604030504040204" pitchFamily="50" charset="-128"/>
                        </a:rPr>
                        <a:t>の歴史と応用分野（☆）</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3-2. AI</a:t>
                      </a:r>
                      <a:r>
                        <a:rPr kumimoji="1" lang="ja-JP" altLang="en-US" sz="1200" dirty="0">
                          <a:latin typeface="Meiryo UI" panose="020B0604030504040204" pitchFamily="50" charset="-128"/>
                          <a:ea typeface="Meiryo UI" panose="020B0604030504040204" pitchFamily="50" charset="-128"/>
                        </a:rPr>
                        <a:t>と社会（☆）</a:t>
                      </a:r>
                    </a:p>
                  </a:txBody>
                  <a:tcPr/>
                </a:tc>
                <a:tc>
                  <a:txBody>
                    <a:bodyPr/>
                    <a:lstStyle/>
                    <a:p>
                      <a:r>
                        <a:rPr kumimoji="1" lang="ja-JP" altLang="en-US" sz="1200" dirty="0">
                          <a:latin typeface="Meiryo UI" panose="020B0604030504040204" pitchFamily="50" charset="-128"/>
                          <a:ea typeface="Meiryo UI" panose="020B0604030504040204" pitchFamily="50" charset="-128"/>
                        </a:rPr>
                        <a:t>第１章　人口知能（</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）とは</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第２章　人口知能をめぐる動向</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第８章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の法律と倫理</a:t>
                      </a:r>
                    </a:p>
                  </a:txBody>
                  <a:tcPr/>
                </a:tc>
                <a:extLst>
                  <a:ext uri="{0D108BD9-81ED-4DB2-BD59-A6C34878D82A}">
                    <a16:rowId xmlns:a16="http://schemas.microsoft.com/office/drawing/2014/main" val="3380026792"/>
                  </a:ext>
                </a:extLst>
              </a:tr>
              <a:tr h="223513">
                <a:tc>
                  <a:txBody>
                    <a:bodyPr/>
                    <a:lstStyle/>
                    <a:p>
                      <a:r>
                        <a:rPr kumimoji="1" lang="ja-JP" altLang="en-US" sz="1200" dirty="0">
                          <a:latin typeface="Meiryo UI" panose="020B0604030504040204" pitchFamily="50" charset="-128"/>
                          <a:ea typeface="Meiryo UI" panose="020B0604030504040204" pitchFamily="50" charset="-128"/>
                        </a:rPr>
                        <a:t>２．機械学習の基礎と展望</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　　　付録　重回帰分析チュートリアル</a:t>
                      </a:r>
                    </a:p>
                  </a:txBody>
                  <a:tcPr/>
                </a:tc>
                <a:tc>
                  <a:txBody>
                    <a:bodyPr/>
                    <a:lstStyle/>
                    <a:p>
                      <a:r>
                        <a:rPr kumimoji="1" lang="en-US" altLang="ja-JP" sz="1200" dirty="0">
                          <a:latin typeface="Meiryo UI" panose="020B0604030504040204" pitchFamily="50" charset="-128"/>
                          <a:ea typeface="Meiryo UI" panose="020B0604030504040204" pitchFamily="50" charset="-128"/>
                        </a:rPr>
                        <a:t>3-3.</a:t>
                      </a:r>
                      <a:r>
                        <a:rPr kumimoji="1" lang="ja-JP" altLang="en-US" sz="1200" dirty="0">
                          <a:latin typeface="Meiryo UI" panose="020B0604030504040204" pitchFamily="50" charset="-128"/>
                          <a:ea typeface="Meiryo UI" panose="020B0604030504040204" pitchFamily="50" charset="-128"/>
                        </a:rPr>
                        <a:t> 機械学習の基礎と展望（☆）</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3-6. </a:t>
                      </a:r>
                      <a:r>
                        <a:rPr kumimoji="1" lang="ja-JP" altLang="en-US" sz="1200" dirty="0">
                          <a:latin typeface="Meiryo UI" panose="020B0604030504040204" pitchFamily="50" charset="-128"/>
                          <a:ea typeface="Meiryo UI" panose="020B0604030504040204" pitchFamily="50" charset="-128"/>
                        </a:rPr>
                        <a:t>認識</a:t>
                      </a:r>
                    </a:p>
                    <a:p>
                      <a:r>
                        <a:rPr kumimoji="1" lang="en-US" altLang="ja-JP" sz="1200" dirty="0">
                          <a:latin typeface="Meiryo UI" panose="020B0604030504040204" pitchFamily="50" charset="-128"/>
                          <a:ea typeface="Meiryo UI" panose="020B0604030504040204" pitchFamily="50" charset="-128"/>
                        </a:rPr>
                        <a:t>3-7. </a:t>
                      </a:r>
                      <a:r>
                        <a:rPr kumimoji="1" lang="ja-JP" altLang="en-US" sz="1200" dirty="0">
                          <a:latin typeface="Meiryo UI" panose="020B0604030504040204" pitchFamily="50" charset="-128"/>
                          <a:ea typeface="Meiryo UI" panose="020B0604030504040204" pitchFamily="50" charset="-128"/>
                        </a:rPr>
                        <a:t>予測・判断</a:t>
                      </a:r>
                    </a:p>
                  </a:txBody>
                  <a:tcPr/>
                </a:tc>
                <a:tc>
                  <a:txBody>
                    <a:bodyPr/>
                    <a:lstStyle/>
                    <a:p>
                      <a:r>
                        <a:rPr kumimoji="1" lang="ja-JP" altLang="en-US" sz="1200" dirty="0">
                          <a:latin typeface="Meiryo UI" panose="020B0604030504040204" pitchFamily="50" charset="-128"/>
                          <a:ea typeface="Meiryo UI" panose="020B0604030504040204" pitchFamily="50" charset="-128"/>
                        </a:rPr>
                        <a:t>第３章　機械学習の具体的手法</a:t>
                      </a:r>
                    </a:p>
                  </a:txBody>
                  <a:tcPr/>
                </a:tc>
                <a:extLst>
                  <a:ext uri="{0D108BD9-81ED-4DB2-BD59-A6C34878D82A}">
                    <a16:rowId xmlns:a16="http://schemas.microsoft.com/office/drawing/2014/main" val="3862798009"/>
                  </a:ext>
                </a:extLst>
              </a:tr>
              <a:tr h="521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３．深層学習の基礎と展望</a:t>
                      </a:r>
                      <a:endParaRPr kumimoji="1" lang="en-US" altLang="ja-JP" sz="1200" dirty="0">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rPr>
                        <a:t>　　　付録　画像認識</a:t>
                      </a:r>
                      <a:r>
                        <a:rPr kumimoji="1" lang="en-US" altLang="ja-JP" sz="1200" dirty="0">
                          <a:latin typeface="Meiryo UI" panose="020B0604030504040204" pitchFamily="50" charset="-128"/>
                          <a:ea typeface="Meiryo UI" panose="020B0604030504040204" pitchFamily="50" charset="-128"/>
                        </a:rPr>
                        <a:t>CNN</a:t>
                      </a:r>
                      <a:r>
                        <a:rPr kumimoji="1" lang="ja-JP" altLang="en-US" sz="1200" dirty="0">
                          <a:latin typeface="Meiryo UI" panose="020B0604030504040204" pitchFamily="50" charset="-128"/>
                          <a:ea typeface="Meiryo UI" panose="020B0604030504040204" pitchFamily="50" charset="-128"/>
                        </a:rPr>
                        <a:t>構築チュートリアル</a:t>
                      </a:r>
                    </a:p>
                    <a:p>
                      <a:r>
                        <a:rPr kumimoji="1" lang="ja-JP" altLang="en-US" sz="1200" dirty="0">
                          <a:latin typeface="Meiryo UI" panose="020B0604030504040204" pitchFamily="50" charset="-128"/>
                          <a:ea typeface="Meiryo UI" panose="020B0604030504040204" pitchFamily="50" charset="-128"/>
                        </a:rPr>
                        <a:t>　　　付録　自然言語処理チュートリアル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rPr>
                        <a:t>3-4.</a:t>
                      </a:r>
                      <a:r>
                        <a:rPr kumimoji="1" lang="ja-JP" altLang="en-US" sz="1200" dirty="0">
                          <a:latin typeface="Meiryo UI" panose="020B0604030504040204" pitchFamily="50" charset="-128"/>
                          <a:ea typeface="Meiryo UI" panose="020B0604030504040204" pitchFamily="50" charset="-128"/>
                        </a:rPr>
                        <a:t> 深層学習の基礎と展望（☆）</a:t>
                      </a:r>
                    </a:p>
                    <a:p>
                      <a:r>
                        <a:rPr kumimoji="1" lang="en-US" altLang="ja-JP" sz="1200" dirty="0">
                          <a:latin typeface="Meiryo UI" panose="020B0604030504040204" pitchFamily="50" charset="-128"/>
                          <a:ea typeface="Meiryo UI" panose="020B0604030504040204" pitchFamily="50" charset="-128"/>
                        </a:rPr>
                        <a:t>3</a:t>
                      </a:r>
                      <a:r>
                        <a:rPr kumimoji="1" lang="ja-JP" altLang="en-US" sz="1200" dirty="0">
                          <a:latin typeface="Meiryo UI" panose="020B0604030504040204" pitchFamily="50" charset="-128"/>
                          <a:ea typeface="Meiryo UI" panose="020B0604030504040204" pitchFamily="50" charset="-128"/>
                        </a:rPr>
                        <a:t>ｰ</a:t>
                      </a:r>
                      <a:r>
                        <a:rPr kumimoji="1" lang="en-US" altLang="ja-JP" sz="1200" dirty="0">
                          <a:latin typeface="Meiryo UI" panose="020B0604030504040204" pitchFamily="50" charset="-128"/>
                          <a:ea typeface="Meiryo UI" panose="020B0604030504040204" pitchFamily="50" charset="-128"/>
                        </a:rPr>
                        <a:t>8. </a:t>
                      </a:r>
                      <a:r>
                        <a:rPr kumimoji="1" lang="ja-JP" altLang="en-US" sz="1200" dirty="0">
                          <a:latin typeface="Meiryo UI" panose="020B0604030504040204" pitchFamily="50" charset="-128"/>
                          <a:ea typeface="Meiryo UI" panose="020B0604030504040204" pitchFamily="50" charset="-128"/>
                        </a:rPr>
                        <a:t>言語と知識</a:t>
                      </a:r>
                    </a:p>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第４章　ディープラーニングの概要</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第５章　ディープラーニングの要素技術</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第６章　ディープラーニングの応用例</a:t>
                      </a:r>
                    </a:p>
                  </a:txBody>
                  <a:tcPr/>
                </a:tc>
                <a:extLst>
                  <a:ext uri="{0D108BD9-81ED-4DB2-BD59-A6C34878D82A}">
                    <a16:rowId xmlns:a16="http://schemas.microsoft.com/office/drawing/2014/main" val="3815873236"/>
                  </a:ext>
                </a:extLst>
              </a:tr>
              <a:tr h="223513">
                <a:tc>
                  <a:txBody>
                    <a:bodyPr/>
                    <a:lstStyle/>
                    <a:p>
                      <a:r>
                        <a:rPr kumimoji="1" lang="ja-JP" altLang="en-US" sz="1200" dirty="0">
                          <a:latin typeface="Meiryo UI" panose="020B0604030504040204" pitchFamily="50" charset="-128"/>
                          <a:ea typeface="Meiryo UI" panose="020B0604030504040204" pitchFamily="50" charset="-128"/>
                        </a:rPr>
                        <a:t>４．演習環境の使い方とプログラミング言語の演習</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20150974"/>
                  </a:ext>
                </a:extLst>
              </a:tr>
              <a:tr h="223513">
                <a:tc>
                  <a:txBody>
                    <a:bodyPr/>
                    <a:lstStyle/>
                    <a:p>
                      <a:r>
                        <a:rPr kumimoji="1" lang="ja-JP" altLang="en-US" sz="1200" dirty="0">
                          <a:latin typeface="Meiryo UI" panose="020B0604030504040204" pitchFamily="50" charset="-128"/>
                          <a:ea typeface="Meiryo UI" panose="020B0604030504040204" pitchFamily="50" charset="-128"/>
                        </a:rPr>
                        <a:t>５．サポートベクターマシンの演習（演習）</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830668682"/>
                  </a:ext>
                </a:extLst>
              </a:tr>
              <a:tr h="223513">
                <a:tc>
                  <a:txBody>
                    <a:bodyPr/>
                    <a:lstStyle/>
                    <a:p>
                      <a:r>
                        <a:rPr kumimoji="1" lang="ja-JP" altLang="en-US" sz="1200" dirty="0">
                          <a:latin typeface="Meiryo UI" panose="020B0604030504040204" pitchFamily="50" charset="-128"/>
                          <a:ea typeface="Meiryo UI" panose="020B0604030504040204" pitchFamily="50" charset="-128"/>
                        </a:rPr>
                        <a:t>６．生成</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の基礎と展望</a:t>
                      </a:r>
                    </a:p>
                  </a:txBody>
                  <a:tcPr/>
                </a:tc>
                <a:tc>
                  <a:txBody>
                    <a:bodyPr/>
                    <a:lstStyle/>
                    <a:p>
                      <a:r>
                        <a:rPr kumimoji="1" lang="en-US" altLang="ja-JP" sz="1200" dirty="0">
                          <a:latin typeface="Meiryo UI" panose="020B0604030504040204" pitchFamily="50" charset="-128"/>
                          <a:ea typeface="Meiryo UI" panose="020B0604030504040204" pitchFamily="50" charset="-128"/>
                        </a:rPr>
                        <a:t>3-5. </a:t>
                      </a:r>
                      <a:r>
                        <a:rPr kumimoji="1" lang="ja-JP" altLang="en-US" sz="1200" dirty="0">
                          <a:latin typeface="Meiryo UI" panose="020B0604030504040204" pitchFamily="50" charset="-128"/>
                          <a:ea typeface="Meiryo UI" panose="020B0604030504040204" pitchFamily="50" charset="-128"/>
                        </a:rPr>
                        <a:t>生成</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の基礎と展望（☆）</a:t>
                      </a: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140844762"/>
                  </a:ext>
                </a:extLst>
              </a:tr>
              <a:tr h="819546">
                <a:tc>
                  <a:txBody>
                    <a:bodyPr/>
                    <a:lstStyle/>
                    <a:p>
                      <a:r>
                        <a:rPr kumimoji="1" lang="ja-JP" altLang="en-US" sz="1200" dirty="0">
                          <a:latin typeface="Meiryo UI" panose="020B0604030504040204" pitchFamily="50" charset="-128"/>
                          <a:ea typeface="Meiryo UI" panose="020B0604030504040204" pitchFamily="50" charset="-128"/>
                        </a:rPr>
                        <a:t>７．</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の構築と運用</a:t>
                      </a:r>
                    </a:p>
                  </a:txBody>
                  <a:tcPr/>
                </a:tc>
                <a:tc>
                  <a:txBody>
                    <a:bodyPr/>
                    <a:lstStyle/>
                    <a:p>
                      <a:r>
                        <a:rPr kumimoji="1" lang="en-US" altLang="ja-JP" sz="1200" dirty="0">
                          <a:latin typeface="Meiryo UI" panose="020B0604030504040204" pitchFamily="50" charset="-128"/>
                          <a:ea typeface="Meiryo UI" panose="020B0604030504040204" pitchFamily="50" charset="-128"/>
                        </a:rPr>
                        <a:t>3-9.</a:t>
                      </a:r>
                      <a:r>
                        <a:rPr kumimoji="1" lang="ja-JP" altLang="en-US" sz="1200" dirty="0">
                          <a:latin typeface="Meiryo UI" panose="020B0604030504040204" pitchFamily="50" charset="-128"/>
                          <a:ea typeface="Meiryo UI" panose="020B0604030504040204" pitchFamily="50" charset="-128"/>
                        </a:rPr>
                        <a:t> 身体と運動</a:t>
                      </a:r>
                      <a:endParaRPr kumimoji="1" lang="en-US" altLang="ja-JP" sz="1200" dirty="0">
                        <a:latin typeface="Meiryo UI" panose="020B0604030504040204" pitchFamily="50" charset="-128"/>
                        <a:ea typeface="Meiryo UI" panose="020B0604030504040204" pitchFamily="50" charset="-128"/>
                      </a:endParaRPr>
                    </a:p>
                    <a:p>
                      <a:r>
                        <a:rPr kumimoji="1" lang="en-US" altLang="ja-JP" sz="1200" dirty="0">
                          <a:latin typeface="Meiryo UI" panose="020B0604030504040204" pitchFamily="50" charset="-128"/>
                          <a:ea typeface="Meiryo UI" panose="020B0604030504040204" pitchFamily="50" charset="-128"/>
                        </a:rPr>
                        <a:t>3-10. AI</a:t>
                      </a:r>
                      <a:r>
                        <a:rPr kumimoji="1" lang="ja-JP" altLang="en-US" sz="1200" dirty="0">
                          <a:latin typeface="Meiryo UI" panose="020B0604030504040204" pitchFamily="50" charset="-128"/>
                          <a:ea typeface="Meiryo UI" panose="020B0604030504040204" pitchFamily="50" charset="-128"/>
                        </a:rPr>
                        <a:t>の構築と運用（☆）</a:t>
                      </a:r>
                    </a:p>
                  </a:txBody>
                  <a:tcPr/>
                </a:tc>
                <a:tc>
                  <a:txBody>
                    <a:bodyPr/>
                    <a:lstStyle/>
                    <a:p>
                      <a:r>
                        <a:rPr kumimoji="1" lang="ja-JP" altLang="en-US" sz="1200" dirty="0">
                          <a:latin typeface="Meiryo UI" panose="020B0604030504040204" pitchFamily="50" charset="-128"/>
                          <a:ea typeface="Meiryo UI" panose="020B0604030504040204" pitchFamily="50" charset="-128"/>
                        </a:rPr>
                        <a:t>第７章　</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の社会実装に向けて</a:t>
                      </a:r>
                    </a:p>
                  </a:txBody>
                  <a:tcPr/>
                </a:tc>
                <a:extLst>
                  <a:ext uri="{0D108BD9-81ED-4DB2-BD59-A6C34878D82A}">
                    <a16:rowId xmlns:a16="http://schemas.microsoft.com/office/drawing/2014/main" val="2988974732"/>
                  </a:ext>
                </a:extLst>
              </a:tr>
              <a:tr h="223513">
                <a:tc>
                  <a:txBody>
                    <a:bodyPr/>
                    <a:lstStyle/>
                    <a:p>
                      <a:r>
                        <a:rPr kumimoji="1" lang="ja-JP" altLang="en-US" sz="1200" dirty="0">
                          <a:latin typeface="Meiryo UI" panose="020B0604030504040204" pitchFamily="50" charset="-128"/>
                          <a:ea typeface="Meiryo UI" panose="020B0604030504040204" pitchFamily="50" charset="-128"/>
                        </a:rPr>
                        <a:t>８．畳み込みニューラルネットワークの演習</a:t>
                      </a:r>
                    </a:p>
                  </a:txBody>
                  <a:tcPr/>
                </a:tc>
                <a:tc>
                  <a:txBody>
                    <a:bodyPr/>
                    <a:lstStyle/>
                    <a:p>
                      <a:endParaRPr kumimoji="1" lang="ja-JP" altLang="en-US" sz="1200">
                        <a:latin typeface="Meiryo UI" panose="020B0604030504040204" pitchFamily="50" charset="-128"/>
                        <a:ea typeface="Meiryo UI" panose="020B0604030504040204" pitchFamily="50" charset="-128"/>
                      </a:endParaRPr>
                    </a:p>
                  </a:txBody>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179595279"/>
                  </a:ext>
                </a:extLst>
              </a:tr>
            </a:tbl>
          </a:graphicData>
        </a:graphic>
      </p:graphicFrame>
    </p:spTree>
    <p:extLst>
      <p:ext uri="{BB962C8B-B14F-4D97-AF65-F5344CB8AC3E}">
        <p14:creationId xmlns:p14="http://schemas.microsoft.com/office/powerpoint/2010/main" val="429300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48C93-925E-A5F5-FC80-F29BBDA0F918}"/>
              </a:ext>
            </a:extLst>
          </p:cNvPr>
          <p:cNvSpPr>
            <a:spLocks noGrp="1"/>
          </p:cNvSpPr>
          <p:nvPr>
            <p:ph type="title"/>
          </p:nvPr>
        </p:nvSpPr>
        <p:spPr/>
        <p:txBody>
          <a:bodyPr/>
          <a:lstStyle/>
          <a:p>
            <a:r>
              <a:rPr kumimoji="1" lang="ja-JP" altLang="en-US" b="1" dirty="0"/>
              <a:t>移転学習，説明可能</a:t>
            </a:r>
            <a:r>
              <a:rPr kumimoji="1" lang="en-US" altLang="ja-JP" b="1" dirty="0"/>
              <a:t>AI</a:t>
            </a:r>
            <a:r>
              <a:rPr kumimoji="1" lang="ja-JP" altLang="en-US" b="1" dirty="0"/>
              <a:t>，敵対的生成ネットワーク</a:t>
            </a:r>
            <a:endParaRPr kumimoji="1" lang="ja-JP" altLang="en-US" dirty="0"/>
          </a:p>
        </p:txBody>
      </p:sp>
      <p:sp>
        <p:nvSpPr>
          <p:cNvPr id="3" name="テキスト プレースホルダー 2">
            <a:extLst>
              <a:ext uri="{FF2B5EF4-FFF2-40B4-BE49-F238E27FC236}">
                <a16:creationId xmlns:a16="http://schemas.microsoft.com/office/drawing/2014/main" id="{DB0148DF-ECB1-0F29-1D51-CE843F1CB2BF}"/>
              </a:ext>
            </a:extLst>
          </p:cNvPr>
          <p:cNvSpPr>
            <a:spLocks noGrp="1"/>
          </p:cNvSpPr>
          <p:nvPr>
            <p:ph type="body" sz="quarter" idx="13"/>
          </p:nvPr>
        </p:nvSpPr>
        <p:spPr/>
        <p:txBody>
          <a:bodyPr/>
          <a:lstStyle/>
          <a:p>
            <a:r>
              <a:rPr kumimoji="1" lang="ja-JP" altLang="en-US" dirty="0"/>
              <a:t>３ｰ３．深層学習の広がり</a:t>
            </a:r>
          </a:p>
        </p:txBody>
      </p:sp>
      <p:sp>
        <p:nvSpPr>
          <p:cNvPr id="5" name="テキスト ボックス 4">
            <a:extLst>
              <a:ext uri="{FF2B5EF4-FFF2-40B4-BE49-F238E27FC236}">
                <a16:creationId xmlns:a16="http://schemas.microsoft.com/office/drawing/2014/main" id="{F6E8E915-0811-5BCC-37F7-A4795EE8FE2D}"/>
              </a:ext>
            </a:extLst>
          </p:cNvPr>
          <p:cNvSpPr txBox="1"/>
          <p:nvPr/>
        </p:nvSpPr>
        <p:spPr>
          <a:xfrm>
            <a:off x="176492" y="1164122"/>
            <a:ext cx="11710707" cy="4493538"/>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転移学習の主なアプローチ</a:t>
            </a:r>
          </a:p>
          <a:p>
            <a:pPr marL="466725" lvl="1" indent="-285750">
              <a:buFont typeface="Arial" panose="020B0604020202020204" pitchFamily="34" charset="0"/>
              <a:buChar char="•"/>
            </a:pPr>
            <a:r>
              <a:rPr lang="ja-JP" altLang="en-US" sz="1400" b="1" dirty="0">
                <a:latin typeface="Meiryo UI" panose="020B0604030504040204" pitchFamily="50" charset="-128"/>
                <a:ea typeface="Meiryo UI" panose="020B0604030504040204" pitchFamily="50" charset="-128"/>
              </a:rPr>
              <a:t>特徴抽出</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Feature Extraction</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　事前学習済みモデルの中間層を固定し、その上に新しい分類器を追加して学習させます。</a:t>
            </a:r>
          </a:p>
          <a:p>
            <a:pPr marL="466725" lvl="1" indent="-285750">
              <a:buFont typeface="Arial" panose="020B0604020202020204" pitchFamily="34" charset="0"/>
              <a:buChar char="•"/>
            </a:pPr>
            <a:r>
              <a:rPr lang="ja-JP" altLang="en-US" sz="1400" b="1" dirty="0">
                <a:latin typeface="Meiryo UI" panose="020B0604030504040204" pitchFamily="50" charset="-128"/>
                <a:ea typeface="Meiryo UI" panose="020B0604030504040204" pitchFamily="50" charset="-128"/>
              </a:rPr>
              <a:t>ファインチューニング</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Fine-Tuning</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　事前学習済みモデルの一部または全体の層を再学習し、新しいタスクに適応させます。</a:t>
            </a:r>
          </a:p>
          <a:p>
            <a:pPr marL="736600" lvl="2" indent="-111125">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大規模なデータセットで事前に学習されたモデルを使用</a:t>
            </a:r>
          </a:p>
          <a:p>
            <a:pPr marL="736600" lvl="2" indent="-111125">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特定のタスクやドメインに関連するデータを収集</a:t>
            </a:r>
          </a:p>
          <a:p>
            <a:pPr marL="736600" lvl="2" indent="-111125">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追加データを使用してモデルを再学習（モデルのパラメータを微調整）</a:t>
            </a:r>
          </a:p>
          <a:p>
            <a:pPr marL="466725" lvl="1" indent="-285750">
              <a:buFont typeface="Arial" panose="020B0604020202020204" pitchFamily="34" charset="0"/>
              <a:buChar char="•"/>
            </a:pPr>
            <a:r>
              <a:rPr lang="ja-JP" altLang="en-US" sz="1400" b="1" dirty="0">
                <a:latin typeface="Meiryo UI" panose="020B0604030504040204" pitchFamily="50" charset="-128"/>
                <a:ea typeface="Meiryo UI" panose="020B0604030504040204" pitchFamily="50" charset="-128"/>
              </a:rPr>
              <a:t>ドメイン適応</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Domain Adaptation</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　ソースドメイン（十分なラベル付きデータがある領域）から得られた知識をターゲットドメイン（ラベル付きデータが少ない領域）に適用します。</a:t>
            </a:r>
            <a:endParaRPr lang="en-US" altLang="ja-JP" sz="1400"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説明可能</a:t>
            </a:r>
            <a:r>
              <a:rPr lang="en-US" altLang="ja-JP" sz="1600" b="1" dirty="0">
                <a:latin typeface="Meiryo UI" panose="020B0604030504040204" pitchFamily="50" charset="-128"/>
                <a:ea typeface="Meiryo UI" panose="020B0604030504040204" pitchFamily="50" charset="-128"/>
              </a:rPr>
              <a:t>AI</a:t>
            </a:r>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Explainable AI, XAI</a:t>
            </a: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p>
            <a:pPr marL="466725"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が出力した結果やその判断の根拠を人間が理解できる形で説明する技術や手法</a:t>
            </a:r>
            <a:endParaRPr lang="en-US" altLang="ja-JP" sz="1400" dirty="0">
              <a:latin typeface="Meiryo UI" panose="020B0604030504040204" pitchFamily="50" charset="-128"/>
              <a:ea typeface="Meiryo UI" panose="020B0604030504040204" pitchFamily="50" charset="-128"/>
            </a:endParaRPr>
          </a:p>
          <a:p>
            <a:pPr marL="638175" lvl="2"/>
            <a:r>
              <a:rPr lang="ja-JP" altLang="en-US" sz="1400" dirty="0">
                <a:latin typeface="Meiryo UI" panose="020B0604030504040204" pitchFamily="50" charset="-128"/>
                <a:ea typeface="Meiryo UI" panose="020B0604030504040204" pitchFamily="50" charset="-128"/>
              </a:rPr>
              <a:t>（従来の</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モデル、特にディープラーニングは「ブラックボックス」と呼ばれ、その内部の意思決定プロセスが不透明でした。説明可能</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は、このブラックボックスを開き、</a:t>
            </a:r>
            <a:r>
              <a:rPr lang="en-US" altLang="ja-JP" sz="1400" dirty="0">
                <a:latin typeface="Meiryo UI" panose="020B0604030504040204" pitchFamily="50" charset="-128"/>
                <a:ea typeface="Meiryo UI" panose="020B0604030504040204" pitchFamily="50" charset="-128"/>
              </a:rPr>
              <a:t>AI</a:t>
            </a:r>
            <a:r>
              <a:rPr lang="ja-JP" altLang="en-US" sz="1400" dirty="0">
                <a:latin typeface="Meiryo UI" panose="020B0604030504040204" pitchFamily="50" charset="-128"/>
                <a:ea typeface="Meiryo UI" panose="020B0604030504040204" pitchFamily="50" charset="-128"/>
              </a:rPr>
              <a:t>がどのようにして特定の結論に至ったのかを明らかにすることを目指しています。）</a:t>
            </a:r>
            <a:endParaRPr lang="en-US" altLang="ja-JP" sz="1400" dirty="0">
              <a:latin typeface="Meiryo UI" panose="020B0604030504040204" pitchFamily="50" charset="-128"/>
              <a:ea typeface="Meiryo UI" panose="020B0604030504040204" pitchFamily="50" charset="-128"/>
            </a:endParaRPr>
          </a:p>
          <a:p>
            <a:pPr marL="638175" lvl="2"/>
            <a:endParaRPr lang="en-US" altLang="ja-JP" sz="14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敵対的生成ネットワーク（</a:t>
            </a:r>
            <a:r>
              <a:rPr lang="en-US" altLang="ja-JP" sz="1600" b="1" dirty="0">
                <a:latin typeface="Meiryo UI" panose="020B0604030504040204" pitchFamily="50" charset="-128"/>
                <a:ea typeface="Meiryo UI" panose="020B0604030504040204" pitchFamily="50" charset="-128"/>
              </a:rPr>
              <a:t>Generative Adversarial Networks, GANs</a:t>
            </a:r>
            <a:r>
              <a:rPr lang="ja-JP" altLang="en-US" sz="1600" b="1" dirty="0">
                <a:latin typeface="Meiryo UI" panose="020B0604030504040204" pitchFamily="50" charset="-128"/>
                <a:ea typeface="Meiryo UI" panose="020B0604030504040204" pitchFamily="50" charset="-128"/>
              </a:rPr>
              <a:t>）</a:t>
            </a:r>
            <a:endParaRPr lang="en-US" altLang="ja-JP" sz="1600" b="1" dirty="0">
              <a:latin typeface="Meiryo UI" panose="020B0604030504040204" pitchFamily="50" charset="-128"/>
              <a:ea typeface="Meiryo UI" panose="020B0604030504040204" pitchFamily="50" charset="-128"/>
            </a:endParaRPr>
          </a:p>
          <a:p>
            <a:pPr marL="450850" indent="-269875">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2014</a:t>
            </a:r>
            <a:r>
              <a:rPr lang="ja-JP" altLang="en-US" sz="1400" dirty="0">
                <a:latin typeface="Meiryo UI" panose="020B0604030504040204" pitchFamily="50" charset="-128"/>
                <a:ea typeface="Meiryo UI" panose="020B0604030504040204" pitchFamily="50" charset="-128"/>
              </a:rPr>
              <a:t>年にイアン・グッドフェロー氏らによって提案されたディープラーニングのモデル（</a:t>
            </a: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つのニューラルネットワークが互いに競い合いながら学習する仕組み）</a:t>
            </a:r>
            <a:endParaRPr lang="en-US" altLang="ja-JP" sz="1400" dirty="0">
              <a:latin typeface="Meiryo UI" panose="020B0604030504040204" pitchFamily="50" charset="-128"/>
              <a:ea typeface="Meiryo UI" panose="020B0604030504040204" pitchFamily="50" charset="-128"/>
            </a:endParaRPr>
          </a:p>
          <a:p>
            <a:pPr marL="719138" lvl="1" indent="-93663">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生成器（</a:t>
            </a:r>
            <a:r>
              <a:rPr lang="en-US" altLang="ja-JP" sz="1400" dirty="0">
                <a:latin typeface="Meiryo UI" panose="020B0604030504040204" pitchFamily="50" charset="-128"/>
                <a:ea typeface="Meiryo UI" panose="020B0604030504040204" pitchFamily="50" charset="-128"/>
              </a:rPr>
              <a:t>Generator</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偽データを生成する役割を持つネットワーク。</a:t>
            </a:r>
            <a:endParaRPr lang="en-US" altLang="ja-JP" sz="1400" dirty="0">
              <a:latin typeface="Meiryo UI" panose="020B0604030504040204" pitchFamily="50" charset="-128"/>
              <a:ea typeface="Meiryo UI" panose="020B0604030504040204" pitchFamily="50" charset="-128"/>
            </a:endParaRPr>
          </a:p>
          <a:p>
            <a:pPr marL="719138" lvl="1" indent="-93663">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識別器（</a:t>
            </a:r>
            <a:r>
              <a:rPr lang="en-US" altLang="ja-JP" sz="1400" dirty="0">
                <a:latin typeface="Meiryo UI" panose="020B0604030504040204" pitchFamily="50" charset="-128"/>
                <a:ea typeface="Meiryo UI" panose="020B0604030504040204" pitchFamily="50" charset="-128"/>
              </a:rPr>
              <a:t>Discriminator</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入力データが本物か偽物かを判別する役割を持つネットワーク。</a:t>
            </a:r>
            <a:endParaRPr lang="en-US" altLang="ja-JP" sz="1400" dirty="0">
              <a:latin typeface="Meiryo UI" panose="020B0604030504040204" pitchFamily="50" charset="-128"/>
              <a:ea typeface="Meiryo UI" panose="020B0604030504040204" pitchFamily="50" charset="-128"/>
            </a:endParaRPr>
          </a:p>
          <a:p>
            <a:pPr marL="450850" indent="-269875">
              <a:buFont typeface="Arial" panose="020B0604020202020204" pitchFamily="34" charset="0"/>
              <a:buChar char="•"/>
            </a:pPr>
            <a:r>
              <a:rPr lang="ja-JP" altLang="en-US" sz="1400" dirty="0">
                <a:latin typeface="Meiryo UI" panose="020B0604030504040204" pitchFamily="50" charset="-128"/>
                <a:ea typeface="Meiryo UI" panose="020B0604030504040204" pitchFamily="50" charset="-128"/>
              </a:rPr>
              <a:t>本物データと生成器が作った偽物データを正確に区別する。生成器は識別器を騙すようなデータを生成することを学習。識別器は生成器が作ったデータを見破ることを学習。この競争を通じて、生成器はよりリアルなデータを生成できるようになる。</a:t>
            </a:r>
          </a:p>
        </p:txBody>
      </p:sp>
      <p:sp>
        <p:nvSpPr>
          <p:cNvPr id="4" name="スライド番号プレースホルダー 3">
            <a:extLst>
              <a:ext uri="{FF2B5EF4-FFF2-40B4-BE49-F238E27FC236}">
                <a16:creationId xmlns:a16="http://schemas.microsoft.com/office/drawing/2014/main" id="{B9162F88-9F57-1F09-E1C8-53604C3DD22D}"/>
              </a:ext>
            </a:extLst>
          </p:cNvPr>
          <p:cNvSpPr>
            <a:spLocks noGrp="1"/>
          </p:cNvSpPr>
          <p:nvPr>
            <p:ph type="sldNum" sz="quarter" idx="12"/>
          </p:nvPr>
        </p:nvSpPr>
        <p:spPr/>
        <p:txBody>
          <a:bodyPr/>
          <a:lstStyle/>
          <a:p>
            <a:fld id="{2977F5E9-0479-47A0-9E51-109E0858BCF2}" type="slidenum">
              <a:rPr kumimoji="1" lang="ja-JP" altLang="en-US" smtClean="0"/>
              <a:t>20</a:t>
            </a:fld>
            <a:endParaRPr kumimoji="1" lang="ja-JP" altLang="en-US"/>
          </a:p>
        </p:txBody>
      </p:sp>
    </p:spTree>
    <p:extLst>
      <p:ext uri="{BB962C8B-B14F-4D97-AF65-F5344CB8AC3E}">
        <p14:creationId xmlns:p14="http://schemas.microsoft.com/office/powerpoint/2010/main" val="78719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7B7A6E3-53E2-AFAF-2D0F-1F58C75B7C8E}"/>
              </a:ext>
            </a:extLst>
          </p:cNvPr>
          <p:cNvSpPr>
            <a:spLocks noGrp="1"/>
          </p:cNvSpPr>
          <p:nvPr>
            <p:ph type="sldNum" sz="quarter" idx="12"/>
          </p:nvPr>
        </p:nvSpPr>
        <p:spPr/>
        <p:txBody>
          <a:bodyPr/>
          <a:lstStyle/>
          <a:p>
            <a:fld id="{2977F5E9-0479-47A0-9E51-109E0858BCF2}" type="slidenum">
              <a:rPr kumimoji="1" lang="ja-JP" altLang="en-US" smtClean="0"/>
              <a:t>21</a:t>
            </a:fld>
            <a:endParaRPr kumimoji="1" lang="ja-JP" altLang="en-US"/>
          </a:p>
        </p:txBody>
      </p:sp>
      <p:pic>
        <p:nvPicPr>
          <p:cNvPr id="5" name="図 4">
            <a:extLst>
              <a:ext uri="{FF2B5EF4-FFF2-40B4-BE49-F238E27FC236}">
                <a16:creationId xmlns:a16="http://schemas.microsoft.com/office/drawing/2014/main" id="{8B1C4884-5BC4-5455-D88F-1F66563B2235}"/>
              </a:ext>
            </a:extLst>
          </p:cNvPr>
          <p:cNvPicPr>
            <a:picLocks noChangeAspect="1"/>
          </p:cNvPicPr>
          <p:nvPr/>
        </p:nvPicPr>
        <p:blipFill>
          <a:blip r:embed="rId3"/>
          <a:stretch>
            <a:fillRect/>
          </a:stretch>
        </p:blipFill>
        <p:spPr>
          <a:xfrm>
            <a:off x="4243140" y="1204838"/>
            <a:ext cx="3273553" cy="1841374"/>
          </a:xfrm>
          <a:prstGeom prst="rect">
            <a:avLst/>
          </a:prstGeom>
          <a:ln>
            <a:solidFill>
              <a:schemeClr val="bg1">
                <a:lumMod val="50000"/>
              </a:schemeClr>
            </a:solidFill>
          </a:ln>
        </p:spPr>
      </p:pic>
      <p:sp>
        <p:nvSpPr>
          <p:cNvPr id="6" name="テキスト ボックス 5">
            <a:extLst>
              <a:ext uri="{FF2B5EF4-FFF2-40B4-BE49-F238E27FC236}">
                <a16:creationId xmlns:a16="http://schemas.microsoft.com/office/drawing/2014/main" id="{F249C3D7-BAD6-B8DD-631D-72007B2679A0}"/>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まとめ</a:t>
            </a:r>
          </a:p>
        </p:txBody>
      </p:sp>
      <p:pic>
        <p:nvPicPr>
          <p:cNvPr id="8" name="図 7">
            <a:extLst>
              <a:ext uri="{FF2B5EF4-FFF2-40B4-BE49-F238E27FC236}">
                <a16:creationId xmlns:a16="http://schemas.microsoft.com/office/drawing/2014/main" id="{64D7B801-BE0C-08D6-0726-BEE4B0C08AEE}"/>
              </a:ext>
            </a:extLst>
          </p:cNvPr>
          <p:cNvPicPr>
            <a:picLocks noChangeAspect="1"/>
          </p:cNvPicPr>
          <p:nvPr/>
        </p:nvPicPr>
        <p:blipFill>
          <a:blip r:embed="rId4"/>
          <a:stretch>
            <a:fillRect/>
          </a:stretch>
        </p:blipFill>
        <p:spPr>
          <a:xfrm>
            <a:off x="6096000" y="201196"/>
            <a:ext cx="3273554" cy="1841374"/>
          </a:xfrm>
          <a:prstGeom prst="rect">
            <a:avLst/>
          </a:prstGeom>
          <a:ln>
            <a:solidFill>
              <a:schemeClr val="bg1">
                <a:lumMod val="50000"/>
              </a:schemeClr>
            </a:solidFill>
          </a:ln>
        </p:spPr>
      </p:pic>
      <p:sp>
        <p:nvSpPr>
          <p:cNvPr id="10" name="テキスト ボックス 9">
            <a:extLst>
              <a:ext uri="{FF2B5EF4-FFF2-40B4-BE49-F238E27FC236}">
                <a16:creationId xmlns:a16="http://schemas.microsoft.com/office/drawing/2014/main" id="{A39374BD-D957-10BF-A3E7-CF0D67D91244}"/>
              </a:ext>
            </a:extLst>
          </p:cNvPr>
          <p:cNvSpPr txBox="1"/>
          <p:nvPr/>
        </p:nvSpPr>
        <p:spPr>
          <a:xfrm>
            <a:off x="4224956" y="883978"/>
            <a:ext cx="1369577" cy="369332"/>
          </a:xfrm>
          <a:prstGeom prst="rect">
            <a:avLst/>
          </a:prstGeom>
          <a:noFill/>
        </p:spPr>
        <p:txBody>
          <a:bodyPr wrap="square">
            <a:spAutoFit/>
          </a:bodyPr>
          <a:lstStyle/>
          <a:p>
            <a:r>
              <a:rPr lang="en-US" altLang="ja-JP" b="1" dirty="0">
                <a:latin typeface="Meiryo UI" panose="020B0604030504040204" pitchFamily="50" charset="-128"/>
                <a:ea typeface="Meiryo UI" panose="020B0604030504040204" pitchFamily="50" charset="-128"/>
              </a:rPr>
              <a:t>CNN</a:t>
            </a:r>
            <a:r>
              <a:rPr lang="ja-JP" altLang="en-US" b="1" dirty="0">
                <a:latin typeface="Meiryo UI" panose="020B0604030504040204" pitchFamily="50" charset="-128"/>
                <a:ea typeface="Meiryo UI" panose="020B0604030504040204" pitchFamily="50" charset="-128"/>
              </a:rPr>
              <a:t>解説</a:t>
            </a:r>
          </a:p>
        </p:txBody>
      </p:sp>
      <p:pic>
        <p:nvPicPr>
          <p:cNvPr id="11" name="図 10">
            <a:extLst>
              <a:ext uri="{FF2B5EF4-FFF2-40B4-BE49-F238E27FC236}">
                <a16:creationId xmlns:a16="http://schemas.microsoft.com/office/drawing/2014/main" id="{E33449A1-0D8D-3316-E583-4F83753C4606}"/>
              </a:ext>
            </a:extLst>
          </p:cNvPr>
          <p:cNvPicPr>
            <a:picLocks noChangeAspect="1"/>
          </p:cNvPicPr>
          <p:nvPr/>
        </p:nvPicPr>
        <p:blipFill>
          <a:blip r:embed="rId5"/>
          <a:stretch>
            <a:fillRect/>
          </a:stretch>
        </p:blipFill>
        <p:spPr>
          <a:xfrm>
            <a:off x="4224956" y="3744496"/>
            <a:ext cx="3291737" cy="1851602"/>
          </a:xfrm>
          <a:prstGeom prst="rect">
            <a:avLst/>
          </a:prstGeom>
          <a:ln>
            <a:solidFill>
              <a:schemeClr val="bg1">
                <a:lumMod val="50000"/>
              </a:schemeClr>
            </a:solidFill>
          </a:ln>
        </p:spPr>
      </p:pic>
      <p:pic>
        <p:nvPicPr>
          <p:cNvPr id="12" name="図 11">
            <a:extLst>
              <a:ext uri="{FF2B5EF4-FFF2-40B4-BE49-F238E27FC236}">
                <a16:creationId xmlns:a16="http://schemas.microsoft.com/office/drawing/2014/main" id="{280D97AD-C2F2-643E-9DD9-EC7B3066B09D}"/>
              </a:ext>
            </a:extLst>
          </p:cNvPr>
          <p:cNvPicPr>
            <a:picLocks noChangeAspect="1"/>
          </p:cNvPicPr>
          <p:nvPr/>
        </p:nvPicPr>
        <p:blipFill>
          <a:blip r:embed="rId6"/>
          <a:stretch>
            <a:fillRect/>
          </a:stretch>
        </p:blipFill>
        <p:spPr>
          <a:xfrm>
            <a:off x="6286363" y="4773903"/>
            <a:ext cx="3374656" cy="1898244"/>
          </a:xfrm>
          <a:prstGeom prst="rect">
            <a:avLst/>
          </a:prstGeom>
          <a:ln>
            <a:solidFill>
              <a:schemeClr val="bg1">
                <a:lumMod val="50000"/>
              </a:schemeClr>
            </a:solidFill>
          </a:ln>
        </p:spPr>
      </p:pic>
      <p:sp>
        <p:nvSpPr>
          <p:cNvPr id="14" name="テキスト ボックス 13">
            <a:extLst>
              <a:ext uri="{FF2B5EF4-FFF2-40B4-BE49-F238E27FC236}">
                <a16:creationId xmlns:a16="http://schemas.microsoft.com/office/drawing/2014/main" id="{979D1012-9898-9ED0-BD20-2CBA7A1694C7}"/>
              </a:ext>
            </a:extLst>
          </p:cNvPr>
          <p:cNvSpPr txBox="1"/>
          <p:nvPr/>
        </p:nvSpPr>
        <p:spPr>
          <a:xfrm>
            <a:off x="4224956" y="3375164"/>
            <a:ext cx="2793776" cy="338554"/>
          </a:xfrm>
          <a:prstGeom prst="rect">
            <a:avLst/>
          </a:prstGeom>
          <a:noFill/>
        </p:spPr>
        <p:txBody>
          <a:bodyPr wrap="square">
            <a:spAutoFit/>
          </a:bodyPr>
          <a:lstStyle/>
          <a:p>
            <a:r>
              <a:rPr lang="en-US" altLang="ja-JP" sz="1600" b="1" dirty="0">
                <a:latin typeface="Meiryo UI" panose="020B0604030504040204" pitchFamily="50" charset="-128"/>
                <a:ea typeface="Meiryo UI" panose="020B0604030504040204" pitchFamily="50" charset="-128"/>
              </a:rPr>
              <a:t>RNN</a:t>
            </a:r>
            <a:r>
              <a:rPr lang="ja-JP" altLang="en-US" sz="1600" b="1" dirty="0">
                <a:latin typeface="Meiryo UI" panose="020B0604030504040204" pitchFamily="50" charset="-128"/>
                <a:ea typeface="Meiryo UI" panose="020B0604030504040204" pitchFamily="50" charset="-128"/>
              </a:rPr>
              <a:t>～</a:t>
            </a:r>
            <a:r>
              <a:rPr lang="en-US" altLang="ja-JP" sz="1600" b="1" dirty="0">
                <a:latin typeface="Meiryo UI" panose="020B0604030504040204" pitchFamily="50" charset="-128"/>
                <a:ea typeface="Meiryo UI" panose="020B0604030504040204" pitchFamily="50" charset="-128"/>
              </a:rPr>
              <a:t>Transformer</a:t>
            </a:r>
            <a:r>
              <a:rPr lang="ja-JP" altLang="en-US" sz="1600" b="1" dirty="0">
                <a:latin typeface="Meiryo UI" panose="020B0604030504040204" pitchFamily="50" charset="-128"/>
                <a:ea typeface="Meiryo UI" panose="020B0604030504040204" pitchFamily="50" charset="-128"/>
              </a:rPr>
              <a:t>解説</a:t>
            </a:r>
          </a:p>
        </p:txBody>
      </p:sp>
      <p:pic>
        <p:nvPicPr>
          <p:cNvPr id="15" name="図 14">
            <a:extLst>
              <a:ext uri="{FF2B5EF4-FFF2-40B4-BE49-F238E27FC236}">
                <a16:creationId xmlns:a16="http://schemas.microsoft.com/office/drawing/2014/main" id="{A4800BFE-76E8-5B7F-09EE-EFF00BF63F85}"/>
              </a:ext>
            </a:extLst>
          </p:cNvPr>
          <p:cNvPicPr>
            <a:picLocks noChangeAspect="1"/>
          </p:cNvPicPr>
          <p:nvPr/>
        </p:nvPicPr>
        <p:blipFill>
          <a:blip r:embed="rId7"/>
          <a:stretch>
            <a:fillRect/>
          </a:stretch>
        </p:blipFill>
        <p:spPr>
          <a:xfrm>
            <a:off x="331486" y="2479190"/>
            <a:ext cx="3270622" cy="1839725"/>
          </a:xfrm>
          <a:prstGeom prst="rect">
            <a:avLst/>
          </a:prstGeom>
          <a:ln>
            <a:solidFill>
              <a:schemeClr val="bg1">
                <a:lumMod val="50000"/>
              </a:schemeClr>
            </a:solidFill>
          </a:ln>
        </p:spPr>
      </p:pic>
      <p:pic>
        <p:nvPicPr>
          <p:cNvPr id="16" name="図 15">
            <a:extLst>
              <a:ext uri="{FF2B5EF4-FFF2-40B4-BE49-F238E27FC236}">
                <a16:creationId xmlns:a16="http://schemas.microsoft.com/office/drawing/2014/main" id="{52229855-A44C-6699-6E80-5C0234D07D49}"/>
              </a:ext>
            </a:extLst>
          </p:cNvPr>
          <p:cNvPicPr>
            <a:picLocks noChangeAspect="1"/>
          </p:cNvPicPr>
          <p:nvPr/>
        </p:nvPicPr>
        <p:blipFill>
          <a:blip r:embed="rId8"/>
          <a:stretch>
            <a:fillRect/>
          </a:stretch>
        </p:blipFill>
        <p:spPr>
          <a:xfrm>
            <a:off x="8586961" y="2439985"/>
            <a:ext cx="3273553" cy="1841374"/>
          </a:xfrm>
          <a:prstGeom prst="rect">
            <a:avLst/>
          </a:prstGeom>
          <a:ln>
            <a:solidFill>
              <a:schemeClr val="bg1">
                <a:lumMod val="50000"/>
              </a:schemeClr>
            </a:solidFill>
          </a:ln>
        </p:spPr>
      </p:pic>
      <p:sp>
        <p:nvSpPr>
          <p:cNvPr id="17" name="テキスト ボックス 16">
            <a:extLst>
              <a:ext uri="{FF2B5EF4-FFF2-40B4-BE49-F238E27FC236}">
                <a16:creationId xmlns:a16="http://schemas.microsoft.com/office/drawing/2014/main" id="{EFD0D5B3-8F9E-B886-1885-CF69D5FD9D4F}"/>
              </a:ext>
            </a:extLst>
          </p:cNvPr>
          <p:cNvSpPr txBox="1"/>
          <p:nvPr/>
        </p:nvSpPr>
        <p:spPr>
          <a:xfrm>
            <a:off x="331486" y="2140636"/>
            <a:ext cx="3081435"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テクノロジーロードマップ</a:t>
            </a:r>
          </a:p>
        </p:txBody>
      </p:sp>
      <p:sp>
        <p:nvSpPr>
          <p:cNvPr id="18" name="テキスト ボックス 17">
            <a:extLst>
              <a:ext uri="{FF2B5EF4-FFF2-40B4-BE49-F238E27FC236}">
                <a16:creationId xmlns:a16="http://schemas.microsoft.com/office/drawing/2014/main" id="{12FED86F-07A4-A795-C5FA-F177053743F4}"/>
              </a:ext>
            </a:extLst>
          </p:cNvPr>
          <p:cNvSpPr txBox="1"/>
          <p:nvPr/>
        </p:nvSpPr>
        <p:spPr>
          <a:xfrm>
            <a:off x="8490650" y="2117901"/>
            <a:ext cx="3081435"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深層学習の広がり</a:t>
            </a:r>
          </a:p>
        </p:txBody>
      </p:sp>
      <p:cxnSp>
        <p:nvCxnSpPr>
          <p:cNvPr id="20" name="コネクタ: カギ線 19">
            <a:extLst>
              <a:ext uri="{FF2B5EF4-FFF2-40B4-BE49-F238E27FC236}">
                <a16:creationId xmlns:a16="http://schemas.microsoft.com/office/drawing/2014/main" id="{A5CCFF16-4CE0-59C0-24C6-67682C705FD9}"/>
              </a:ext>
            </a:extLst>
          </p:cNvPr>
          <p:cNvCxnSpPr>
            <a:stCxn id="15" idx="3"/>
            <a:endCxn id="5" idx="1"/>
          </p:cNvCxnSpPr>
          <p:nvPr/>
        </p:nvCxnSpPr>
        <p:spPr>
          <a:xfrm flipV="1">
            <a:off x="3602108" y="2125525"/>
            <a:ext cx="641032" cy="1273528"/>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コネクタ: カギ線 21">
            <a:extLst>
              <a:ext uri="{FF2B5EF4-FFF2-40B4-BE49-F238E27FC236}">
                <a16:creationId xmlns:a16="http://schemas.microsoft.com/office/drawing/2014/main" id="{D9D87E7A-4A9D-7757-6D86-F5D4B9B4F4A5}"/>
              </a:ext>
            </a:extLst>
          </p:cNvPr>
          <p:cNvCxnSpPr>
            <a:cxnSpLocks/>
            <a:stCxn id="15" idx="3"/>
            <a:endCxn id="11" idx="1"/>
          </p:cNvCxnSpPr>
          <p:nvPr/>
        </p:nvCxnSpPr>
        <p:spPr>
          <a:xfrm>
            <a:off x="3602108" y="3399053"/>
            <a:ext cx="622848" cy="1271244"/>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コネクタ: カギ線 23">
            <a:extLst>
              <a:ext uri="{FF2B5EF4-FFF2-40B4-BE49-F238E27FC236}">
                <a16:creationId xmlns:a16="http://schemas.microsoft.com/office/drawing/2014/main" id="{808E1CCE-584D-A934-9F08-9EA41FB4CE5A}"/>
              </a:ext>
            </a:extLst>
          </p:cNvPr>
          <p:cNvCxnSpPr>
            <a:stCxn id="5" idx="3"/>
            <a:endCxn id="16" idx="1"/>
          </p:cNvCxnSpPr>
          <p:nvPr/>
        </p:nvCxnSpPr>
        <p:spPr>
          <a:xfrm>
            <a:off x="7516693" y="2125525"/>
            <a:ext cx="1070268" cy="1235147"/>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73C589D8-5100-E32D-2518-E0F5BA904112}"/>
              </a:ext>
            </a:extLst>
          </p:cNvPr>
          <p:cNvCxnSpPr>
            <a:cxnSpLocks/>
            <a:stCxn id="11" idx="3"/>
            <a:endCxn id="16" idx="1"/>
          </p:cNvCxnSpPr>
          <p:nvPr/>
        </p:nvCxnSpPr>
        <p:spPr>
          <a:xfrm flipV="1">
            <a:off x="7516693" y="3360672"/>
            <a:ext cx="1070268" cy="1309625"/>
          </a:xfrm>
          <a:prstGeom prst="bentConnector3">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01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05A2DCB-250C-0CBE-29AC-69BA82BFA519}"/>
              </a:ext>
            </a:extLst>
          </p:cNvPr>
          <p:cNvSpPr>
            <a:spLocks noGrp="1"/>
          </p:cNvSpPr>
          <p:nvPr>
            <p:ph type="sldNum" sz="quarter" idx="12"/>
          </p:nvPr>
        </p:nvSpPr>
        <p:spPr/>
        <p:txBody>
          <a:bodyPr/>
          <a:lstStyle/>
          <a:p>
            <a:fld id="{2977F5E9-0479-47A0-9E51-109E0858BCF2}" type="slidenum">
              <a:rPr kumimoji="1" lang="ja-JP" altLang="en-US" smtClean="0"/>
              <a:t>22</a:t>
            </a:fld>
            <a:endParaRPr kumimoji="1" lang="ja-JP" altLang="en-US"/>
          </a:p>
        </p:txBody>
      </p:sp>
      <p:sp>
        <p:nvSpPr>
          <p:cNvPr id="3" name="テキスト ボックス 2">
            <a:extLst>
              <a:ext uri="{FF2B5EF4-FFF2-40B4-BE49-F238E27FC236}">
                <a16:creationId xmlns:a16="http://schemas.microsoft.com/office/drawing/2014/main" id="{14BB32EE-65C9-71C4-8B7D-6E6787F1158A}"/>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付録　チュートリアル</a:t>
            </a:r>
          </a:p>
        </p:txBody>
      </p:sp>
      <p:sp>
        <p:nvSpPr>
          <p:cNvPr id="4" name="テキスト ボックス 3">
            <a:extLst>
              <a:ext uri="{FF2B5EF4-FFF2-40B4-BE49-F238E27FC236}">
                <a16:creationId xmlns:a16="http://schemas.microsoft.com/office/drawing/2014/main" id="{6ACC7029-56FE-36F5-A2F2-8D63955342BB}"/>
              </a:ext>
            </a:extLst>
          </p:cNvPr>
          <p:cNvSpPr txBox="1"/>
          <p:nvPr/>
        </p:nvSpPr>
        <p:spPr>
          <a:xfrm>
            <a:off x="540422" y="1044219"/>
            <a:ext cx="10425653" cy="584775"/>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Google collab</a:t>
            </a:r>
            <a:r>
              <a:rPr lang="ja-JP" altLang="en-US" sz="1600" dirty="0">
                <a:latin typeface="Meiryo UI" panose="020B0604030504040204" pitchFamily="50" charset="-128"/>
                <a:ea typeface="Meiryo UI" panose="020B0604030504040204" pitchFamily="50" charset="-128"/>
              </a:rPr>
              <a:t>を用いて、簡単なコーディングして、動かしてみることで、より深く知識を定着できます。</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教材に記載されている通りにコードを書いて実行するだけで、稼働させることができます。</a:t>
            </a:r>
            <a:endParaRPr lang="en-US" altLang="ja-JP" sz="1600" dirty="0">
              <a:latin typeface="Meiryo UI" panose="020B0604030504040204" pitchFamily="50" charset="-128"/>
              <a:ea typeface="Meiryo UI" panose="020B0604030504040204" pitchFamily="50" charset="-128"/>
            </a:endParaRPr>
          </a:p>
        </p:txBody>
      </p:sp>
      <p:pic>
        <p:nvPicPr>
          <p:cNvPr id="7" name="図 6">
            <a:extLst>
              <a:ext uri="{FF2B5EF4-FFF2-40B4-BE49-F238E27FC236}">
                <a16:creationId xmlns:a16="http://schemas.microsoft.com/office/drawing/2014/main" id="{81221347-F48D-C3AC-09D0-AEAC5A3F45B6}"/>
              </a:ext>
            </a:extLst>
          </p:cNvPr>
          <p:cNvPicPr>
            <a:picLocks noChangeAspect="1"/>
          </p:cNvPicPr>
          <p:nvPr/>
        </p:nvPicPr>
        <p:blipFill>
          <a:blip r:embed="rId3"/>
          <a:stretch>
            <a:fillRect/>
          </a:stretch>
        </p:blipFill>
        <p:spPr>
          <a:xfrm>
            <a:off x="1091640" y="2360063"/>
            <a:ext cx="4396937" cy="2473277"/>
          </a:xfrm>
          <a:prstGeom prst="rect">
            <a:avLst/>
          </a:prstGeom>
          <a:ln>
            <a:solidFill>
              <a:schemeClr val="bg1">
                <a:lumMod val="50000"/>
              </a:schemeClr>
            </a:solidFill>
          </a:ln>
        </p:spPr>
      </p:pic>
      <p:pic>
        <p:nvPicPr>
          <p:cNvPr id="8" name="図 7">
            <a:extLst>
              <a:ext uri="{FF2B5EF4-FFF2-40B4-BE49-F238E27FC236}">
                <a16:creationId xmlns:a16="http://schemas.microsoft.com/office/drawing/2014/main" id="{E8DB2503-D0BE-332E-3B9C-5D28FE614A52}"/>
              </a:ext>
            </a:extLst>
          </p:cNvPr>
          <p:cNvPicPr>
            <a:picLocks noChangeAspect="1"/>
          </p:cNvPicPr>
          <p:nvPr/>
        </p:nvPicPr>
        <p:blipFill>
          <a:blip r:embed="rId4"/>
          <a:stretch>
            <a:fillRect/>
          </a:stretch>
        </p:blipFill>
        <p:spPr>
          <a:xfrm>
            <a:off x="394377" y="3898395"/>
            <a:ext cx="3324249" cy="1869890"/>
          </a:xfrm>
          <a:prstGeom prst="rect">
            <a:avLst/>
          </a:prstGeom>
          <a:ln>
            <a:solidFill>
              <a:schemeClr val="bg1">
                <a:lumMod val="50000"/>
              </a:schemeClr>
            </a:solidFill>
          </a:ln>
        </p:spPr>
      </p:pic>
      <p:pic>
        <p:nvPicPr>
          <p:cNvPr id="9" name="図 8">
            <a:extLst>
              <a:ext uri="{FF2B5EF4-FFF2-40B4-BE49-F238E27FC236}">
                <a16:creationId xmlns:a16="http://schemas.microsoft.com/office/drawing/2014/main" id="{BB0E4C92-ACE7-5951-8E17-CAC32B78C562}"/>
              </a:ext>
            </a:extLst>
          </p:cNvPr>
          <p:cNvPicPr>
            <a:picLocks noChangeAspect="1"/>
          </p:cNvPicPr>
          <p:nvPr/>
        </p:nvPicPr>
        <p:blipFill>
          <a:blip r:embed="rId5"/>
          <a:stretch>
            <a:fillRect/>
          </a:stretch>
        </p:blipFill>
        <p:spPr>
          <a:xfrm>
            <a:off x="2307856" y="4696447"/>
            <a:ext cx="3324249" cy="1869890"/>
          </a:xfrm>
          <a:prstGeom prst="rect">
            <a:avLst/>
          </a:prstGeom>
          <a:ln>
            <a:solidFill>
              <a:schemeClr val="bg1">
                <a:lumMod val="50000"/>
              </a:schemeClr>
            </a:solidFill>
          </a:ln>
        </p:spPr>
      </p:pic>
      <p:pic>
        <p:nvPicPr>
          <p:cNvPr id="29" name="図 28">
            <a:extLst>
              <a:ext uri="{FF2B5EF4-FFF2-40B4-BE49-F238E27FC236}">
                <a16:creationId xmlns:a16="http://schemas.microsoft.com/office/drawing/2014/main" id="{1E7D6C9C-D1C2-EF78-69D1-BB4293E30F0A}"/>
              </a:ext>
            </a:extLst>
          </p:cNvPr>
          <p:cNvPicPr>
            <a:picLocks noChangeAspect="1"/>
          </p:cNvPicPr>
          <p:nvPr/>
        </p:nvPicPr>
        <p:blipFill>
          <a:blip r:embed="rId6"/>
          <a:stretch>
            <a:fillRect/>
          </a:stretch>
        </p:blipFill>
        <p:spPr>
          <a:xfrm>
            <a:off x="6813230" y="2360063"/>
            <a:ext cx="3324249" cy="1869890"/>
          </a:xfrm>
          <a:prstGeom prst="rect">
            <a:avLst/>
          </a:prstGeom>
          <a:ln>
            <a:solidFill>
              <a:schemeClr val="bg1">
                <a:lumMod val="50000"/>
              </a:schemeClr>
            </a:solidFill>
          </a:ln>
        </p:spPr>
      </p:pic>
      <p:pic>
        <p:nvPicPr>
          <p:cNvPr id="6" name="図 5">
            <a:extLst>
              <a:ext uri="{FF2B5EF4-FFF2-40B4-BE49-F238E27FC236}">
                <a16:creationId xmlns:a16="http://schemas.microsoft.com/office/drawing/2014/main" id="{5A81E051-8433-7486-846F-284FA9B63BD1}"/>
              </a:ext>
            </a:extLst>
          </p:cNvPr>
          <p:cNvPicPr>
            <a:picLocks noChangeAspect="1"/>
          </p:cNvPicPr>
          <p:nvPr/>
        </p:nvPicPr>
        <p:blipFill>
          <a:blip r:embed="rId7"/>
          <a:stretch>
            <a:fillRect/>
          </a:stretch>
        </p:blipFill>
        <p:spPr>
          <a:xfrm>
            <a:off x="8222020" y="3296909"/>
            <a:ext cx="3317487" cy="1866087"/>
          </a:xfrm>
          <a:prstGeom prst="rect">
            <a:avLst/>
          </a:prstGeom>
          <a:ln>
            <a:solidFill>
              <a:schemeClr val="bg1">
                <a:lumMod val="50000"/>
              </a:schemeClr>
            </a:solidFill>
          </a:ln>
        </p:spPr>
      </p:pic>
      <p:sp>
        <p:nvSpPr>
          <p:cNvPr id="10" name="テキスト ボックス 9">
            <a:extLst>
              <a:ext uri="{FF2B5EF4-FFF2-40B4-BE49-F238E27FC236}">
                <a16:creationId xmlns:a16="http://schemas.microsoft.com/office/drawing/2014/main" id="{AA47CB60-3785-52EA-384E-0F12FAD17587}"/>
              </a:ext>
            </a:extLst>
          </p:cNvPr>
          <p:cNvSpPr txBox="1"/>
          <p:nvPr/>
        </p:nvSpPr>
        <p:spPr>
          <a:xfrm>
            <a:off x="1016246" y="1990731"/>
            <a:ext cx="2273862" cy="369332"/>
          </a:xfrm>
          <a:prstGeom prst="rect">
            <a:avLst/>
          </a:prstGeom>
          <a:noFill/>
        </p:spPr>
        <p:txBody>
          <a:bodyPr wrap="square" rtlCol="0">
            <a:spAutoFit/>
          </a:bodyPr>
          <a:lstStyle/>
          <a:p>
            <a:r>
              <a:rPr kumimoji="1" lang="ja-JP" altLang="en-US" b="1" dirty="0"/>
              <a:t>画像認識</a:t>
            </a:r>
            <a:r>
              <a:rPr kumimoji="1" lang="en-US" altLang="ja-JP" b="1" dirty="0"/>
              <a:t>CNN</a:t>
            </a:r>
            <a:r>
              <a:rPr kumimoji="1" lang="ja-JP" altLang="en-US" b="1" dirty="0"/>
              <a:t>実装</a:t>
            </a:r>
          </a:p>
        </p:txBody>
      </p:sp>
      <p:sp>
        <p:nvSpPr>
          <p:cNvPr id="11" name="テキスト ボックス 10">
            <a:extLst>
              <a:ext uri="{FF2B5EF4-FFF2-40B4-BE49-F238E27FC236}">
                <a16:creationId xmlns:a16="http://schemas.microsoft.com/office/drawing/2014/main" id="{E0F2CDD6-C6B3-72BB-9157-120467C79479}"/>
              </a:ext>
            </a:extLst>
          </p:cNvPr>
          <p:cNvSpPr txBox="1"/>
          <p:nvPr/>
        </p:nvSpPr>
        <p:spPr>
          <a:xfrm>
            <a:off x="6703425" y="1984097"/>
            <a:ext cx="2273862" cy="369332"/>
          </a:xfrm>
          <a:prstGeom prst="rect">
            <a:avLst/>
          </a:prstGeom>
          <a:noFill/>
        </p:spPr>
        <p:txBody>
          <a:bodyPr wrap="square" rtlCol="0">
            <a:spAutoFit/>
          </a:bodyPr>
          <a:lstStyle/>
          <a:p>
            <a:r>
              <a:rPr kumimoji="1" lang="ja-JP" altLang="en-US" b="1" dirty="0"/>
              <a:t>自然言語処理</a:t>
            </a:r>
          </a:p>
        </p:txBody>
      </p:sp>
    </p:spTree>
    <p:extLst>
      <p:ext uri="{BB962C8B-B14F-4D97-AF65-F5344CB8AC3E}">
        <p14:creationId xmlns:p14="http://schemas.microsoft.com/office/powerpoint/2010/main" val="222294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1023B-8A7F-9FC7-FDC1-7D78E672217C}"/>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0D4C735-C354-A995-B7A4-B676FC120013}"/>
              </a:ext>
            </a:extLst>
          </p:cNvPr>
          <p:cNvSpPr txBox="1"/>
          <p:nvPr/>
        </p:nvSpPr>
        <p:spPr>
          <a:xfrm>
            <a:off x="2096994" y="2521059"/>
            <a:ext cx="7998011" cy="1815882"/>
          </a:xfrm>
          <a:prstGeom prst="rect">
            <a:avLst/>
          </a:prstGeom>
          <a:noFill/>
        </p:spPr>
        <p:txBody>
          <a:bodyPr wrap="square" rtlCol="0">
            <a:spAutoFit/>
          </a:bodyPr>
          <a:lstStyle/>
          <a:p>
            <a:pPr algn="ctr"/>
            <a:r>
              <a:rPr lang="ja-JP" altLang="en-US" sz="3600" b="1" dirty="0">
                <a:latin typeface="Meiryo UI" panose="020B0604030504040204" pitchFamily="50" charset="-128"/>
                <a:ea typeface="Meiryo UI" panose="020B0604030504040204" pitchFamily="50" charset="-128"/>
              </a:rPr>
              <a:t>チュートリアル</a:t>
            </a:r>
            <a:br>
              <a:rPr lang="ja-JP" altLang="en-US" sz="4800" b="1" dirty="0">
                <a:latin typeface="Meiryo UI" panose="020B0604030504040204" pitchFamily="50" charset="-128"/>
                <a:ea typeface="Meiryo UI" panose="020B0604030504040204" pitchFamily="50" charset="-128"/>
              </a:rPr>
            </a:br>
            <a:r>
              <a:rPr lang="ja-JP" altLang="en-US" sz="4800" b="1" dirty="0">
                <a:latin typeface="Meiryo UI" panose="020B0604030504040204" pitchFamily="50" charset="-128"/>
                <a:ea typeface="Meiryo UI" panose="020B0604030504040204" pitchFamily="50" charset="-128"/>
              </a:rPr>
              <a:t>画像認識</a:t>
            </a:r>
            <a:r>
              <a:rPr lang="en-US" altLang="ja-JP" sz="4800" b="1" dirty="0">
                <a:latin typeface="Meiryo UI" panose="020B0604030504040204" pitchFamily="50" charset="-128"/>
                <a:ea typeface="Meiryo UI" panose="020B0604030504040204" pitchFamily="50" charset="-128"/>
              </a:rPr>
              <a:t>CNN</a:t>
            </a:r>
            <a:r>
              <a:rPr lang="ja-JP" altLang="en-US" sz="4800" b="1" dirty="0">
                <a:latin typeface="Meiryo UI" panose="020B0604030504040204" pitchFamily="50" charset="-128"/>
                <a:ea typeface="Meiryo UI" panose="020B0604030504040204" pitchFamily="50" charset="-128"/>
              </a:rPr>
              <a:t>実装</a:t>
            </a:r>
            <a:br>
              <a:rPr lang="en-US" altLang="ja-JP" sz="4800" b="1" dirty="0">
                <a:latin typeface="Meiryo UI" panose="020B0604030504040204" pitchFamily="50" charset="-128"/>
                <a:ea typeface="Meiryo UI" panose="020B0604030504040204" pitchFamily="50" charset="-128"/>
              </a:rPr>
            </a:br>
            <a:r>
              <a:rPr lang="ja-JP" altLang="en-US" sz="2800" dirty="0">
                <a:latin typeface="Meiryo UI" panose="020B0604030504040204" pitchFamily="50" charset="-128"/>
                <a:ea typeface="Meiryo UI" panose="020B0604030504040204" pitchFamily="50" charset="-128"/>
              </a:rPr>
              <a:t>（付録）</a:t>
            </a:r>
            <a:endParaRPr kumimoji="1" lang="ja-JP" altLang="en-US" sz="48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E0252CC7-F46E-1462-6D82-09C6CE0A4D89}"/>
              </a:ext>
            </a:extLst>
          </p:cNvPr>
          <p:cNvSpPr>
            <a:spLocks noGrp="1"/>
          </p:cNvSpPr>
          <p:nvPr>
            <p:ph type="sldNum" sz="quarter" idx="12"/>
          </p:nvPr>
        </p:nvSpPr>
        <p:spPr/>
        <p:txBody>
          <a:bodyPr/>
          <a:lstStyle/>
          <a:p>
            <a:fld id="{2977F5E9-0479-47A0-9E51-109E0858BCF2}" type="slidenum">
              <a:rPr kumimoji="1" lang="ja-JP" altLang="en-US" smtClean="0"/>
              <a:t>23</a:t>
            </a:fld>
            <a:endParaRPr kumimoji="1" lang="ja-JP" altLang="en-US"/>
          </a:p>
        </p:txBody>
      </p:sp>
    </p:spTree>
    <p:extLst>
      <p:ext uri="{BB962C8B-B14F-4D97-AF65-F5344CB8AC3E}">
        <p14:creationId xmlns:p14="http://schemas.microsoft.com/office/powerpoint/2010/main" val="2623102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B2B54-B436-8513-63D4-EB0B8AB30304}"/>
              </a:ext>
            </a:extLst>
          </p:cNvPr>
          <p:cNvSpPr>
            <a:spLocks noGrp="1"/>
          </p:cNvSpPr>
          <p:nvPr>
            <p:ph type="title"/>
          </p:nvPr>
        </p:nvSpPr>
        <p:spPr/>
        <p:txBody>
          <a:bodyPr/>
          <a:lstStyle/>
          <a:p>
            <a:r>
              <a:rPr kumimoji="1" lang="ja-JP" altLang="en-US" b="1" dirty="0"/>
              <a:t>はじめに　</a:t>
            </a:r>
            <a:r>
              <a:rPr kumimoji="1" lang="en-US" altLang="ja-JP" b="1" dirty="0"/>
              <a:t>Google Collab</a:t>
            </a:r>
            <a:r>
              <a:rPr kumimoji="1" lang="ja-JP" altLang="en-US" b="1" dirty="0"/>
              <a:t>の使い方</a:t>
            </a:r>
          </a:p>
        </p:txBody>
      </p:sp>
      <p:sp>
        <p:nvSpPr>
          <p:cNvPr id="3" name="テキスト プレースホルダー 2">
            <a:extLst>
              <a:ext uri="{FF2B5EF4-FFF2-40B4-BE49-F238E27FC236}">
                <a16:creationId xmlns:a16="http://schemas.microsoft.com/office/drawing/2014/main" id="{4D2CB4F8-C836-E34C-394A-E514B8212D06}"/>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br>
              <a:rPr kumimoji="1" lang="ja-JP" altLang="en-US" dirty="0"/>
            </a:br>
            <a:endParaRPr kumimoji="1" lang="ja-JP" altLang="en-US" dirty="0"/>
          </a:p>
        </p:txBody>
      </p:sp>
      <p:sp>
        <p:nvSpPr>
          <p:cNvPr id="5" name="テキスト ボックス 4">
            <a:extLst>
              <a:ext uri="{FF2B5EF4-FFF2-40B4-BE49-F238E27FC236}">
                <a16:creationId xmlns:a16="http://schemas.microsoft.com/office/drawing/2014/main" id="{EC293C5B-C663-1685-5453-9CFA41695E1C}"/>
              </a:ext>
            </a:extLst>
          </p:cNvPr>
          <p:cNvSpPr txBox="1"/>
          <p:nvPr/>
        </p:nvSpPr>
        <p:spPr>
          <a:xfrm>
            <a:off x="253065" y="1913412"/>
            <a:ext cx="4200340" cy="738664"/>
          </a:xfrm>
          <a:prstGeom prst="rect">
            <a:avLst/>
          </a:prstGeom>
          <a:noFill/>
        </p:spPr>
        <p:txBody>
          <a:bodyPr wrap="square">
            <a:spAutoFit/>
          </a:bodyPr>
          <a:lstStyle/>
          <a:p>
            <a:pPr marL="342900" indent="-342900">
              <a:buFont typeface="+mj-lt"/>
              <a:buAutoNum type="arabicPeriod"/>
            </a:pPr>
            <a:r>
              <a:rPr lang="en-US" altLang="ja-JP" sz="1400" dirty="0">
                <a:latin typeface="Meiryo UI" panose="020B0604030504040204" pitchFamily="50" charset="-128"/>
                <a:ea typeface="Meiryo UI" panose="020B0604030504040204" pitchFamily="50" charset="-128"/>
              </a:rPr>
              <a:t>Google</a:t>
            </a:r>
            <a:r>
              <a:rPr lang="ja-JP" altLang="en-US" sz="1400" dirty="0">
                <a:latin typeface="Meiryo UI" panose="020B0604030504040204" pitchFamily="50" charset="-128"/>
                <a:ea typeface="Meiryo UI" panose="020B0604030504040204" pitchFamily="50" charset="-128"/>
              </a:rPr>
              <a:t>のアカウント</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でログインしたブラウザーから</a:t>
            </a:r>
            <a:r>
              <a:rPr lang="en-US" altLang="ja-JP" sz="1400" dirty="0">
                <a:latin typeface="Meiryo UI" panose="020B0604030504040204" pitchFamily="50" charset="-128"/>
                <a:ea typeface="Meiryo UI" panose="020B0604030504040204" pitchFamily="50" charset="-128"/>
              </a:rPr>
              <a:t>Google Collaboratory</a:t>
            </a:r>
            <a:r>
              <a:rPr lang="ja-JP" altLang="en-US" sz="1400" dirty="0">
                <a:latin typeface="Meiryo UI" panose="020B0604030504040204" pitchFamily="50" charset="-128"/>
                <a:ea typeface="Meiryo UI" panose="020B0604030504040204" pitchFamily="50" charset="-128"/>
              </a:rPr>
              <a:t>にアクセスする</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https://colab.research.google.com/</a:t>
            </a:r>
          </a:p>
        </p:txBody>
      </p:sp>
      <p:sp>
        <p:nvSpPr>
          <p:cNvPr id="6" name="テキスト ボックス 5">
            <a:extLst>
              <a:ext uri="{FF2B5EF4-FFF2-40B4-BE49-F238E27FC236}">
                <a16:creationId xmlns:a16="http://schemas.microsoft.com/office/drawing/2014/main" id="{56B0BEDB-5AE8-DE30-85F4-9E18C46BF77D}"/>
              </a:ext>
            </a:extLst>
          </p:cNvPr>
          <p:cNvSpPr txBox="1"/>
          <p:nvPr/>
        </p:nvSpPr>
        <p:spPr>
          <a:xfrm>
            <a:off x="442258" y="1021976"/>
            <a:ext cx="10554447"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PyTorch</a:t>
            </a:r>
            <a:r>
              <a:rPr kumimoji="1" lang="ja-JP" altLang="en-US" sz="1600" dirty="0">
                <a:latin typeface="Meiryo UI" panose="020B0604030504040204" pitchFamily="50" charset="-128"/>
                <a:ea typeface="Meiryo UI" panose="020B0604030504040204" pitchFamily="50" charset="-128"/>
              </a:rPr>
              <a:t>フレームワークと</a:t>
            </a:r>
            <a:r>
              <a:rPr kumimoji="1" lang="en-US" altLang="ja-JP" sz="1600" dirty="0">
                <a:latin typeface="Meiryo UI" panose="020B0604030504040204" pitchFamily="50" charset="-128"/>
                <a:ea typeface="Meiryo UI" panose="020B0604030504040204" pitchFamily="50" charset="-128"/>
              </a:rPr>
              <a:t>CAIFR-10</a:t>
            </a:r>
            <a:r>
              <a:rPr kumimoji="1" lang="ja-JP" altLang="en-US" sz="1600" dirty="0">
                <a:latin typeface="Meiryo UI" panose="020B0604030504040204" pitchFamily="50" charset="-128"/>
                <a:ea typeface="Meiryo UI" panose="020B0604030504040204" pitchFamily="50" charset="-128"/>
              </a:rPr>
              <a:t>のデータを用いて、画像認識</a:t>
            </a:r>
            <a:r>
              <a:rPr kumimoji="1" lang="en-US" altLang="ja-JP" sz="1600" dirty="0">
                <a:latin typeface="Meiryo UI" panose="020B0604030504040204" pitchFamily="50" charset="-128"/>
                <a:ea typeface="Meiryo UI" panose="020B0604030504040204" pitchFamily="50" charset="-128"/>
              </a:rPr>
              <a:t>AI</a:t>
            </a:r>
            <a:r>
              <a:rPr kumimoji="1" lang="ja-JP" altLang="en-US" sz="1600" dirty="0">
                <a:latin typeface="Meiryo UI" panose="020B0604030504040204" pitchFamily="50" charset="-128"/>
                <a:ea typeface="Meiryo UI" panose="020B0604030504040204" pitchFamily="50" charset="-128"/>
              </a:rPr>
              <a:t>の簡単なプログラムを作成する。</a:t>
            </a:r>
          </a:p>
        </p:txBody>
      </p:sp>
      <p:sp>
        <p:nvSpPr>
          <p:cNvPr id="7" name="テキスト ボックス 6">
            <a:extLst>
              <a:ext uri="{FF2B5EF4-FFF2-40B4-BE49-F238E27FC236}">
                <a16:creationId xmlns:a16="http://schemas.microsoft.com/office/drawing/2014/main" id="{586F8EF0-FAB2-24AB-3644-25C0BD9C1B4B}"/>
              </a:ext>
            </a:extLst>
          </p:cNvPr>
          <p:cNvSpPr txBox="1"/>
          <p:nvPr/>
        </p:nvSpPr>
        <p:spPr>
          <a:xfrm>
            <a:off x="4506444" y="1618122"/>
            <a:ext cx="2324661"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コーディング</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デバッグ</a:t>
            </a:r>
            <a:endParaRPr kumimoji="1" lang="ja-JP" altLang="en-US" b="1"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76B6FF53-B128-55F9-1220-DAD660D20A44}"/>
              </a:ext>
            </a:extLst>
          </p:cNvPr>
          <p:cNvPicPr>
            <a:picLocks noChangeAspect="1"/>
          </p:cNvPicPr>
          <p:nvPr/>
        </p:nvPicPr>
        <p:blipFill>
          <a:blip r:embed="rId2"/>
          <a:stretch>
            <a:fillRect/>
          </a:stretch>
        </p:blipFill>
        <p:spPr>
          <a:xfrm>
            <a:off x="565840" y="3309315"/>
            <a:ext cx="2880009" cy="1191136"/>
          </a:xfrm>
          <a:prstGeom prst="rect">
            <a:avLst/>
          </a:prstGeom>
          <a:ln w="25400">
            <a:solidFill>
              <a:schemeClr val="bg1">
                <a:lumMod val="50000"/>
              </a:schemeClr>
            </a:solidFill>
          </a:ln>
        </p:spPr>
      </p:pic>
      <p:sp>
        <p:nvSpPr>
          <p:cNvPr id="10" name="テキスト ボックス 9">
            <a:extLst>
              <a:ext uri="{FF2B5EF4-FFF2-40B4-BE49-F238E27FC236}">
                <a16:creationId xmlns:a16="http://schemas.microsoft.com/office/drawing/2014/main" id="{CC74AF31-2FF0-7FB2-9FB8-65F22145B99C}"/>
              </a:ext>
            </a:extLst>
          </p:cNvPr>
          <p:cNvSpPr txBox="1"/>
          <p:nvPr/>
        </p:nvSpPr>
        <p:spPr>
          <a:xfrm>
            <a:off x="253065" y="3013447"/>
            <a:ext cx="3192784" cy="307777"/>
          </a:xfrm>
          <a:prstGeom prst="rect">
            <a:avLst/>
          </a:prstGeom>
          <a:noFill/>
        </p:spPr>
        <p:txBody>
          <a:bodyPr wrap="square" rtlCol="0">
            <a:spAutoFit/>
          </a:bodyPr>
          <a:lstStyle/>
          <a:p>
            <a:pPr marL="342900" indent="-342900">
              <a:buFont typeface="+mj-lt"/>
              <a:buAutoNum type="arabicPeriod" startAt="2"/>
            </a:pPr>
            <a:r>
              <a:rPr kumimoji="1" lang="ja-JP" altLang="en-US" sz="1400" dirty="0">
                <a:latin typeface="Meiryo UI" panose="020B0604030504040204" pitchFamily="50" charset="-128"/>
                <a:ea typeface="Meiryo UI" panose="020B0604030504040204" pitchFamily="50" charset="-128"/>
              </a:rPr>
              <a:t>新しいノートブックを作成する</a:t>
            </a:r>
          </a:p>
        </p:txBody>
      </p:sp>
      <p:pic>
        <p:nvPicPr>
          <p:cNvPr id="12" name="図 11">
            <a:extLst>
              <a:ext uri="{FF2B5EF4-FFF2-40B4-BE49-F238E27FC236}">
                <a16:creationId xmlns:a16="http://schemas.microsoft.com/office/drawing/2014/main" id="{D03CA2F3-07C3-DA6B-5BF7-53E5FE91AF38}"/>
              </a:ext>
            </a:extLst>
          </p:cNvPr>
          <p:cNvPicPr>
            <a:picLocks noChangeAspect="1"/>
          </p:cNvPicPr>
          <p:nvPr/>
        </p:nvPicPr>
        <p:blipFill>
          <a:blip r:embed="rId3"/>
          <a:stretch>
            <a:fillRect/>
          </a:stretch>
        </p:blipFill>
        <p:spPr>
          <a:xfrm>
            <a:off x="565840" y="5015711"/>
            <a:ext cx="3887565" cy="1342693"/>
          </a:xfrm>
          <a:prstGeom prst="rect">
            <a:avLst/>
          </a:prstGeom>
          <a:ln w="25400">
            <a:solidFill>
              <a:schemeClr val="bg1">
                <a:lumMod val="50000"/>
              </a:schemeClr>
            </a:solidFill>
          </a:ln>
        </p:spPr>
      </p:pic>
      <p:sp>
        <p:nvSpPr>
          <p:cNvPr id="13" name="テキスト ボックス 12">
            <a:extLst>
              <a:ext uri="{FF2B5EF4-FFF2-40B4-BE49-F238E27FC236}">
                <a16:creationId xmlns:a16="http://schemas.microsoft.com/office/drawing/2014/main" id="{B38B33EB-6257-8E19-618D-94B48F1A743B}"/>
              </a:ext>
            </a:extLst>
          </p:cNvPr>
          <p:cNvSpPr txBox="1"/>
          <p:nvPr/>
        </p:nvSpPr>
        <p:spPr>
          <a:xfrm>
            <a:off x="253065" y="4707934"/>
            <a:ext cx="3128870" cy="307777"/>
          </a:xfrm>
          <a:prstGeom prst="rect">
            <a:avLst/>
          </a:prstGeom>
          <a:noFill/>
        </p:spPr>
        <p:txBody>
          <a:bodyPr wrap="square" rtlCol="0">
            <a:spAutoFit/>
          </a:bodyPr>
          <a:lstStyle/>
          <a:p>
            <a:pPr marL="342900" indent="-342900">
              <a:buFont typeface="+mj-lt"/>
              <a:buAutoNum type="arabicPeriod" startAt="3"/>
            </a:pPr>
            <a:r>
              <a:rPr kumimoji="1" lang="ja-JP" altLang="en-US" sz="1400" dirty="0">
                <a:latin typeface="Meiryo UI" panose="020B0604030504040204" pitchFamily="50" charset="-128"/>
                <a:ea typeface="Meiryo UI" panose="020B0604030504040204" pitchFamily="50" charset="-128"/>
              </a:rPr>
              <a:t>入力セルに直接コーディングする</a:t>
            </a:r>
          </a:p>
        </p:txBody>
      </p:sp>
      <p:pic>
        <p:nvPicPr>
          <p:cNvPr id="15" name="図 14">
            <a:extLst>
              <a:ext uri="{FF2B5EF4-FFF2-40B4-BE49-F238E27FC236}">
                <a16:creationId xmlns:a16="http://schemas.microsoft.com/office/drawing/2014/main" id="{89D848DA-DA45-DA3F-C5C2-EF8D5F7C3887}"/>
              </a:ext>
            </a:extLst>
          </p:cNvPr>
          <p:cNvPicPr>
            <a:picLocks noChangeAspect="1"/>
          </p:cNvPicPr>
          <p:nvPr/>
        </p:nvPicPr>
        <p:blipFill>
          <a:blip r:embed="rId4"/>
          <a:stretch>
            <a:fillRect/>
          </a:stretch>
        </p:blipFill>
        <p:spPr>
          <a:xfrm>
            <a:off x="4583335" y="2207303"/>
            <a:ext cx="3347182" cy="1010702"/>
          </a:xfrm>
          <a:prstGeom prst="rect">
            <a:avLst/>
          </a:prstGeom>
          <a:ln w="25400">
            <a:solidFill>
              <a:schemeClr val="bg1">
                <a:lumMod val="50000"/>
              </a:schemeClr>
            </a:solidFill>
          </a:ln>
        </p:spPr>
      </p:pic>
      <p:sp>
        <p:nvSpPr>
          <p:cNvPr id="16" name="テキスト ボックス 15">
            <a:extLst>
              <a:ext uri="{FF2B5EF4-FFF2-40B4-BE49-F238E27FC236}">
                <a16:creationId xmlns:a16="http://schemas.microsoft.com/office/drawing/2014/main" id="{19FABF5C-F552-782A-FE78-5AF76823D10B}"/>
              </a:ext>
            </a:extLst>
          </p:cNvPr>
          <p:cNvSpPr txBox="1"/>
          <p:nvPr/>
        </p:nvSpPr>
        <p:spPr>
          <a:xfrm>
            <a:off x="4583335" y="1918897"/>
            <a:ext cx="2637736" cy="307777"/>
          </a:xfrm>
          <a:prstGeom prst="rect">
            <a:avLst/>
          </a:prstGeom>
          <a:noFill/>
        </p:spPr>
        <p:txBody>
          <a:bodyPr wrap="square" rtlCol="0">
            <a:spAutoFit/>
          </a:bodyPr>
          <a:lstStyle/>
          <a:p>
            <a:pPr marL="342900" indent="-342900">
              <a:buFont typeface="+mj-lt"/>
              <a:buAutoNum type="arabicPeriod"/>
            </a:pPr>
            <a:r>
              <a:rPr kumimoji="1" lang="ja-JP" altLang="en-US" sz="1400" dirty="0">
                <a:latin typeface="Meiryo UI" panose="020B0604030504040204" pitchFamily="50" charset="-128"/>
                <a:ea typeface="Meiryo UI" panose="020B0604030504040204" pitchFamily="50" charset="-128"/>
              </a:rPr>
              <a:t>コーディングをしたら実行する</a:t>
            </a:r>
          </a:p>
        </p:txBody>
      </p:sp>
      <p:pic>
        <p:nvPicPr>
          <p:cNvPr id="21" name="図 20">
            <a:extLst>
              <a:ext uri="{FF2B5EF4-FFF2-40B4-BE49-F238E27FC236}">
                <a16:creationId xmlns:a16="http://schemas.microsoft.com/office/drawing/2014/main" id="{254BC29A-8A11-3134-D934-6509598179CF}"/>
              </a:ext>
            </a:extLst>
          </p:cNvPr>
          <p:cNvPicPr>
            <a:picLocks noChangeAspect="1"/>
          </p:cNvPicPr>
          <p:nvPr/>
        </p:nvPicPr>
        <p:blipFill>
          <a:blip r:embed="rId5"/>
          <a:stretch>
            <a:fillRect/>
          </a:stretch>
        </p:blipFill>
        <p:spPr>
          <a:xfrm>
            <a:off x="4616565" y="3852850"/>
            <a:ext cx="3253435" cy="2220859"/>
          </a:xfrm>
          <a:prstGeom prst="rect">
            <a:avLst/>
          </a:prstGeom>
          <a:ln w="25400">
            <a:solidFill>
              <a:schemeClr val="bg1">
                <a:lumMod val="50000"/>
              </a:schemeClr>
            </a:solidFill>
          </a:ln>
        </p:spPr>
      </p:pic>
      <p:sp>
        <p:nvSpPr>
          <p:cNvPr id="22" name="テキスト ボックス 21">
            <a:extLst>
              <a:ext uri="{FF2B5EF4-FFF2-40B4-BE49-F238E27FC236}">
                <a16:creationId xmlns:a16="http://schemas.microsoft.com/office/drawing/2014/main" id="{A3323BF3-753C-8485-58A7-269350800A00}"/>
              </a:ext>
            </a:extLst>
          </p:cNvPr>
          <p:cNvSpPr txBox="1"/>
          <p:nvPr/>
        </p:nvSpPr>
        <p:spPr>
          <a:xfrm>
            <a:off x="4537896" y="3352522"/>
            <a:ext cx="3523616" cy="523220"/>
          </a:xfrm>
          <a:prstGeom prst="rect">
            <a:avLst/>
          </a:prstGeom>
          <a:noFill/>
        </p:spPr>
        <p:txBody>
          <a:bodyPr wrap="square" rtlCol="0">
            <a:spAutoFit/>
          </a:bodyPr>
          <a:lstStyle/>
          <a:p>
            <a:pPr marL="342900" indent="-342900">
              <a:buFont typeface="+mj-lt"/>
              <a:buAutoNum type="arabicPeriod" startAt="2"/>
            </a:pPr>
            <a:r>
              <a:rPr kumimoji="1" lang="ja-JP" altLang="en-US" sz="1400" dirty="0">
                <a:latin typeface="Meiryo UI" panose="020B0604030504040204" pitchFamily="50" charset="-128"/>
                <a:ea typeface="Meiryo UI" panose="020B0604030504040204" pitchFamily="50" charset="-128"/>
              </a:rPr>
              <a:t>エラーになった場合、下にその原因が表示されます</a:t>
            </a:r>
          </a:p>
        </p:txBody>
      </p:sp>
      <p:pic>
        <p:nvPicPr>
          <p:cNvPr id="26" name="図 25">
            <a:extLst>
              <a:ext uri="{FF2B5EF4-FFF2-40B4-BE49-F238E27FC236}">
                <a16:creationId xmlns:a16="http://schemas.microsoft.com/office/drawing/2014/main" id="{B9358749-82C4-E39C-E387-7FF9EBC8CA1F}"/>
              </a:ext>
            </a:extLst>
          </p:cNvPr>
          <p:cNvPicPr>
            <a:picLocks noChangeAspect="1"/>
          </p:cNvPicPr>
          <p:nvPr/>
        </p:nvPicPr>
        <p:blipFill>
          <a:blip r:embed="rId6"/>
          <a:stretch>
            <a:fillRect/>
          </a:stretch>
        </p:blipFill>
        <p:spPr>
          <a:xfrm>
            <a:off x="8321128" y="2413201"/>
            <a:ext cx="3253435" cy="2044943"/>
          </a:xfrm>
          <a:prstGeom prst="rect">
            <a:avLst/>
          </a:prstGeom>
          <a:ln w="25400">
            <a:solidFill>
              <a:schemeClr val="bg1">
                <a:lumMod val="50000"/>
              </a:schemeClr>
            </a:solidFill>
          </a:ln>
        </p:spPr>
      </p:pic>
      <p:sp>
        <p:nvSpPr>
          <p:cNvPr id="27" name="テキスト ボックス 26">
            <a:extLst>
              <a:ext uri="{FF2B5EF4-FFF2-40B4-BE49-F238E27FC236}">
                <a16:creationId xmlns:a16="http://schemas.microsoft.com/office/drawing/2014/main" id="{C243746E-84C9-D739-208B-4D1339EB9BC3}"/>
              </a:ext>
            </a:extLst>
          </p:cNvPr>
          <p:cNvSpPr txBox="1"/>
          <p:nvPr/>
        </p:nvSpPr>
        <p:spPr>
          <a:xfrm>
            <a:off x="4616565" y="6073709"/>
            <a:ext cx="3253435" cy="3693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エラーの修正ボタンを押すとエラーに対する修正案がでますが、不採用（</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）を選択すると、エラーの説明をボタンが表示されます</a:t>
            </a:r>
          </a:p>
        </p:txBody>
      </p:sp>
      <p:sp>
        <p:nvSpPr>
          <p:cNvPr id="28" name="テキスト ボックス 27">
            <a:extLst>
              <a:ext uri="{FF2B5EF4-FFF2-40B4-BE49-F238E27FC236}">
                <a16:creationId xmlns:a16="http://schemas.microsoft.com/office/drawing/2014/main" id="{23D80626-F058-0EE9-715E-A2A854E7F03D}"/>
              </a:ext>
            </a:extLst>
          </p:cNvPr>
          <p:cNvSpPr txBox="1"/>
          <p:nvPr/>
        </p:nvSpPr>
        <p:spPr>
          <a:xfrm>
            <a:off x="8083092" y="1879923"/>
            <a:ext cx="3729506" cy="523220"/>
          </a:xfrm>
          <a:prstGeom prst="rect">
            <a:avLst/>
          </a:prstGeom>
          <a:noFill/>
        </p:spPr>
        <p:txBody>
          <a:bodyPr wrap="square" rtlCol="0">
            <a:spAutoFit/>
          </a:bodyPr>
          <a:lstStyle/>
          <a:p>
            <a:pPr marL="342900" indent="-342900">
              <a:buFont typeface="+mj-lt"/>
              <a:buAutoNum type="arabicPeriod" startAt="3"/>
            </a:pPr>
            <a:r>
              <a:rPr kumimoji="1" lang="ja-JP" altLang="en-US" sz="1400" dirty="0">
                <a:latin typeface="Meiryo UI" panose="020B0604030504040204" pitchFamily="50" charset="-128"/>
                <a:ea typeface="Meiryo UI" panose="020B0604030504040204" pitchFamily="50" charset="-128"/>
              </a:rPr>
              <a:t>エラーの解説ボタンを押すと、メッセージの意味と修正の提案が表示されます（</a:t>
            </a:r>
            <a:r>
              <a:rPr kumimoji="1" lang="en-US" altLang="ja-JP" sz="1400" dirty="0">
                <a:latin typeface="Meiryo UI" panose="020B0604030504040204" pitchFamily="50" charset="-128"/>
                <a:ea typeface="Meiryo UI" panose="020B0604030504040204" pitchFamily="50" charset="-128"/>
              </a:rPr>
              <a:t>Gemini</a:t>
            </a:r>
            <a:r>
              <a:rPr kumimoji="1" lang="ja-JP" altLang="en-US" sz="1400" dirty="0">
                <a:latin typeface="Meiryo UI" panose="020B0604030504040204" pitchFamily="50" charset="-128"/>
                <a:ea typeface="Meiryo UI" panose="020B0604030504040204" pitchFamily="50" charset="-128"/>
              </a:rPr>
              <a:t>）</a:t>
            </a:r>
          </a:p>
        </p:txBody>
      </p:sp>
      <p:sp>
        <p:nvSpPr>
          <p:cNvPr id="29" name="テキスト ボックス 28">
            <a:extLst>
              <a:ext uri="{FF2B5EF4-FFF2-40B4-BE49-F238E27FC236}">
                <a16:creationId xmlns:a16="http://schemas.microsoft.com/office/drawing/2014/main" id="{F8896CC8-FC92-62B9-E647-4C41C1DEA49B}"/>
              </a:ext>
            </a:extLst>
          </p:cNvPr>
          <p:cNvSpPr txBox="1"/>
          <p:nvPr/>
        </p:nvSpPr>
        <p:spPr>
          <a:xfrm>
            <a:off x="8285144" y="4497810"/>
            <a:ext cx="3289419" cy="507831"/>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これらを参照にしながら、コードを手で修正する</a:t>
            </a:r>
            <a:endParaRPr kumimoji="1"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英語で出てきますが、プロンプトに「日本語」と打てば、日本語で表示されます</a:t>
            </a:r>
            <a:endParaRPr kumimoji="1" lang="ja-JP" altLang="en-US" sz="90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759B4AA1-380B-1298-7FFE-39A401E0EA7A}"/>
              </a:ext>
            </a:extLst>
          </p:cNvPr>
          <p:cNvSpPr txBox="1"/>
          <p:nvPr/>
        </p:nvSpPr>
        <p:spPr>
          <a:xfrm>
            <a:off x="8209429" y="5195577"/>
            <a:ext cx="3523130" cy="954107"/>
          </a:xfrm>
          <a:prstGeom prst="rect">
            <a:avLst/>
          </a:prstGeom>
          <a:noFill/>
        </p:spPr>
        <p:txBody>
          <a:bodyPr wrap="square">
            <a:spAutoFit/>
          </a:bodyPr>
          <a:lstStyle/>
          <a:p>
            <a:pPr marL="342900" indent="-342900">
              <a:buFont typeface="+mj-lt"/>
              <a:buAutoNum type="arabicPeriod" startAt="4"/>
            </a:pPr>
            <a:r>
              <a:rPr lang="ja-JP" altLang="en-US" sz="1400" dirty="0">
                <a:latin typeface="Meiryo UI" panose="020B0604030504040204" pitchFamily="50" charset="-128"/>
                <a:ea typeface="Meiryo UI" panose="020B0604030504040204" pitchFamily="50" charset="-128"/>
              </a:rPr>
              <a:t>実行環境をクリアしたい場合は、</a:t>
            </a:r>
            <a:r>
              <a:rPr lang="ja-JP" altLang="en-US" sz="1400" b="1" dirty="0">
                <a:latin typeface="Meiryo UI" panose="020B0604030504040204" pitchFamily="50" charset="-128"/>
                <a:ea typeface="Meiryo UI" panose="020B0604030504040204" pitchFamily="50" charset="-128"/>
              </a:rPr>
              <a:t>ランタイムのリセット</a:t>
            </a:r>
            <a:r>
              <a:rPr lang="ja-JP" altLang="en-US" sz="1400" dirty="0">
                <a:latin typeface="Meiryo UI" panose="020B0604030504040204" pitchFamily="50" charset="-128"/>
                <a:ea typeface="Meiryo UI" panose="020B0604030504040204" pitchFamily="50" charset="-128"/>
              </a:rPr>
              <a:t>（画面上部のメニューバーで「ランタイム」をクリックし、「ランタイムを接続解除して削除」）を行います。</a:t>
            </a:r>
          </a:p>
        </p:txBody>
      </p:sp>
      <p:sp>
        <p:nvSpPr>
          <p:cNvPr id="31" name="テキスト ボックス 30">
            <a:extLst>
              <a:ext uri="{FF2B5EF4-FFF2-40B4-BE49-F238E27FC236}">
                <a16:creationId xmlns:a16="http://schemas.microsoft.com/office/drawing/2014/main" id="{5407F0BB-4B00-303E-1A85-4C96D3FE18B0}"/>
              </a:ext>
            </a:extLst>
          </p:cNvPr>
          <p:cNvSpPr txBox="1"/>
          <p:nvPr/>
        </p:nvSpPr>
        <p:spPr>
          <a:xfrm>
            <a:off x="253065" y="1559702"/>
            <a:ext cx="1870636"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準備</a:t>
            </a:r>
          </a:p>
        </p:txBody>
      </p:sp>
      <p:sp>
        <p:nvSpPr>
          <p:cNvPr id="4" name="スライド番号プレースホルダー 3">
            <a:extLst>
              <a:ext uri="{FF2B5EF4-FFF2-40B4-BE49-F238E27FC236}">
                <a16:creationId xmlns:a16="http://schemas.microsoft.com/office/drawing/2014/main" id="{4EF150F2-8390-1683-A625-3563236B4522}"/>
              </a:ext>
            </a:extLst>
          </p:cNvPr>
          <p:cNvSpPr>
            <a:spLocks noGrp="1"/>
          </p:cNvSpPr>
          <p:nvPr>
            <p:ph type="sldNum" sz="quarter" idx="12"/>
          </p:nvPr>
        </p:nvSpPr>
        <p:spPr/>
        <p:txBody>
          <a:bodyPr/>
          <a:lstStyle/>
          <a:p>
            <a:fld id="{2977F5E9-0479-47A0-9E51-109E0858BCF2}" type="slidenum">
              <a:rPr kumimoji="1" lang="ja-JP" altLang="en-US" smtClean="0"/>
              <a:t>24</a:t>
            </a:fld>
            <a:endParaRPr kumimoji="1" lang="ja-JP" altLang="en-US"/>
          </a:p>
        </p:txBody>
      </p:sp>
    </p:spTree>
    <p:extLst>
      <p:ext uri="{BB962C8B-B14F-4D97-AF65-F5344CB8AC3E}">
        <p14:creationId xmlns:p14="http://schemas.microsoft.com/office/powerpoint/2010/main" val="612766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CAB9F-E3E9-821E-FC68-F9A907DEFC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88D9D98-751E-70B0-D5A5-DDE924F9BD4E}"/>
              </a:ext>
            </a:extLst>
          </p:cNvPr>
          <p:cNvSpPr>
            <a:spLocks noGrp="1"/>
          </p:cNvSpPr>
          <p:nvPr>
            <p:ph type="title"/>
          </p:nvPr>
        </p:nvSpPr>
        <p:spPr/>
        <p:txBody>
          <a:bodyPr/>
          <a:lstStyle/>
          <a:p>
            <a:r>
              <a:rPr kumimoji="1" lang="ja-JP" altLang="en-US" b="1" dirty="0"/>
              <a:t>実装する</a:t>
            </a:r>
            <a:r>
              <a:rPr kumimoji="1" lang="en-US" altLang="ja-JP" b="1" dirty="0"/>
              <a:t>CNN</a:t>
            </a:r>
            <a:r>
              <a:rPr kumimoji="1" lang="ja-JP" altLang="en-US" b="1" dirty="0"/>
              <a:t>の構成</a:t>
            </a:r>
          </a:p>
        </p:txBody>
      </p:sp>
      <p:sp>
        <p:nvSpPr>
          <p:cNvPr id="3" name="テキスト プレースホルダー 2">
            <a:extLst>
              <a:ext uri="{FF2B5EF4-FFF2-40B4-BE49-F238E27FC236}">
                <a16:creationId xmlns:a16="http://schemas.microsoft.com/office/drawing/2014/main" id="{E6D5C9CC-0007-F6F9-EE3E-3415413CB230}"/>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7" name="テキスト ボックス 6">
            <a:extLst>
              <a:ext uri="{FF2B5EF4-FFF2-40B4-BE49-F238E27FC236}">
                <a16:creationId xmlns:a16="http://schemas.microsoft.com/office/drawing/2014/main" id="{70C3D728-946C-8E06-C0B4-D444136F59A1}"/>
              </a:ext>
            </a:extLst>
          </p:cNvPr>
          <p:cNvSpPr txBox="1"/>
          <p:nvPr/>
        </p:nvSpPr>
        <p:spPr>
          <a:xfrm>
            <a:off x="6404167" y="6524332"/>
            <a:ext cx="6577286"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参考：ディープラーニング</a:t>
            </a:r>
            <a:r>
              <a:rPr kumimoji="1" lang="en-US" altLang="ja-JP" sz="900" dirty="0">
                <a:latin typeface="Meiryo UI" panose="020B0604030504040204" pitchFamily="50" charset="-128"/>
                <a:ea typeface="Meiryo UI" panose="020B0604030504040204" pitchFamily="50" charset="-128"/>
              </a:rPr>
              <a:t>AI</a:t>
            </a:r>
            <a:r>
              <a:rPr kumimoji="1" lang="ja-JP" altLang="en-US" sz="900" dirty="0">
                <a:latin typeface="Meiryo UI" panose="020B0604030504040204" pitchFamily="50" charset="-128"/>
                <a:ea typeface="Meiryo UI" panose="020B0604030504040204" pitchFamily="50" charset="-128"/>
              </a:rPr>
              <a:t>はどのように学習し、推論しているのか，立山秀利，日経ソフトウェア編，</a:t>
            </a:r>
            <a:r>
              <a:rPr kumimoji="1" lang="en-US" altLang="ja-JP" sz="900" dirty="0">
                <a:latin typeface="Meiryo UI" panose="020B0604030504040204" pitchFamily="50" charset="-128"/>
                <a:ea typeface="Meiryo UI" panose="020B0604030504040204" pitchFamily="50" charset="-128"/>
              </a:rPr>
              <a:t>2021</a:t>
            </a:r>
            <a:r>
              <a:rPr kumimoji="1" lang="ja-JP" altLang="en-US" sz="900" dirty="0">
                <a:latin typeface="Meiryo UI" panose="020B0604030504040204" pitchFamily="50" charset="-128"/>
                <a:ea typeface="Meiryo UI" panose="020B0604030504040204" pitchFamily="50" charset="-128"/>
              </a:rPr>
              <a:t>年</a:t>
            </a:r>
            <a:r>
              <a:rPr kumimoji="1" lang="en-US" altLang="ja-JP" sz="900" dirty="0">
                <a:latin typeface="Meiryo UI" panose="020B0604030504040204" pitchFamily="50" charset="-128"/>
                <a:ea typeface="Meiryo UI" panose="020B0604030504040204" pitchFamily="50" charset="-128"/>
              </a:rPr>
              <a:t>11</a:t>
            </a:r>
            <a:r>
              <a:rPr kumimoji="1" lang="ja-JP" altLang="en-US" sz="900" dirty="0">
                <a:latin typeface="Meiryo UI" panose="020B0604030504040204" pitchFamily="50" charset="-128"/>
                <a:ea typeface="Meiryo UI" panose="020B0604030504040204" pitchFamily="50" charset="-128"/>
              </a:rPr>
              <a:t>月</a:t>
            </a:r>
            <a:r>
              <a:rPr kumimoji="1" lang="en-US" altLang="ja-JP" sz="900" dirty="0">
                <a:latin typeface="Meiryo UI" panose="020B0604030504040204" pitchFamily="50" charset="-128"/>
                <a:ea typeface="Meiryo UI" panose="020B0604030504040204" pitchFamily="50" charset="-128"/>
              </a:rPr>
              <a:t>22</a:t>
            </a:r>
            <a:r>
              <a:rPr kumimoji="1" lang="ja-JP" altLang="en-US" sz="900" dirty="0">
                <a:latin typeface="Meiryo UI" panose="020B0604030504040204" pitchFamily="50" charset="-128"/>
                <a:ea typeface="Meiryo UI" panose="020B0604030504040204" pitchFamily="50" charset="-128"/>
              </a:rPr>
              <a:t>日</a:t>
            </a:r>
          </a:p>
        </p:txBody>
      </p:sp>
      <p:grpSp>
        <p:nvGrpSpPr>
          <p:cNvPr id="45" name="グループ化 44">
            <a:extLst>
              <a:ext uri="{FF2B5EF4-FFF2-40B4-BE49-F238E27FC236}">
                <a16:creationId xmlns:a16="http://schemas.microsoft.com/office/drawing/2014/main" id="{18B1B353-E8F2-A4E5-4C59-3DFDE53FA585}"/>
              </a:ext>
            </a:extLst>
          </p:cNvPr>
          <p:cNvGrpSpPr/>
          <p:nvPr/>
        </p:nvGrpSpPr>
        <p:grpSpPr>
          <a:xfrm>
            <a:off x="246814" y="1448672"/>
            <a:ext cx="11714345" cy="5346821"/>
            <a:chOff x="246814" y="1448672"/>
            <a:chExt cx="11714345" cy="5346821"/>
          </a:xfrm>
        </p:grpSpPr>
        <p:grpSp>
          <p:nvGrpSpPr>
            <p:cNvPr id="54" name="グループ化 53">
              <a:extLst>
                <a:ext uri="{FF2B5EF4-FFF2-40B4-BE49-F238E27FC236}">
                  <a16:creationId xmlns:a16="http://schemas.microsoft.com/office/drawing/2014/main" id="{EE6663F7-AACF-65CF-0A6D-2078BF585D48}"/>
                </a:ext>
              </a:extLst>
            </p:cNvPr>
            <p:cNvGrpSpPr/>
            <p:nvPr/>
          </p:nvGrpSpPr>
          <p:grpSpPr>
            <a:xfrm>
              <a:off x="246814" y="1448672"/>
              <a:ext cx="11714345" cy="3651062"/>
              <a:chOff x="246814" y="1188742"/>
              <a:chExt cx="11714345" cy="5277146"/>
            </a:xfrm>
          </p:grpSpPr>
          <p:sp>
            <p:nvSpPr>
              <p:cNvPr id="15" name="テキスト ボックス 14">
                <a:extLst>
                  <a:ext uri="{FF2B5EF4-FFF2-40B4-BE49-F238E27FC236}">
                    <a16:creationId xmlns:a16="http://schemas.microsoft.com/office/drawing/2014/main" id="{BC756EC8-D969-3D31-3F32-2873238422F6}"/>
                  </a:ext>
                </a:extLst>
              </p:cNvPr>
              <p:cNvSpPr txBox="1"/>
              <p:nvPr/>
            </p:nvSpPr>
            <p:spPr>
              <a:xfrm>
                <a:off x="2187402" y="4530782"/>
                <a:ext cx="953900" cy="1935106"/>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入力</a:t>
                </a:r>
                <a:r>
                  <a:rPr lang="en-US" altLang="ja-JP" sz="900" dirty="0">
                    <a:latin typeface="Meiryo UI" panose="020B0604030504040204" pitchFamily="50" charset="-128"/>
                    <a:ea typeface="Meiryo UI" panose="020B0604030504040204" pitchFamily="50" charset="-128"/>
                  </a:rPr>
                  <a:t>3</a:t>
                </a:r>
                <a:endParaRPr kumimoji="1"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出力</a:t>
                </a:r>
                <a:r>
                  <a:rPr lang="en-US" altLang="ja-JP" sz="900" dirty="0">
                    <a:latin typeface="Meiryo UI" panose="020B0604030504040204" pitchFamily="50" charset="-128"/>
                    <a:ea typeface="Meiryo UI" panose="020B0604030504040204" pitchFamily="50" charset="-128"/>
                  </a:rPr>
                  <a:t>6</a:t>
                </a:r>
              </a:p>
              <a:p>
                <a:r>
                  <a:rPr lang="ja-JP" altLang="en-US" sz="900" dirty="0">
                    <a:latin typeface="Meiryo UI" panose="020B0604030504040204" pitchFamily="50" charset="-128"/>
                    <a:ea typeface="Meiryo UI" panose="020B0604030504040204" pitchFamily="50" charset="-128"/>
                  </a:rPr>
                  <a:t>カーネル</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5×5</a:t>
                </a:r>
              </a:p>
              <a:p>
                <a:r>
                  <a:rPr lang="ja-JP" altLang="en-US" sz="900" dirty="0">
                    <a:latin typeface="Meiryo UI" panose="020B0604030504040204" pitchFamily="50" charset="-128"/>
                    <a:ea typeface="Meiryo UI" panose="020B0604030504040204" pitchFamily="50" charset="-128"/>
                  </a:rPr>
                  <a:t>ストライド</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1</a:t>
                </a:r>
              </a:p>
              <a:p>
                <a:r>
                  <a:rPr lang="ja-JP" altLang="en-US" sz="900" dirty="0">
                    <a:latin typeface="Meiryo UI" panose="020B0604030504040204" pitchFamily="50" charset="-128"/>
                    <a:ea typeface="Meiryo UI" panose="020B0604030504040204" pitchFamily="50" charset="-128"/>
                  </a:rPr>
                  <a:t>パディング</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0</a:t>
                </a:r>
              </a:p>
              <a:p>
                <a:r>
                  <a:rPr lang="en-US" altLang="ja-JP" sz="900" dirty="0" err="1">
                    <a:latin typeface="Meiryo UI" panose="020B0604030504040204" pitchFamily="50" charset="-128"/>
                    <a:ea typeface="Meiryo UI" panose="020B0604030504040204" pitchFamily="50" charset="-128"/>
                  </a:rPr>
                  <a:t>ReLU</a:t>
                </a:r>
                <a:r>
                  <a:rPr lang="ja-JP" altLang="en-US" sz="900" dirty="0">
                    <a:latin typeface="Meiryo UI" panose="020B0604030504040204" pitchFamily="50" charset="-128"/>
                    <a:ea typeface="Meiryo UI" panose="020B0604030504040204" pitchFamily="50" charset="-128"/>
                  </a:rPr>
                  <a:t>関数</a:t>
                </a:r>
                <a:endParaRPr lang="en-US" altLang="ja-JP" sz="9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4CD5A93B-C74A-E43B-6830-05A952C27191}"/>
                  </a:ext>
                </a:extLst>
              </p:cNvPr>
              <p:cNvSpPr txBox="1"/>
              <p:nvPr/>
            </p:nvSpPr>
            <p:spPr>
              <a:xfrm>
                <a:off x="4422690" y="4530782"/>
                <a:ext cx="953900" cy="1935106"/>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入力</a:t>
                </a:r>
                <a:r>
                  <a:rPr lang="en-US" altLang="ja-JP" sz="900" dirty="0">
                    <a:latin typeface="Meiryo UI" panose="020B0604030504040204" pitchFamily="50" charset="-128"/>
                    <a:ea typeface="Meiryo UI" panose="020B0604030504040204" pitchFamily="50" charset="-128"/>
                  </a:rPr>
                  <a:t>6</a:t>
                </a:r>
                <a:endParaRPr kumimoji="1"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出力</a:t>
                </a:r>
                <a:r>
                  <a:rPr lang="en-US" altLang="ja-JP" sz="900" dirty="0">
                    <a:latin typeface="Meiryo UI" panose="020B0604030504040204" pitchFamily="50" charset="-128"/>
                    <a:ea typeface="Meiryo UI" panose="020B0604030504040204" pitchFamily="50" charset="-128"/>
                  </a:rPr>
                  <a:t>16</a:t>
                </a:r>
              </a:p>
              <a:p>
                <a:r>
                  <a:rPr lang="ja-JP" altLang="en-US" sz="900" dirty="0">
                    <a:latin typeface="Meiryo UI" panose="020B0604030504040204" pitchFamily="50" charset="-128"/>
                    <a:ea typeface="Meiryo UI" panose="020B0604030504040204" pitchFamily="50" charset="-128"/>
                  </a:rPr>
                  <a:t>カーネル</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5×5</a:t>
                </a:r>
              </a:p>
              <a:p>
                <a:r>
                  <a:rPr lang="ja-JP" altLang="en-US" sz="900" dirty="0">
                    <a:latin typeface="Meiryo UI" panose="020B0604030504040204" pitchFamily="50" charset="-128"/>
                    <a:ea typeface="Meiryo UI" panose="020B0604030504040204" pitchFamily="50" charset="-128"/>
                  </a:rPr>
                  <a:t>ストライド</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1</a:t>
                </a:r>
              </a:p>
              <a:p>
                <a:r>
                  <a:rPr lang="ja-JP" altLang="en-US" sz="900" dirty="0">
                    <a:latin typeface="Meiryo UI" panose="020B0604030504040204" pitchFamily="50" charset="-128"/>
                    <a:ea typeface="Meiryo UI" panose="020B0604030504040204" pitchFamily="50" charset="-128"/>
                  </a:rPr>
                  <a:t>パディング</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0</a:t>
                </a:r>
              </a:p>
              <a:p>
                <a:r>
                  <a:rPr lang="en-US" altLang="ja-JP" sz="900" dirty="0" err="1">
                    <a:latin typeface="Meiryo UI" panose="020B0604030504040204" pitchFamily="50" charset="-128"/>
                    <a:ea typeface="Meiryo UI" panose="020B0604030504040204" pitchFamily="50" charset="-128"/>
                  </a:rPr>
                  <a:t>ReLU</a:t>
                </a:r>
                <a:r>
                  <a:rPr lang="ja-JP" altLang="en-US" sz="900" dirty="0">
                    <a:latin typeface="Meiryo UI" panose="020B0604030504040204" pitchFamily="50" charset="-128"/>
                    <a:ea typeface="Meiryo UI" panose="020B0604030504040204" pitchFamily="50" charset="-128"/>
                  </a:rPr>
                  <a:t>関数</a:t>
                </a:r>
                <a:endParaRPr lang="en-US" altLang="ja-JP" sz="900" dirty="0">
                  <a:latin typeface="Meiryo UI" panose="020B0604030504040204" pitchFamily="50" charset="-128"/>
                  <a:ea typeface="Meiryo UI" panose="020B0604030504040204" pitchFamily="50" charset="-128"/>
                </a:endParaRPr>
              </a:p>
            </p:txBody>
          </p:sp>
          <p:grpSp>
            <p:nvGrpSpPr>
              <p:cNvPr id="53" name="グループ化 52">
                <a:extLst>
                  <a:ext uri="{FF2B5EF4-FFF2-40B4-BE49-F238E27FC236}">
                    <a16:creationId xmlns:a16="http://schemas.microsoft.com/office/drawing/2014/main" id="{35761464-00A5-073C-F718-3C81FC49A12E}"/>
                  </a:ext>
                </a:extLst>
              </p:cNvPr>
              <p:cNvGrpSpPr/>
              <p:nvPr/>
            </p:nvGrpSpPr>
            <p:grpSpPr>
              <a:xfrm>
                <a:off x="246814" y="1188742"/>
                <a:ext cx="11714345" cy="4680204"/>
                <a:chOff x="246814" y="1188742"/>
                <a:chExt cx="11714345" cy="4680204"/>
              </a:xfrm>
            </p:grpSpPr>
            <p:sp>
              <p:nvSpPr>
                <p:cNvPr id="4" name="正方形/長方形 3">
                  <a:extLst>
                    <a:ext uri="{FF2B5EF4-FFF2-40B4-BE49-F238E27FC236}">
                      <a16:creationId xmlns:a16="http://schemas.microsoft.com/office/drawing/2014/main" id="{7AB56772-0A4F-4313-072D-8B536DC8C614}"/>
                    </a:ext>
                  </a:extLst>
                </p:cNvPr>
                <p:cNvSpPr/>
                <p:nvPr/>
              </p:nvSpPr>
              <p:spPr>
                <a:xfrm>
                  <a:off x="1203518" y="1976717"/>
                  <a:ext cx="504265" cy="2279275"/>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入力層</a:t>
                  </a:r>
                </a:p>
              </p:txBody>
            </p:sp>
            <p:sp>
              <p:nvSpPr>
                <p:cNvPr id="5" name="正方形/長方形 4">
                  <a:extLst>
                    <a:ext uri="{FF2B5EF4-FFF2-40B4-BE49-F238E27FC236}">
                      <a16:creationId xmlns:a16="http://schemas.microsoft.com/office/drawing/2014/main" id="{5DD7EABD-997F-8EE6-72D2-74DDD1460C53}"/>
                    </a:ext>
                  </a:extLst>
                </p:cNvPr>
                <p:cNvSpPr/>
                <p:nvPr/>
              </p:nvSpPr>
              <p:spPr>
                <a:xfrm>
                  <a:off x="2291049"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畳み込み層</a:t>
                  </a:r>
                  <a:r>
                    <a:rPr lang="ja-JP" altLang="en-US" sz="1400" dirty="0">
                      <a:solidFill>
                        <a:schemeClr val="tx1"/>
                      </a:solidFill>
                      <a:latin typeface="Meiryo UI" panose="020B0604030504040204" pitchFamily="50" charset="-128"/>
                      <a:ea typeface="Meiryo UI" panose="020B0604030504040204" pitchFamily="50" charset="-128"/>
                    </a:rPr>
                    <a:t>１</a:t>
                  </a:r>
                  <a:endParaRPr kumimoji="1" lang="ja-JP" altLang="en-US" sz="1400" dirty="0">
                    <a:solidFill>
                      <a:schemeClr val="tx1"/>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ABBFAE9A-2DFD-41D6-E4FC-319C4CF840F1}"/>
                    </a:ext>
                  </a:extLst>
                </p:cNvPr>
                <p:cNvSpPr/>
                <p:nvPr/>
              </p:nvSpPr>
              <p:spPr>
                <a:xfrm>
                  <a:off x="3378580"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プーリング層１</a:t>
                  </a:r>
                </a:p>
              </p:txBody>
            </p:sp>
            <p:sp>
              <p:nvSpPr>
                <p:cNvPr id="8" name="正方形/長方形 7">
                  <a:extLst>
                    <a:ext uri="{FF2B5EF4-FFF2-40B4-BE49-F238E27FC236}">
                      <a16:creationId xmlns:a16="http://schemas.microsoft.com/office/drawing/2014/main" id="{8AE6C977-E196-15A9-2B39-10087E823A05}"/>
                    </a:ext>
                  </a:extLst>
                </p:cNvPr>
                <p:cNvSpPr/>
                <p:nvPr/>
              </p:nvSpPr>
              <p:spPr>
                <a:xfrm>
                  <a:off x="4466111"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畳み込み層２</a:t>
                  </a:r>
                </a:p>
              </p:txBody>
            </p:sp>
            <p:sp>
              <p:nvSpPr>
                <p:cNvPr id="9" name="正方形/長方形 8">
                  <a:extLst>
                    <a:ext uri="{FF2B5EF4-FFF2-40B4-BE49-F238E27FC236}">
                      <a16:creationId xmlns:a16="http://schemas.microsoft.com/office/drawing/2014/main" id="{91F741DE-5537-AE55-A83A-EEA711CFB4BA}"/>
                    </a:ext>
                  </a:extLst>
                </p:cNvPr>
                <p:cNvSpPr/>
                <p:nvPr/>
              </p:nvSpPr>
              <p:spPr>
                <a:xfrm>
                  <a:off x="5553642"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プーリング層２</a:t>
                  </a:r>
                </a:p>
              </p:txBody>
            </p:sp>
            <p:sp>
              <p:nvSpPr>
                <p:cNvPr id="10" name="正方形/長方形 9">
                  <a:extLst>
                    <a:ext uri="{FF2B5EF4-FFF2-40B4-BE49-F238E27FC236}">
                      <a16:creationId xmlns:a16="http://schemas.microsoft.com/office/drawing/2014/main" id="{7981CE1F-7ADD-BBE4-28A9-F2F61FC03AB0}"/>
                    </a:ext>
                  </a:extLst>
                </p:cNvPr>
                <p:cNvSpPr/>
                <p:nvPr/>
              </p:nvSpPr>
              <p:spPr>
                <a:xfrm>
                  <a:off x="6641173"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全結合層１</a:t>
                  </a:r>
                </a:p>
              </p:txBody>
            </p:sp>
            <p:sp>
              <p:nvSpPr>
                <p:cNvPr id="11" name="正方形/長方形 10">
                  <a:extLst>
                    <a:ext uri="{FF2B5EF4-FFF2-40B4-BE49-F238E27FC236}">
                      <a16:creationId xmlns:a16="http://schemas.microsoft.com/office/drawing/2014/main" id="{837FE716-1FA6-37CB-7C79-EA85D90BB8FD}"/>
                    </a:ext>
                  </a:extLst>
                </p:cNvPr>
                <p:cNvSpPr/>
                <p:nvPr/>
              </p:nvSpPr>
              <p:spPr>
                <a:xfrm>
                  <a:off x="7728704"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全結合層２</a:t>
                  </a:r>
                </a:p>
              </p:txBody>
            </p:sp>
            <p:sp>
              <p:nvSpPr>
                <p:cNvPr id="12" name="正方形/長方形 11">
                  <a:extLst>
                    <a:ext uri="{FF2B5EF4-FFF2-40B4-BE49-F238E27FC236}">
                      <a16:creationId xmlns:a16="http://schemas.microsoft.com/office/drawing/2014/main" id="{CB81AB81-7EE1-DA85-308A-E8D9FD785BFB}"/>
                    </a:ext>
                  </a:extLst>
                </p:cNvPr>
                <p:cNvSpPr/>
                <p:nvPr/>
              </p:nvSpPr>
              <p:spPr>
                <a:xfrm>
                  <a:off x="8816235" y="1976718"/>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全結合層３</a:t>
                  </a:r>
                </a:p>
              </p:txBody>
            </p:sp>
            <p:sp>
              <p:nvSpPr>
                <p:cNvPr id="13" name="正方形/長方形 12">
                  <a:extLst>
                    <a:ext uri="{FF2B5EF4-FFF2-40B4-BE49-F238E27FC236}">
                      <a16:creationId xmlns:a16="http://schemas.microsoft.com/office/drawing/2014/main" id="{81030149-F193-C003-AAD9-B83E09BDA8D6}"/>
                    </a:ext>
                  </a:extLst>
                </p:cNvPr>
                <p:cNvSpPr/>
                <p:nvPr/>
              </p:nvSpPr>
              <p:spPr>
                <a:xfrm>
                  <a:off x="9903763" y="1976716"/>
                  <a:ext cx="504265" cy="2279276"/>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rPr>
                    <a:t>出力層</a:t>
                  </a:r>
                </a:p>
              </p:txBody>
            </p:sp>
            <p:sp>
              <p:nvSpPr>
                <p:cNvPr id="14" name="テキスト ボックス 13">
                  <a:extLst>
                    <a:ext uri="{FF2B5EF4-FFF2-40B4-BE49-F238E27FC236}">
                      <a16:creationId xmlns:a16="http://schemas.microsoft.com/office/drawing/2014/main" id="{34F7E3FE-9969-D201-DA89-3368CE4B2905}"/>
                    </a:ext>
                  </a:extLst>
                </p:cNvPr>
                <p:cNvSpPr txBox="1"/>
                <p:nvPr/>
              </p:nvSpPr>
              <p:spPr>
                <a:xfrm>
                  <a:off x="1134049" y="4530784"/>
                  <a:ext cx="857530" cy="734005"/>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画像</a:t>
                  </a:r>
                  <a:endParaRPr kumimoji="1"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32×32</a:t>
                  </a:r>
                </a:p>
                <a:p>
                  <a:r>
                    <a:rPr kumimoji="1" lang="en-US" altLang="ja-JP" sz="900" dirty="0">
                      <a:latin typeface="Meiryo UI" panose="020B0604030504040204" pitchFamily="50" charset="-128"/>
                      <a:ea typeface="Meiryo UI" panose="020B0604030504040204" pitchFamily="50" charset="-128"/>
                    </a:rPr>
                    <a:t>RGB 3ch</a:t>
                  </a:r>
                  <a:endParaRPr kumimoji="1" lang="ja-JP" altLang="en-US" sz="9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A8B4200D-6961-5836-B34F-107904EF01EA}"/>
                    </a:ext>
                  </a:extLst>
                </p:cNvPr>
                <p:cNvSpPr txBox="1"/>
                <p:nvPr/>
              </p:nvSpPr>
              <p:spPr>
                <a:xfrm>
                  <a:off x="3267649" y="4534390"/>
                  <a:ext cx="953900" cy="1334556"/>
                </a:xfrm>
                <a:prstGeom prst="rect">
                  <a:avLst/>
                </a:prstGeom>
                <a:noFill/>
              </p:spPr>
              <p:txBody>
                <a:bodyPr wrap="square" rtlCol="0">
                  <a:spAutoFit/>
                </a:bodyPr>
                <a:lstStyle/>
                <a:p>
                  <a:r>
                    <a:rPr lang="en-US" altLang="ja-JP" sz="900" dirty="0">
                      <a:latin typeface="Meiryo UI" panose="020B0604030504040204" pitchFamily="50" charset="-128"/>
                      <a:ea typeface="Meiryo UI" panose="020B0604030504040204" pitchFamily="50" charset="-128"/>
                    </a:rPr>
                    <a:t>MAX</a:t>
                  </a:r>
                </a:p>
                <a:p>
                  <a:r>
                    <a:rPr lang="ja-JP" altLang="en-US" sz="900" dirty="0">
                      <a:latin typeface="Meiryo UI" panose="020B0604030504040204" pitchFamily="50" charset="-128"/>
                      <a:ea typeface="Meiryo UI" panose="020B0604030504040204" pitchFamily="50" charset="-128"/>
                    </a:rPr>
                    <a:t>プーリング</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カーネル</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2×2</a:t>
                  </a:r>
                </a:p>
                <a:p>
                  <a:r>
                    <a:rPr lang="ja-JP" altLang="en-US" sz="900" dirty="0">
                      <a:latin typeface="Meiryo UI" panose="020B0604030504040204" pitchFamily="50" charset="-128"/>
                      <a:ea typeface="Meiryo UI" panose="020B0604030504040204" pitchFamily="50" charset="-128"/>
                    </a:rPr>
                    <a:t>ストライド</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2</a:t>
                  </a:r>
                </a:p>
              </p:txBody>
            </p:sp>
            <p:sp>
              <p:nvSpPr>
                <p:cNvPr id="18" name="テキスト ボックス 17">
                  <a:extLst>
                    <a:ext uri="{FF2B5EF4-FFF2-40B4-BE49-F238E27FC236}">
                      <a16:creationId xmlns:a16="http://schemas.microsoft.com/office/drawing/2014/main" id="{E2D5FE5D-31AB-BF88-C928-F3C46E5F7365}"/>
                    </a:ext>
                  </a:extLst>
                </p:cNvPr>
                <p:cNvSpPr txBox="1"/>
                <p:nvPr/>
              </p:nvSpPr>
              <p:spPr>
                <a:xfrm>
                  <a:off x="5509661" y="4530784"/>
                  <a:ext cx="953900" cy="1334556"/>
                </a:xfrm>
                <a:prstGeom prst="rect">
                  <a:avLst/>
                </a:prstGeom>
                <a:noFill/>
              </p:spPr>
              <p:txBody>
                <a:bodyPr wrap="square" rtlCol="0">
                  <a:spAutoFit/>
                </a:bodyPr>
                <a:lstStyle/>
                <a:p>
                  <a:r>
                    <a:rPr lang="en-US" altLang="ja-JP" sz="900" dirty="0">
                      <a:latin typeface="Meiryo UI" panose="020B0604030504040204" pitchFamily="50" charset="-128"/>
                      <a:ea typeface="Meiryo UI" panose="020B0604030504040204" pitchFamily="50" charset="-128"/>
                    </a:rPr>
                    <a:t>MAX</a:t>
                  </a:r>
                </a:p>
                <a:p>
                  <a:r>
                    <a:rPr lang="ja-JP" altLang="en-US" sz="900" dirty="0">
                      <a:latin typeface="Meiryo UI" panose="020B0604030504040204" pitchFamily="50" charset="-128"/>
                      <a:ea typeface="Meiryo UI" panose="020B0604030504040204" pitchFamily="50" charset="-128"/>
                    </a:rPr>
                    <a:t>プーリング</a:t>
                  </a:r>
                  <a:endParaRPr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カーネル</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2×2</a:t>
                  </a:r>
                </a:p>
                <a:p>
                  <a:r>
                    <a:rPr lang="ja-JP" altLang="en-US" sz="900" dirty="0">
                      <a:latin typeface="Meiryo UI" panose="020B0604030504040204" pitchFamily="50" charset="-128"/>
                      <a:ea typeface="Meiryo UI" panose="020B0604030504040204" pitchFamily="50" charset="-128"/>
                    </a:rPr>
                    <a:t>ストライド</a:t>
                  </a:r>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1</a:t>
                  </a:r>
                </a:p>
              </p:txBody>
            </p:sp>
            <p:sp>
              <p:nvSpPr>
                <p:cNvPr id="19" name="テキスト ボックス 18">
                  <a:extLst>
                    <a:ext uri="{FF2B5EF4-FFF2-40B4-BE49-F238E27FC236}">
                      <a16:creationId xmlns:a16="http://schemas.microsoft.com/office/drawing/2014/main" id="{3F74EF89-D7E7-8E05-241C-E2BB42B97D8B}"/>
                    </a:ext>
                  </a:extLst>
                </p:cNvPr>
                <p:cNvSpPr txBox="1"/>
                <p:nvPr/>
              </p:nvSpPr>
              <p:spPr>
                <a:xfrm>
                  <a:off x="6593548" y="4530784"/>
                  <a:ext cx="953900" cy="734005"/>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入力</a:t>
                  </a:r>
                  <a:r>
                    <a:rPr lang="en-US" altLang="ja-JP" sz="900" dirty="0">
                      <a:latin typeface="Meiryo UI" panose="020B0604030504040204" pitchFamily="50" charset="-128"/>
                      <a:ea typeface="Meiryo UI" panose="020B0604030504040204" pitchFamily="50" charset="-128"/>
                    </a:rPr>
                    <a:t>400</a:t>
                  </a:r>
                  <a:r>
                    <a:rPr lang="en-US" altLang="ja-JP" sz="900" baseline="30000" dirty="0">
                      <a:latin typeface="Meiryo UI" panose="020B0604030504040204" pitchFamily="50" charset="-128"/>
                      <a:ea typeface="Meiryo UI" panose="020B0604030504040204" pitchFamily="50" charset="-128"/>
                    </a:rPr>
                    <a:t>※</a:t>
                  </a:r>
                  <a:endParaRPr kumimoji="1" lang="en-US" altLang="ja-JP" sz="900" baseline="300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出力</a:t>
                  </a:r>
                  <a:r>
                    <a:rPr lang="en-US" altLang="ja-JP" sz="900" dirty="0">
                      <a:latin typeface="Meiryo UI" panose="020B0604030504040204" pitchFamily="50" charset="-128"/>
                      <a:ea typeface="Meiryo UI" panose="020B0604030504040204" pitchFamily="50" charset="-128"/>
                    </a:rPr>
                    <a:t>120</a:t>
                  </a:r>
                </a:p>
                <a:p>
                  <a:r>
                    <a:rPr lang="en-US" altLang="ja-JP" sz="900" dirty="0" err="1">
                      <a:latin typeface="Meiryo UI" panose="020B0604030504040204" pitchFamily="50" charset="-128"/>
                      <a:ea typeface="Meiryo UI" panose="020B0604030504040204" pitchFamily="50" charset="-128"/>
                    </a:rPr>
                    <a:t>ReLU</a:t>
                  </a:r>
                  <a:r>
                    <a:rPr lang="ja-JP" altLang="en-US" sz="900" dirty="0">
                      <a:latin typeface="Meiryo UI" panose="020B0604030504040204" pitchFamily="50" charset="-128"/>
                      <a:ea typeface="Meiryo UI" panose="020B0604030504040204" pitchFamily="50" charset="-128"/>
                    </a:rPr>
                    <a:t>関数</a:t>
                  </a:r>
                  <a:endParaRPr lang="en-US" altLang="ja-JP" sz="900" dirty="0">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DBD7B819-D864-120E-91CF-D6607EE97C17}"/>
                    </a:ext>
                  </a:extLst>
                </p:cNvPr>
                <p:cNvSpPr txBox="1"/>
                <p:nvPr/>
              </p:nvSpPr>
              <p:spPr>
                <a:xfrm>
                  <a:off x="7677435" y="4530784"/>
                  <a:ext cx="953900" cy="734005"/>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入力</a:t>
                  </a:r>
                  <a:r>
                    <a:rPr lang="en-US" altLang="ja-JP" sz="900" dirty="0">
                      <a:latin typeface="Meiryo UI" panose="020B0604030504040204" pitchFamily="50" charset="-128"/>
                      <a:ea typeface="Meiryo UI" panose="020B0604030504040204" pitchFamily="50" charset="-128"/>
                    </a:rPr>
                    <a:t>120</a:t>
                  </a:r>
                  <a:endParaRPr kumimoji="1"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出力</a:t>
                  </a:r>
                  <a:r>
                    <a:rPr lang="en-US" altLang="ja-JP" sz="900" dirty="0">
                      <a:latin typeface="Meiryo UI" panose="020B0604030504040204" pitchFamily="50" charset="-128"/>
                      <a:ea typeface="Meiryo UI" panose="020B0604030504040204" pitchFamily="50" charset="-128"/>
                    </a:rPr>
                    <a:t>84</a:t>
                  </a:r>
                </a:p>
                <a:p>
                  <a:r>
                    <a:rPr lang="en-US" altLang="ja-JP" sz="900" dirty="0" err="1">
                      <a:latin typeface="Meiryo UI" panose="020B0604030504040204" pitchFamily="50" charset="-128"/>
                      <a:ea typeface="Meiryo UI" panose="020B0604030504040204" pitchFamily="50" charset="-128"/>
                    </a:rPr>
                    <a:t>ReLU</a:t>
                  </a:r>
                  <a:r>
                    <a:rPr lang="ja-JP" altLang="en-US" sz="900" dirty="0">
                      <a:latin typeface="Meiryo UI" panose="020B0604030504040204" pitchFamily="50" charset="-128"/>
                      <a:ea typeface="Meiryo UI" panose="020B0604030504040204" pitchFamily="50" charset="-128"/>
                    </a:rPr>
                    <a:t>関数</a:t>
                  </a:r>
                  <a:endParaRPr lang="en-US" altLang="ja-JP" sz="9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E04F75D0-A41F-2A11-C49E-094AF8BB93AF}"/>
                    </a:ext>
                  </a:extLst>
                </p:cNvPr>
                <p:cNvSpPr txBox="1"/>
                <p:nvPr/>
              </p:nvSpPr>
              <p:spPr>
                <a:xfrm>
                  <a:off x="8738910" y="4530784"/>
                  <a:ext cx="953900" cy="533822"/>
                </a:xfrm>
                <a:prstGeom prst="rect">
                  <a:avLst/>
                </a:prstGeom>
                <a:noFill/>
              </p:spPr>
              <p:txBody>
                <a:bodyPr wrap="square" rtlCol="0">
                  <a:spAutoFit/>
                </a:bodyPr>
                <a:lstStyle/>
                <a:p>
                  <a:r>
                    <a:rPr lang="ja-JP" altLang="en-US" sz="900" dirty="0">
                      <a:latin typeface="Meiryo UI" panose="020B0604030504040204" pitchFamily="50" charset="-128"/>
                      <a:ea typeface="Meiryo UI" panose="020B0604030504040204" pitchFamily="50" charset="-128"/>
                    </a:rPr>
                    <a:t>入力</a:t>
                  </a:r>
                  <a:r>
                    <a:rPr lang="en-US" altLang="ja-JP" sz="900" dirty="0">
                      <a:latin typeface="Meiryo UI" panose="020B0604030504040204" pitchFamily="50" charset="-128"/>
                      <a:ea typeface="Meiryo UI" panose="020B0604030504040204" pitchFamily="50" charset="-128"/>
                    </a:rPr>
                    <a:t>84</a:t>
                  </a:r>
                  <a:endParaRPr kumimoji="1" lang="en-US" altLang="ja-JP" sz="9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出力</a:t>
                  </a:r>
                  <a:r>
                    <a:rPr lang="en-US" altLang="ja-JP" sz="900" dirty="0">
                      <a:latin typeface="Meiryo UI" panose="020B0604030504040204" pitchFamily="50" charset="-128"/>
                      <a:ea typeface="Meiryo UI" panose="020B0604030504040204" pitchFamily="50" charset="-128"/>
                    </a:rPr>
                    <a:t>10</a:t>
                  </a:r>
                </a:p>
              </p:txBody>
            </p:sp>
            <p:sp>
              <p:nvSpPr>
                <p:cNvPr id="22" name="テキスト ボックス 21">
                  <a:extLst>
                    <a:ext uri="{FF2B5EF4-FFF2-40B4-BE49-F238E27FC236}">
                      <a16:creationId xmlns:a16="http://schemas.microsoft.com/office/drawing/2014/main" id="{0EE90342-7290-FB01-82E6-9362BCC1B53E}"/>
                    </a:ext>
                  </a:extLst>
                </p:cNvPr>
                <p:cNvSpPr txBox="1"/>
                <p:nvPr/>
              </p:nvSpPr>
              <p:spPr>
                <a:xfrm>
                  <a:off x="9783583" y="4530784"/>
                  <a:ext cx="953900" cy="333638"/>
                </a:xfrm>
                <a:prstGeom prst="rect">
                  <a:avLst/>
                </a:prstGeom>
                <a:noFill/>
              </p:spPr>
              <p:txBody>
                <a:bodyPr wrap="square" rtlCol="0">
                  <a:spAutoFit/>
                </a:bodyPr>
                <a:lstStyle/>
                <a:p>
                  <a:r>
                    <a:rPr lang="en-US" altLang="ja-JP" sz="900" dirty="0">
                      <a:latin typeface="Meiryo UI" panose="020B0604030504040204" pitchFamily="50" charset="-128"/>
                      <a:ea typeface="Meiryo UI" panose="020B0604030504040204" pitchFamily="50" charset="-128"/>
                    </a:rPr>
                    <a:t>10</a:t>
                  </a:r>
                  <a:r>
                    <a:rPr lang="ja-JP" altLang="en-US" sz="900" dirty="0">
                      <a:latin typeface="Meiryo UI" panose="020B0604030504040204" pitchFamily="50" charset="-128"/>
                      <a:ea typeface="Meiryo UI" panose="020B0604030504040204" pitchFamily="50" charset="-128"/>
                    </a:rPr>
                    <a:t>クラス</a:t>
                  </a:r>
                  <a:endParaRPr lang="en-US" altLang="ja-JP" sz="900" dirty="0">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51E4A7A0-5749-BB6E-2B5F-E1F72C28A24A}"/>
                    </a:ext>
                  </a:extLst>
                </p:cNvPr>
                <p:cNvSpPr/>
                <p:nvPr/>
              </p:nvSpPr>
              <p:spPr>
                <a:xfrm>
                  <a:off x="246814" y="2743198"/>
                  <a:ext cx="665071" cy="74631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画像</a:t>
                  </a:r>
                </a:p>
              </p:txBody>
            </p:sp>
            <p:sp>
              <p:nvSpPr>
                <p:cNvPr id="24" name="正方形/長方形 23">
                  <a:extLst>
                    <a:ext uri="{FF2B5EF4-FFF2-40B4-BE49-F238E27FC236}">
                      <a16:creationId xmlns:a16="http://schemas.microsoft.com/office/drawing/2014/main" id="{4952D328-801A-3436-2DFB-B54BDC2844C7}"/>
                    </a:ext>
                  </a:extLst>
                </p:cNvPr>
                <p:cNvSpPr/>
                <p:nvPr/>
              </p:nvSpPr>
              <p:spPr>
                <a:xfrm>
                  <a:off x="11261912" y="2743198"/>
                  <a:ext cx="699247" cy="746312"/>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ラベル</a:t>
                  </a:r>
                </a:p>
              </p:txBody>
            </p:sp>
            <p:cxnSp>
              <p:nvCxnSpPr>
                <p:cNvPr id="26" name="直線矢印コネクタ 25">
                  <a:extLst>
                    <a:ext uri="{FF2B5EF4-FFF2-40B4-BE49-F238E27FC236}">
                      <a16:creationId xmlns:a16="http://schemas.microsoft.com/office/drawing/2014/main" id="{28B7A63A-CBFC-698A-325F-E529E1EC34BB}"/>
                    </a:ext>
                  </a:extLst>
                </p:cNvPr>
                <p:cNvCxnSpPr>
                  <a:stCxn id="24" idx="1"/>
                  <a:endCxn id="13" idx="3"/>
                </p:cNvCxnSpPr>
                <p:nvPr/>
              </p:nvCxnSpPr>
              <p:spPr>
                <a:xfrm flipH="1">
                  <a:off x="10408028" y="3116354"/>
                  <a:ext cx="853884" cy="0"/>
                </a:xfrm>
                <a:prstGeom prst="straightConnector1">
                  <a:avLst/>
                </a:prstGeom>
                <a:ln>
                  <a:solidFill>
                    <a:schemeClr val="bg1">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2A588F4D-3F83-E601-848F-745E18F119E5}"/>
                    </a:ext>
                  </a:extLst>
                </p:cNvPr>
                <p:cNvSpPr txBox="1"/>
                <p:nvPr/>
              </p:nvSpPr>
              <p:spPr>
                <a:xfrm>
                  <a:off x="10421472" y="3126753"/>
                  <a:ext cx="865657"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損失関数</a:t>
                  </a:r>
                </a:p>
              </p:txBody>
            </p:sp>
            <p:sp>
              <p:nvSpPr>
                <p:cNvPr id="28" name="正方形/長方形 27">
                  <a:extLst>
                    <a:ext uri="{FF2B5EF4-FFF2-40B4-BE49-F238E27FC236}">
                      <a16:creationId xmlns:a16="http://schemas.microsoft.com/office/drawing/2014/main" id="{04AF9D71-8304-28C1-1D78-468F9FC3C8C5}"/>
                    </a:ext>
                  </a:extLst>
                </p:cNvPr>
                <p:cNvSpPr/>
                <p:nvPr/>
              </p:nvSpPr>
              <p:spPr>
                <a:xfrm>
                  <a:off x="10260106" y="1327242"/>
                  <a:ext cx="1176618" cy="529104"/>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交差エントロピー</a:t>
                  </a:r>
                </a:p>
              </p:txBody>
            </p:sp>
            <p:sp>
              <p:nvSpPr>
                <p:cNvPr id="29" name="正方形/長方形 28">
                  <a:extLst>
                    <a:ext uri="{FF2B5EF4-FFF2-40B4-BE49-F238E27FC236}">
                      <a16:creationId xmlns:a16="http://schemas.microsoft.com/office/drawing/2014/main" id="{90816CB4-E14D-DCB4-C805-E8EA764E1D6B}"/>
                    </a:ext>
                  </a:extLst>
                </p:cNvPr>
                <p:cNvSpPr/>
                <p:nvPr/>
              </p:nvSpPr>
              <p:spPr>
                <a:xfrm>
                  <a:off x="4336676" y="1328930"/>
                  <a:ext cx="3139608" cy="529103"/>
                </a:xfrm>
                <a:prstGeom prst="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eiryo UI" panose="020B0604030504040204" pitchFamily="50" charset="-128"/>
                      <a:ea typeface="Meiryo UI" panose="020B0604030504040204" pitchFamily="50" charset="-128"/>
                    </a:rPr>
                    <a:t>最適化</a:t>
                  </a:r>
                  <a:r>
                    <a:rPr lang="ja-JP" altLang="en-US" sz="1200" dirty="0">
                      <a:solidFill>
                        <a:schemeClr val="tx1"/>
                      </a:solidFill>
                      <a:latin typeface="Meiryo UI" panose="020B0604030504040204" pitchFamily="50" charset="-128"/>
                      <a:ea typeface="Meiryo UI" panose="020B0604030504040204" pitchFamily="50" charset="-128"/>
                    </a:rPr>
                    <a:t>　アルゴリズム</a:t>
                  </a:r>
                  <a:r>
                    <a:rPr lang="en-US" altLang="ja-JP" sz="1200" dirty="0">
                      <a:solidFill>
                        <a:schemeClr val="tx1"/>
                      </a:solidFill>
                      <a:latin typeface="Meiryo UI" panose="020B0604030504040204" pitchFamily="50" charset="-128"/>
                      <a:ea typeface="Meiryo UI" panose="020B0604030504040204" pitchFamily="50" charset="-128"/>
                    </a:rPr>
                    <a:t>SGD</a:t>
                  </a:r>
                  <a:r>
                    <a:rPr lang="ja-JP" altLang="en-US" sz="1200" dirty="0">
                      <a:solidFill>
                        <a:schemeClr val="tx1"/>
                      </a:solidFill>
                      <a:latin typeface="Meiryo UI" panose="020B0604030504040204" pitchFamily="50" charset="-128"/>
                      <a:ea typeface="Meiryo UI" panose="020B0604030504040204" pitchFamily="50" charset="-128"/>
                    </a:rPr>
                    <a:t>，</a:t>
                  </a:r>
                  <a:r>
                    <a:rPr kumimoji="1" lang="ja-JP" altLang="en-US" sz="1200" dirty="0">
                      <a:solidFill>
                        <a:schemeClr val="tx1"/>
                      </a:solidFill>
                      <a:latin typeface="Meiryo UI" panose="020B0604030504040204" pitchFamily="50" charset="-128"/>
                      <a:ea typeface="Meiryo UI" panose="020B0604030504040204" pitchFamily="50" charset="-128"/>
                    </a:rPr>
                    <a:t>学習率</a:t>
                  </a:r>
                  <a:r>
                    <a:rPr kumimoji="1" lang="en-US" altLang="ja-JP" sz="1200" dirty="0">
                      <a:solidFill>
                        <a:schemeClr val="tx1"/>
                      </a:solidFill>
                      <a:latin typeface="Meiryo UI" panose="020B0604030504040204" pitchFamily="50" charset="-128"/>
                      <a:ea typeface="Meiryo UI" panose="020B0604030504040204" pitchFamily="50" charset="-128"/>
                    </a:rPr>
                    <a:t>0.001</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5A60A019-79C2-8899-C765-D49F417BBB56}"/>
                    </a:ext>
                  </a:extLst>
                </p:cNvPr>
                <p:cNvCxnSpPr>
                  <a:stCxn id="27" idx="0"/>
                  <a:endCxn id="28" idx="2"/>
                </p:cNvCxnSpPr>
                <p:nvPr/>
              </p:nvCxnSpPr>
              <p:spPr>
                <a:xfrm flipH="1" flipV="1">
                  <a:off x="10848415" y="1856346"/>
                  <a:ext cx="5886" cy="127040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7A65123A-7B13-FA01-13F2-C1800D9E758F}"/>
                    </a:ext>
                  </a:extLst>
                </p:cNvPr>
                <p:cNvCxnSpPr>
                  <a:cxnSpLocks/>
                  <a:stCxn id="28" idx="1"/>
                  <a:endCxn id="29" idx="3"/>
                </p:cNvCxnSpPr>
                <p:nvPr/>
              </p:nvCxnSpPr>
              <p:spPr>
                <a:xfrm flipH="1">
                  <a:off x="7476284" y="1591794"/>
                  <a:ext cx="2783822" cy="168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テキスト ボックス 33">
                  <a:extLst>
                    <a:ext uri="{FF2B5EF4-FFF2-40B4-BE49-F238E27FC236}">
                      <a16:creationId xmlns:a16="http://schemas.microsoft.com/office/drawing/2014/main" id="{4840D7A2-AE9D-99A8-5E91-8913A3B6B610}"/>
                    </a:ext>
                  </a:extLst>
                </p:cNvPr>
                <p:cNvSpPr txBox="1"/>
                <p:nvPr/>
              </p:nvSpPr>
              <p:spPr>
                <a:xfrm>
                  <a:off x="8464779" y="1188742"/>
                  <a:ext cx="1609999" cy="276998"/>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誤差（損失）</a:t>
                  </a:r>
                </a:p>
              </p:txBody>
            </p:sp>
            <p:cxnSp>
              <p:nvCxnSpPr>
                <p:cNvPr id="36" name="直線矢印コネクタ 35">
                  <a:extLst>
                    <a:ext uri="{FF2B5EF4-FFF2-40B4-BE49-F238E27FC236}">
                      <a16:creationId xmlns:a16="http://schemas.microsoft.com/office/drawing/2014/main" id="{3FECE954-A60C-545A-33C0-4581968D614D}"/>
                    </a:ext>
                  </a:extLst>
                </p:cNvPr>
                <p:cNvCxnSpPr>
                  <a:cxnSpLocks/>
                  <a:stCxn id="29" idx="1"/>
                </p:cNvCxnSpPr>
                <p:nvPr/>
              </p:nvCxnSpPr>
              <p:spPr>
                <a:xfrm flipH="1" flipV="1">
                  <a:off x="2543181" y="1591674"/>
                  <a:ext cx="1793495" cy="180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直線矢印コネクタ 37">
                  <a:extLst>
                    <a:ext uri="{FF2B5EF4-FFF2-40B4-BE49-F238E27FC236}">
                      <a16:creationId xmlns:a16="http://schemas.microsoft.com/office/drawing/2014/main" id="{013A4738-2868-EF7C-FC33-508901A6D4AF}"/>
                    </a:ext>
                  </a:extLst>
                </p:cNvPr>
                <p:cNvCxnSpPr>
                  <a:stCxn id="4" idx="3"/>
                  <a:endCxn id="5" idx="1"/>
                </p:cNvCxnSpPr>
                <p:nvPr/>
              </p:nvCxnSpPr>
              <p:spPr>
                <a:xfrm flipV="1">
                  <a:off x="1707783" y="3116354"/>
                  <a:ext cx="583266" cy="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矢印コネクタ 39">
                  <a:extLst>
                    <a:ext uri="{FF2B5EF4-FFF2-40B4-BE49-F238E27FC236}">
                      <a16:creationId xmlns:a16="http://schemas.microsoft.com/office/drawing/2014/main" id="{165555B7-EA28-8FAD-EE0C-D3C113E1D124}"/>
                    </a:ext>
                  </a:extLst>
                </p:cNvPr>
                <p:cNvCxnSpPr>
                  <a:stCxn id="5" idx="3"/>
                  <a:endCxn id="6" idx="1"/>
                </p:cNvCxnSpPr>
                <p:nvPr/>
              </p:nvCxnSpPr>
              <p:spPr>
                <a:xfrm>
                  <a:off x="2795314" y="3116354"/>
                  <a:ext cx="58326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直線矢印コネクタ 41">
                  <a:extLst>
                    <a:ext uri="{FF2B5EF4-FFF2-40B4-BE49-F238E27FC236}">
                      <a16:creationId xmlns:a16="http://schemas.microsoft.com/office/drawing/2014/main" id="{A50AFD87-D951-DED5-B009-63F216AD96CD}"/>
                    </a:ext>
                  </a:extLst>
                </p:cNvPr>
                <p:cNvCxnSpPr>
                  <a:stCxn id="6" idx="3"/>
                  <a:endCxn id="8" idx="1"/>
                </p:cNvCxnSpPr>
                <p:nvPr/>
              </p:nvCxnSpPr>
              <p:spPr>
                <a:xfrm>
                  <a:off x="3882845" y="3116354"/>
                  <a:ext cx="58326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線矢印コネクタ 43">
                  <a:extLst>
                    <a:ext uri="{FF2B5EF4-FFF2-40B4-BE49-F238E27FC236}">
                      <a16:creationId xmlns:a16="http://schemas.microsoft.com/office/drawing/2014/main" id="{4D26D7A2-4B51-6755-5CEE-AD2931BDFC44}"/>
                    </a:ext>
                  </a:extLst>
                </p:cNvPr>
                <p:cNvCxnSpPr>
                  <a:stCxn id="8" idx="3"/>
                  <a:endCxn id="9" idx="1"/>
                </p:cNvCxnSpPr>
                <p:nvPr/>
              </p:nvCxnSpPr>
              <p:spPr>
                <a:xfrm>
                  <a:off x="4970376" y="3116354"/>
                  <a:ext cx="58326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矢印コネクタ 45">
                  <a:extLst>
                    <a:ext uri="{FF2B5EF4-FFF2-40B4-BE49-F238E27FC236}">
                      <a16:creationId xmlns:a16="http://schemas.microsoft.com/office/drawing/2014/main" id="{5F97CBD8-541B-6B65-5C84-86353CE22C1E}"/>
                    </a:ext>
                  </a:extLst>
                </p:cNvPr>
                <p:cNvCxnSpPr>
                  <a:stCxn id="9" idx="3"/>
                  <a:endCxn id="10" idx="1"/>
                </p:cNvCxnSpPr>
                <p:nvPr/>
              </p:nvCxnSpPr>
              <p:spPr>
                <a:xfrm>
                  <a:off x="6057907" y="3116354"/>
                  <a:ext cx="58326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直線矢印コネクタ 47">
                  <a:extLst>
                    <a:ext uri="{FF2B5EF4-FFF2-40B4-BE49-F238E27FC236}">
                      <a16:creationId xmlns:a16="http://schemas.microsoft.com/office/drawing/2014/main" id="{E664811B-D230-6FF5-E60C-A66188915900}"/>
                    </a:ext>
                  </a:extLst>
                </p:cNvPr>
                <p:cNvCxnSpPr>
                  <a:stCxn id="10" idx="3"/>
                  <a:endCxn id="11" idx="1"/>
                </p:cNvCxnSpPr>
                <p:nvPr/>
              </p:nvCxnSpPr>
              <p:spPr>
                <a:xfrm>
                  <a:off x="7145438" y="3116354"/>
                  <a:ext cx="58326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線矢印コネクタ 49">
                  <a:extLst>
                    <a:ext uri="{FF2B5EF4-FFF2-40B4-BE49-F238E27FC236}">
                      <a16:creationId xmlns:a16="http://schemas.microsoft.com/office/drawing/2014/main" id="{2BD3BD3D-B0C4-6072-AF9E-3DFA43C79A95}"/>
                    </a:ext>
                  </a:extLst>
                </p:cNvPr>
                <p:cNvCxnSpPr>
                  <a:stCxn id="11" idx="3"/>
                  <a:endCxn id="12" idx="1"/>
                </p:cNvCxnSpPr>
                <p:nvPr/>
              </p:nvCxnSpPr>
              <p:spPr>
                <a:xfrm>
                  <a:off x="8232969" y="3116354"/>
                  <a:ext cx="583266" cy="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直線矢印コネクタ 51">
                  <a:extLst>
                    <a:ext uri="{FF2B5EF4-FFF2-40B4-BE49-F238E27FC236}">
                      <a16:creationId xmlns:a16="http://schemas.microsoft.com/office/drawing/2014/main" id="{E49C5B1C-61F2-452D-ACE9-EE1528AFC1E7}"/>
                    </a:ext>
                  </a:extLst>
                </p:cNvPr>
                <p:cNvCxnSpPr>
                  <a:stCxn id="12" idx="3"/>
                  <a:endCxn id="13" idx="1"/>
                </p:cNvCxnSpPr>
                <p:nvPr/>
              </p:nvCxnSpPr>
              <p:spPr>
                <a:xfrm flipV="1">
                  <a:off x="9320500" y="3116354"/>
                  <a:ext cx="583263" cy="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57" name="テキスト ボックス 56">
              <a:extLst>
                <a:ext uri="{FF2B5EF4-FFF2-40B4-BE49-F238E27FC236}">
                  <a16:creationId xmlns:a16="http://schemas.microsoft.com/office/drawing/2014/main" id="{B8FD055F-17BB-55AD-E3E7-744A1C78AA9A}"/>
                </a:ext>
              </a:extLst>
            </p:cNvPr>
            <p:cNvSpPr txBox="1"/>
            <p:nvPr/>
          </p:nvSpPr>
          <p:spPr>
            <a:xfrm>
              <a:off x="261108" y="5686688"/>
              <a:ext cx="4296336"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self.conv1=nn.Conv2d(</a:t>
              </a:r>
              <a:r>
                <a:rPr kumimoji="1" lang="ja-JP" altLang="en-US" sz="1050" dirty="0">
                  <a:latin typeface="Meiryo UI" panose="020B0604030504040204" pitchFamily="50" charset="-128"/>
                  <a:ea typeface="Meiryo UI" panose="020B0604030504040204" pitchFamily="50" charset="-128"/>
                </a:rPr>
                <a:t>入力</a:t>
              </a:r>
              <a:r>
                <a:rPr kumimoji="1" lang="en-US" altLang="ja-JP" sz="1050" dirty="0">
                  <a:latin typeface="Meiryo UI" panose="020B0604030504040204" pitchFamily="50" charset="-128"/>
                  <a:ea typeface="Meiryo UI" panose="020B0604030504040204" pitchFamily="50" charset="-128"/>
                </a:rPr>
                <a:t>Ch</a:t>
              </a:r>
              <a:r>
                <a:rPr kumimoji="1" lang="ja-JP" altLang="en-US" sz="1050" dirty="0">
                  <a:latin typeface="Meiryo UI" panose="020B0604030504040204" pitchFamily="50" charset="-128"/>
                  <a:ea typeface="Meiryo UI" panose="020B0604030504040204" pitchFamily="50" charset="-128"/>
                </a:rPr>
                <a:t>数，出力</a:t>
              </a:r>
              <a:r>
                <a:rPr kumimoji="1" lang="en-US" altLang="ja-JP" sz="1050" dirty="0">
                  <a:latin typeface="Meiryo UI" panose="020B0604030504040204" pitchFamily="50" charset="-128"/>
                  <a:ea typeface="Meiryo UI" panose="020B0604030504040204" pitchFamily="50" charset="-128"/>
                </a:rPr>
                <a:t>Ch</a:t>
              </a:r>
              <a:r>
                <a:rPr kumimoji="1" lang="ja-JP" altLang="en-US" sz="1050" dirty="0">
                  <a:latin typeface="Meiryo UI" panose="020B0604030504040204" pitchFamily="50" charset="-128"/>
                  <a:ea typeface="Meiryo UI" panose="020B0604030504040204" pitchFamily="50" charset="-128"/>
                </a:rPr>
                <a:t>数，カーネルサイズ）</a:t>
              </a:r>
            </a:p>
          </p:txBody>
        </p:sp>
        <p:sp>
          <p:nvSpPr>
            <p:cNvPr id="58" name="テキスト ボックス 57">
              <a:extLst>
                <a:ext uri="{FF2B5EF4-FFF2-40B4-BE49-F238E27FC236}">
                  <a16:creationId xmlns:a16="http://schemas.microsoft.com/office/drawing/2014/main" id="{DA6182F0-8DBB-3F35-D6BF-877B0920065E}"/>
                </a:ext>
              </a:extLst>
            </p:cNvPr>
            <p:cNvSpPr txBox="1"/>
            <p:nvPr/>
          </p:nvSpPr>
          <p:spPr>
            <a:xfrm>
              <a:off x="3314021" y="5251057"/>
              <a:ext cx="3284159" cy="253916"/>
            </a:xfrm>
            <a:prstGeom prst="rect">
              <a:avLst/>
            </a:prstGeom>
            <a:noFill/>
          </p:spPr>
          <p:txBody>
            <a:bodyPr wrap="square" rtlCol="0">
              <a:spAutoFit/>
            </a:bodyPr>
            <a:lstStyle/>
            <a:p>
              <a:r>
                <a:rPr kumimoji="1" lang="en-US" altLang="ja-JP" sz="1050" dirty="0" err="1">
                  <a:latin typeface="Meiryo UI" panose="020B0604030504040204" pitchFamily="50" charset="-128"/>
                  <a:ea typeface="Meiryo UI" panose="020B0604030504040204" pitchFamily="50" charset="-128"/>
                </a:rPr>
                <a:t>self.pool</a:t>
              </a:r>
              <a:r>
                <a:rPr kumimoji="1" lang="en-US" altLang="ja-JP" sz="1050" dirty="0">
                  <a:latin typeface="Meiryo UI" panose="020B0604030504040204" pitchFamily="50" charset="-128"/>
                  <a:ea typeface="Meiryo UI" panose="020B0604030504040204" pitchFamily="50" charset="-128"/>
                </a:rPr>
                <a:t>=nn.MAXPool2d(</a:t>
              </a:r>
              <a:r>
                <a:rPr kumimoji="1" lang="ja-JP" altLang="en-US" sz="1050" dirty="0">
                  <a:latin typeface="Meiryo UI" panose="020B0604030504040204" pitchFamily="50" charset="-128"/>
                  <a:ea typeface="Meiryo UI" panose="020B0604030504040204" pitchFamily="50" charset="-128"/>
                </a:rPr>
                <a:t>カーネルサイズ</a:t>
              </a:r>
              <a:r>
                <a:rPr kumimoji="1" lang="en-US" altLang="ja-JP" sz="1050" dirty="0">
                  <a:latin typeface="Meiryo UI" panose="020B0604030504040204" pitchFamily="50" charset="-128"/>
                  <a:ea typeface="Meiryo UI" panose="020B0604030504040204" pitchFamily="50" charset="-128"/>
                </a:rPr>
                <a:t>, </a:t>
              </a:r>
              <a:r>
                <a:rPr kumimoji="1" lang="ja-JP" altLang="en-US" sz="1050" dirty="0">
                  <a:latin typeface="Meiryo UI" panose="020B0604030504040204" pitchFamily="50" charset="-128"/>
                  <a:ea typeface="Meiryo UI" panose="020B0604030504040204" pitchFamily="50" charset="-128"/>
                </a:rPr>
                <a:t>ストライド）</a:t>
              </a:r>
            </a:p>
          </p:txBody>
        </p:sp>
        <p:sp>
          <p:nvSpPr>
            <p:cNvPr id="59" name="テキスト ボックス 58">
              <a:extLst>
                <a:ext uri="{FF2B5EF4-FFF2-40B4-BE49-F238E27FC236}">
                  <a16:creationId xmlns:a16="http://schemas.microsoft.com/office/drawing/2014/main" id="{FC30A3B7-1E31-4EE6-DB37-6F8C37F75642}"/>
                </a:ext>
              </a:extLst>
            </p:cNvPr>
            <p:cNvSpPr txBox="1"/>
            <p:nvPr/>
          </p:nvSpPr>
          <p:spPr>
            <a:xfrm>
              <a:off x="7924253" y="4817377"/>
              <a:ext cx="2288228"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self.fc2=</a:t>
              </a:r>
              <a:r>
                <a:rPr kumimoji="1" lang="en-US" altLang="ja-JP" sz="1050" dirty="0" err="1">
                  <a:latin typeface="Meiryo UI" panose="020B0604030504040204" pitchFamily="50" charset="-128"/>
                  <a:ea typeface="Meiryo UI" panose="020B0604030504040204" pitchFamily="50" charset="-128"/>
                </a:rPr>
                <a:t>nn.Linear</a:t>
              </a:r>
              <a:r>
                <a:rPr kumimoji="1" lang="en-US" altLang="ja-JP" sz="1050" dirty="0">
                  <a:latin typeface="Meiryo UI" panose="020B0604030504040204" pitchFamily="50" charset="-128"/>
                  <a:ea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rPr>
                <a:t>入力</a:t>
              </a:r>
              <a:r>
                <a:rPr kumimoji="1" lang="en-US" altLang="ja-JP" sz="1050" dirty="0">
                  <a:latin typeface="Meiryo UI" panose="020B0604030504040204" pitchFamily="50" charset="-128"/>
                  <a:ea typeface="Meiryo UI" panose="020B0604030504040204" pitchFamily="50" charset="-128"/>
                </a:rPr>
                <a:t>, </a:t>
              </a:r>
              <a:r>
                <a:rPr kumimoji="1" lang="ja-JP" altLang="en-US" sz="1050" dirty="0">
                  <a:latin typeface="Meiryo UI" panose="020B0604030504040204" pitchFamily="50" charset="-128"/>
                  <a:ea typeface="Meiryo UI" panose="020B0604030504040204" pitchFamily="50" charset="-128"/>
                </a:rPr>
                <a:t>出力）</a:t>
              </a:r>
            </a:p>
          </p:txBody>
        </p:sp>
        <p:sp>
          <p:nvSpPr>
            <p:cNvPr id="61" name="テキスト ボックス 60">
              <a:extLst>
                <a:ext uri="{FF2B5EF4-FFF2-40B4-BE49-F238E27FC236}">
                  <a16:creationId xmlns:a16="http://schemas.microsoft.com/office/drawing/2014/main" id="{6C79BF8D-00FD-1CE5-A02F-0F5C81141DCB}"/>
                </a:ext>
              </a:extLst>
            </p:cNvPr>
            <p:cNvSpPr txBox="1"/>
            <p:nvPr/>
          </p:nvSpPr>
          <p:spPr>
            <a:xfrm>
              <a:off x="6084288" y="4318681"/>
              <a:ext cx="1812828" cy="369332"/>
            </a:xfrm>
            <a:prstGeom prst="rect">
              <a:avLst/>
            </a:prstGeom>
            <a:noFill/>
          </p:spPr>
          <p:txBody>
            <a:bodyPr wrap="square" rtlCol="0">
              <a:spAutoFit/>
            </a:bodyPr>
            <a:lstStyle/>
            <a:p>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畳み込み層２の</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出力</a:t>
              </a:r>
              <a:r>
                <a:rPr kumimoji="1" lang="en-US" altLang="ja-JP" sz="900" dirty="0">
                  <a:latin typeface="Meiryo UI" panose="020B0604030504040204" pitchFamily="50" charset="-128"/>
                  <a:ea typeface="Meiryo UI" panose="020B0604030504040204" pitchFamily="50" charset="-128"/>
                </a:rPr>
                <a:t>(16)</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カーネル</a:t>
              </a:r>
              <a:r>
                <a:rPr lang="en-US" altLang="ja-JP" sz="900" dirty="0">
                  <a:latin typeface="Meiryo UI" panose="020B0604030504040204" pitchFamily="50" charset="-128"/>
                  <a:ea typeface="Meiryo UI" panose="020B0604030504040204" pitchFamily="50" charset="-128"/>
                </a:rPr>
                <a:t>(5×5)</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400</a:t>
              </a:r>
              <a:endParaRPr kumimoji="1" lang="ja-JP" altLang="en-US" sz="900"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176C2950-F403-551B-83C0-906E0D4384C6}"/>
                </a:ext>
              </a:extLst>
            </p:cNvPr>
            <p:cNvSpPr txBox="1"/>
            <p:nvPr/>
          </p:nvSpPr>
          <p:spPr>
            <a:xfrm>
              <a:off x="7145438" y="5473096"/>
              <a:ext cx="1588829"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x=</a:t>
              </a:r>
              <a:r>
                <a:rPr lang="en-US" altLang="ja-JP" sz="1050" dirty="0" err="1">
                  <a:latin typeface="Meiryo UI" panose="020B0604030504040204" pitchFamily="50" charset="-128"/>
                  <a:ea typeface="Meiryo UI" panose="020B0604030504040204" pitchFamily="50" charset="-128"/>
                </a:rPr>
                <a:t>F.relu</a:t>
              </a:r>
              <a:r>
                <a:rPr lang="en-US" altLang="ja-JP" sz="1050" dirty="0">
                  <a:latin typeface="Meiryo UI" panose="020B0604030504040204" pitchFamily="50" charset="-128"/>
                  <a:ea typeface="Meiryo UI" panose="020B0604030504040204" pitchFamily="50" charset="-128"/>
                </a:rPr>
                <a:t>(self.fc2(x))</a:t>
              </a:r>
              <a:endParaRPr kumimoji="1" lang="ja-JP" altLang="en-US" sz="1050" dirty="0">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518A8AC2-193B-D3D8-4A3B-801BB7C2072F}"/>
                </a:ext>
              </a:extLst>
            </p:cNvPr>
            <p:cNvSpPr txBox="1"/>
            <p:nvPr/>
          </p:nvSpPr>
          <p:spPr>
            <a:xfrm>
              <a:off x="2187402" y="6213165"/>
              <a:ext cx="551890" cy="230832"/>
            </a:xfrm>
            <a:prstGeom prst="rect">
              <a:avLst/>
            </a:prstGeom>
            <a:noFill/>
          </p:spPr>
          <p:txBody>
            <a:bodyPr wrap="square" rtlCol="0">
              <a:spAutoFit/>
            </a:bodyPr>
            <a:lstStyle/>
            <a:p>
              <a:r>
                <a:rPr lang="ja-JP" altLang="en-US" sz="900" b="1" dirty="0">
                  <a:latin typeface="Meiryo UI" panose="020B0604030504040204" pitchFamily="50" charset="-128"/>
                  <a:ea typeface="Meiryo UI" panose="020B0604030504040204" pitchFamily="50" charset="-128"/>
                </a:rPr>
                <a:t>処理</a:t>
              </a:r>
              <a:endParaRPr kumimoji="1" lang="ja-JP" altLang="en-US" sz="900" b="1" dirty="0">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EA54ECE0-4C1B-865A-144B-D1EF0A1AA111}"/>
                </a:ext>
              </a:extLst>
            </p:cNvPr>
            <p:cNvSpPr txBox="1"/>
            <p:nvPr/>
          </p:nvSpPr>
          <p:spPr>
            <a:xfrm>
              <a:off x="261108" y="5508992"/>
              <a:ext cx="551890" cy="230832"/>
            </a:xfrm>
            <a:prstGeom prst="rect">
              <a:avLst/>
            </a:prstGeom>
            <a:noFill/>
          </p:spPr>
          <p:txBody>
            <a:bodyPr wrap="square" rtlCol="0">
              <a:spAutoFit/>
            </a:bodyPr>
            <a:lstStyle/>
            <a:p>
              <a:r>
                <a:rPr lang="ja-JP" altLang="en-US" sz="900" b="1" dirty="0">
                  <a:latin typeface="Meiryo UI" panose="020B0604030504040204" pitchFamily="50" charset="-128"/>
                  <a:ea typeface="Meiryo UI" panose="020B0604030504040204" pitchFamily="50" charset="-128"/>
                </a:rPr>
                <a:t>定義</a:t>
              </a:r>
              <a:endParaRPr kumimoji="1" lang="ja-JP" altLang="en-US" sz="900" b="1" dirty="0">
                <a:latin typeface="Meiryo UI" panose="020B0604030504040204" pitchFamily="50" charset="-128"/>
                <a:ea typeface="Meiryo UI" panose="020B0604030504040204" pitchFamily="50" charset="-128"/>
              </a:endParaRPr>
            </a:p>
          </p:txBody>
        </p:sp>
        <p:cxnSp>
          <p:nvCxnSpPr>
            <p:cNvPr id="67" name="直線コネクタ 66">
              <a:extLst>
                <a:ext uri="{FF2B5EF4-FFF2-40B4-BE49-F238E27FC236}">
                  <a16:creationId xmlns:a16="http://schemas.microsoft.com/office/drawing/2014/main" id="{686E2EE6-0F0A-0216-BB41-A7D893E8AC7A}"/>
                </a:ext>
              </a:extLst>
            </p:cNvPr>
            <p:cNvCxnSpPr/>
            <p:nvPr/>
          </p:nvCxnSpPr>
          <p:spPr>
            <a:xfrm>
              <a:off x="329453" y="5940604"/>
              <a:ext cx="3892096" cy="0"/>
            </a:xfrm>
            <a:prstGeom prst="line">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69" name="直線矢印コネクタ 68">
              <a:extLst>
                <a:ext uri="{FF2B5EF4-FFF2-40B4-BE49-F238E27FC236}">
                  <a16:creationId xmlns:a16="http://schemas.microsoft.com/office/drawing/2014/main" id="{D06347BA-5ED8-CF2C-2BF8-BB6C7B2A6482}"/>
                </a:ext>
              </a:extLst>
            </p:cNvPr>
            <p:cNvCxnSpPr/>
            <p:nvPr/>
          </p:nvCxnSpPr>
          <p:spPr>
            <a:xfrm>
              <a:off x="3953435" y="5940604"/>
              <a:ext cx="0" cy="370179"/>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0" name="テキスト ボックス 69">
              <a:extLst>
                <a:ext uri="{FF2B5EF4-FFF2-40B4-BE49-F238E27FC236}">
                  <a16:creationId xmlns:a16="http://schemas.microsoft.com/office/drawing/2014/main" id="{BE1590F9-529C-7C87-02CE-A1A2A3C28FB1}"/>
                </a:ext>
              </a:extLst>
            </p:cNvPr>
            <p:cNvSpPr txBox="1"/>
            <p:nvPr/>
          </p:nvSpPr>
          <p:spPr>
            <a:xfrm>
              <a:off x="3337125" y="5103886"/>
              <a:ext cx="551890" cy="230832"/>
            </a:xfrm>
            <a:prstGeom prst="rect">
              <a:avLst/>
            </a:prstGeom>
            <a:noFill/>
          </p:spPr>
          <p:txBody>
            <a:bodyPr wrap="square" rtlCol="0">
              <a:spAutoFit/>
            </a:bodyPr>
            <a:lstStyle/>
            <a:p>
              <a:r>
                <a:rPr lang="ja-JP" altLang="en-US" sz="900" b="1" dirty="0">
                  <a:latin typeface="Meiryo UI" panose="020B0604030504040204" pitchFamily="50" charset="-128"/>
                  <a:ea typeface="Meiryo UI" panose="020B0604030504040204" pitchFamily="50" charset="-128"/>
                </a:rPr>
                <a:t>定義</a:t>
              </a:r>
              <a:endParaRPr kumimoji="1" lang="ja-JP" altLang="en-US" sz="900" b="1" dirty="0">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06E1D11D-79D6-3FA9-B71F-3EFC6D90B8BA}"/>
                </a:ext>
              </a:extLst>
            </p:cNvPr>
            <p:cNvSpPr txBox="1"/>
            <p:nvPr/>
          </p:nvSpPr>
          <p:spPr>
            <a:xfrm>
              <a:off x="2955834" y="6235311"/>
              <a:ext cx="927011" cy="230832"/>
            </a:xfrm>
            <a:prstGeom prst="rect">
              <a:avLst/>
            </a:prstGeom>
            <a:noFill/>
          </p:spPr>
          <p:txBody>
            <a:bodyPr wrap="square" rtlCol="0">
              <a:spAutoFit/>
            </a:bodyPr>
            <a:lstStyle/>
            <a:p>
              <a:r>
                <a:rPr kumimoji="1" lang="en-US" altLang="ja-JP" sz="900" dirty="0" err="1">
                  <a:latin typeface="Meiryo UI" panose="020B0604030504040204" pitchFamily="50" charset="-128"/>
                  <a:ea typeface="Meiryo UI" panose="020B0604030504040204" pitchFamily="50" charset="-128"/>
                </a:rPr>
                <a:t>ReLU</a:t>
              </a:r>
              <a:r>
                <a:rPr kumimoji="1" lang="ja-JP" altLang="en-US" sz="900" dirty="0">
                  <a:latin typeface="Meiryo UI" panose="020B0604030504040204" pitchFamily="50" charset="-128"/>
                  <a:ea typeface="Meiryo UI" panose="020B0604030504040204" pitchFamily="50" charset="-128"/>
                </a:rPr>
                <a:t>関数</a:t>
              </a:r>
            </a:p>
          </p:txBody>
        </p:sp>
        <p:sp>
          <p:nvSpPr>
            <p:cNvPr id="72" name="テキスト ボックス 71">
              <a:extLst>
                <a:ext uri="{FF2B5EF4-FFF2-40B4-BE49-F238E27FC236}">
                  <a16:creationId xmlns:a16="http://schemas.microsoft.com/office/drawing/2014/main" id="{707A7BA6-F8A0-391B-5C6C-181FCB418076}"/>
                </a:ext>
              </a:extLst>
            </p:cNvPr>
            <p:cNvSpPr txBox="1"/>
            <p:nvPr/>
          </p:nvSpPr>
          <p:spPr>
            <a:xfrm>
              <a:off x="2410115" y="6564661"/>
              <a:ext cx="731188"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プーリング層</a:t>
              </a:r>
            </a:p>
          </p:txBody>
        </p:sp>
        <p:cxnSp>
          <p:nvCxnSpPr>
            <p:cNvPr id="74" name="直線コネクタ 73">
              <a:extLst>
                <a:ext uri="{FF2B5EF4-FFF2-40B4-BE49-F238E27FC236}">
                  <a16:creationId xmlns:a16="http://schemas.microsoft.com/office/drawing/2014/main" id="{68BD7373-8A44-1535-BC34-B1F2FE7D48F2}"/>
                </a:ext>
              </a:extLst>
            </p:cNvPr>
            <p:cNvCxnSpPr/>
            <p:nvPr/>
          </p:nvCxnSpPr>
          <p:spPr>
            <a:xfrm>
              <a:off x="2499505" y="5219302"/>
              <a:ext cx="0" cy="285671"/>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75" name="直線コネクタ 74">
              <a:extLst>
                <a:ext uri="{FF2B5EF4-FFF2-40B4-BE49-F238E27FC236}">
                  <a16:creationId xmlns:a16="http://schemas.microsoft.com/office/drawing/2014/main" id="{BA4F57C4-E216-B3B8-8F82-253998E7C210}"/>
                </a:ext>
              </a:extLst>
            </p:cNvPr>
            <p:cNvCxnSpPr/>
            <p:nvPr/>
          </p:nvCxnSpPr>
          <p:spPr>
            <a:xfrm>
              <a:off x="3519240" y="4738029"/>
              <a:ext cx="0" cy="285671"/>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50961D9F-80A3-DCC2-018C-03F3DF372ECD}"/>
                </a:ext>
              </a:extLst>
            </p:cNvPr>
            <p:cNvCxnSpPr>
              <a:cxnSpLocks/>
            </p:cNvCxnSpPr>
            <p:nvPr/>
          </p:nvCxnSpPr>
          <p:spPr>
            <a:xfrm>
              <a:off x="8066039" y="4268738"/>
              <a:ext cx="0" cy="400819"/>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33D63160-009A-3D5A-9805-B14C989D14B9}"/>
                </a:ext>
              </a:extLst>
            </p:cNvPr>
            <p:cNvSpPr txBox="1"/>
            <p:nvPr/>
          </p:nvSpPr>
          <p:spPr>
            <a:xfrm>
              <a:off x="7924253" y="4650032"/>
              <a:ext cx="551890" cy="230832"/>
            </a:xfrm>
            <a:prstGeom prst="rect">
              <a:avLst/>
            </a:prstGeom>
            <a:noFill/>
          </p:spPr>
          <p:txBody>
            <a:bodyPr wrap="square" rtlCol="0">
              <a:spAutoFit/>
            </a:bodyPr>
            <a:lstStyle/>
            <a:p>
              <a:r>
                <a:rPr lang="ja-JP" altLang="en-US" sz="900" b="1" dirty="0">
                  <a:latin typeface="Meiryo UI" panose="020B0604030504040204" pitchFamily="50" charset="-128"/>
                  <a:ea typeface="Meiryo UI" panose="020B0604030504040204" pitchFamily="50" charset="-128"/>
                </a:rPr>
                <a:t>定義</a:t>
              </a:r>
              <a:endParaRPr kumimoji="1" lang="ja-JP" altLang="en-US" sz="900" b="1"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356A3FFF-A81C-BC6C-8AF8-C7803FFDDA1D}"/>
                </a:ext>
              </a:extLst>
            </p:cNvPr>
            <p:cNvSpPr txBox="1"/>
            <p:nvPr/>
          </p:nvSpPr>
          <p:spPr>
            <a:xfrm>
              <a:off x="2187402" y="6388444"/>
              <a:ext cx="2732541" cy="253916"/>
            </a:xfrm>
            <a:prstGeom prst="rect">
              <a:avLst/>
            </a:prstGeom>
            <a:noFill/>
          </p:spPr>
          <p:txBody>
            <a:bodyPr wrap="square" rtlCol="0">
              <a:spAutoFit/>
            </a:bodyPr>
            <a:lstStyle/>
            <a:p>
              <a:r>
                <a:rPr kumimoji="1" lang="en-US" altLang="ja-JP" sz="1050" dirty="0">
                  <a:latin typeface="Meiryo UI" panose="020B0604030504040204" pitchFamily="50" charset="-128"/>
                  <a:ea typeface="Meiryo UI" panose="020B0604030504040204" pitchFamily="50" charset="-128"/>
                </a:rPr>
                <a:t>x=</a:t>
              </a:r>
              <a:r>
                <a:rPr kumimoji="1" lang="en-US" altLang="ja-JP" sz="1050" dirty="0" err="1">
                  <a:latin typeface="Meiryo UI" panose="020B0604030504040204" pitchFamily="50" charset="-128"/>
                  <a:ea typeface="Meiryo UI" panose="020B0604030504040204" pitchFamily="50" charset="-128"/>
                </a:rPr>
                <a:t>Self.pool</a:t>
              </a:r>
              <a:r>
                <a:rPr lang="en-US" altLang="ja-JP" sz="1050" dirty="0">
                  <a:latin typeface="Meiryo UI" panose="020B0604030504040204" pitchFamily="50" charset="-128"/>
                  <a:ea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rPr>
                <a:t>F.relu</a:t>
              </a:r>
              <a:r>
                <a:rPr lang="en-US" altLang="ja-JP" sz="1050" dirty="0">
                  <a:latin typeface="Meiryo UI" panose="020B0604030504040204" pitchFamily="50" charset="-128"/>
                  <a:ea typeface="Meiryo UI" panose="020B0604030504040204" pitchFamily="50" charset="-128"/>
                </a:rPr>
                <a:t>(self.conv1(x)))</a:t>
              </a:r>
              <a:endParaRPr kumimoji="1" lang="ja-JP" altLang="en-US" sz="1050"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673163F8-4195-A9D8-6CAF-6FB9A4A08AC4}"/>
                </a:ext>
              </a:extLst>
            </p:cNvPr>
            <p:cNvSpPr txBox="1"/>
            <p:nvPr/>
          </p:nvSpPr>
          <p:spPr>
            <a:xfrm>
              <a:off x="6995558" y="5357477"/>
              <a:ext cx="551890" cy="230832"/>
            </a:xfrm>
            <a:prstGeom prst="rect">
              <a:avLst/>
            </a:prstGeom>
            <a:noFill/>
          </p:spPr>
          <p:txBody>
            <a:bodyPr wrap="square" rtlCol="0">
              <a:spAutoFit/>
            </a:bodyPr>
            <a:lstStyle/>
            <a:p>
              <a:r>
                <a:rPr lang="ja-JP" altLang="en-US" sz="900" b="1" dirty="0">
                  <a:latin typeface="Meiryo UI" panose="020B0604030504040204" pitchFamily="50" charset="-128"/>
                  <a:ea typeface="Meiryo UI" panose="020B0604030504040204" pitchFamily="50" charset="-128"/>
                </a:rPr>
                <a:t>処理</a:t>
              </a:r>
              <a:endParaRPr kumimoji="1" lang="ja-JP" altLang="en-US" sz="900" b="1" dirty="0">
                <a:latin typeface="Meiryo UI" panose="020B0604030504040204" pitchFamily="50" charset="-128"/>
                <a:ea typeface="Meiryo UI" panose="020B0604030504040204" pitchFamily="50" charset="-128"/>
              </a:endParaRPr>
            </a:p>
          </p:txBody>
        </p:sp>
        <p:cxnSp>
          <p:nvCxnSpPr>
            <p:cNvPr id="35" name="直線コネクタ 34">
              <a:extLst>
                <a:ext uri="{FF2B5EF4-FFF2-40B4-BE49-F238E27FC236}">
                  <a16:creationId xmlns:a16="http://schemas.microsoft.com/office/drawing/2014/main" id="{E3ED7115-5D91-96A6-27EB-54A9509CC392}"/>
                </a:ext>
              </a:extLst>
            </p:cNvPr>
            <p:cNvCxnSpPr>
              <a:cxnSpLocks/>
            </p:cNvCxnSpPr>
            <p:nvPr/>
          </p:nvCxnSpPr>
          <p:spPr>
            <a:xfrm>
              <a:off x="7980836" y="5071293"/>
              <a:ext cx="2030499" cy="0"/>
            </a:xfrm>
            <a:prstGeom prst="line">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1" name="直線矢印コネクタ 40">
              <a:extLst>
                <a:ext uri="{FF2B5EF4-FFF2-40B4-BE49-F238E27FC236}">
                  <a16:creationId xmlns:a16="http://schemas.microsoft.com/office/drawing/2014/main" id="{33603E80-5395-1BA0-BD53-A644F2986020}"/>
                </a:ext>
              </a:extLst>
            </p:cNvPr>
            <p:cNvCxnSpPr/>
            <p:nvPr/>
          </p:nvCxnSpPr>
          <p:spPr>
            <a:xfrm>
              <a:off x="8097415" y="5099734"/>
              <a:ext cx="0" cy="370179"/>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43" name="テキスト ボックス 42">
            <a:extLst>
              <a:ext uri="{FF2B5EF4-FFF2-40B4-BE49-F238E27FC236}">
                <a16:creationId xmlns:a16="http://schemas.microsoft.com/office/drawing/2014/main" id="{F805C6E4-4775-CA2B-1C54-36661F89630E}"/>
              </a:ext>
            </a:extLst>
          </p:cNvPr>
          <p:cNvSpPr txBox="1"/>
          <p:nvPr/>
        </p:nvSpPr>
        <p:spPr>
          <a:xfrm>
            <a:off x="442258" y="1021976"/>
            <a:ext cx="10554447"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CNN</a:t>
            </a:r>
            <a:r>
              <a:rPr kumimoji="1" lang="ja-JP" altLang="en-US" sz="1600" dirty="0">
                <a:latin typeface="Meiryo UI" panose="020B0604030504040204" pitchFamily="50" charset="-128"/>
                <a:ea typeface="Meiryo UI" panose="020B0604030504040204" pitchFamily="50" charset="-128"/>
              </a:rPr>
              <a:t>の構成は一般的にチュートリアルなどで出回っている畳み込み２層のモデルを構築する</a:t>
            </a:r>
          </a:p>
        </p:txBody>
      </p:sp>
      <p:sp>
        <p:nvSpPr>
          <p:cNvPr id="37" name="スライド番号プレースホルダー 36">
            <a:extLst>
              <a:ext uri="{FF2B5EF4-FFF2-40B4-BE49-F238E27FC236}">
                <a16:creationId xmlns:a16="http://schemas.microsoft.com/office/drawing/2014/main" id="{38E973C5-A277-D1C1-63A4-6CB140B0DA20}"/>
              </a:ext>
            </a:extLst>
          </p:cNvPr>
          <p:cNvSpPr>
            <a:spLocks noGrp="1"/>
          </p:cNvSpPr>
          <p:nvPr>
            <p:ph type="sldNum" sz="quarter" idx="12"/>
          </p:nvPr>
        </p:nvSpPr>
        <p:spPr/>
        <p:txBody>
          <a:bodyPr/>
          <a:lstStyle/>
          <a:p>
            <a:fld id="{2977F5E9-0479-47A0-9E51-109E0858BCF2}" type="slidenum">
              <a:rPr kumimoji="1" lang="ja-JP" altLang="en-US" smtClean="0"/>
              <a:t>25</a:t>
            </a:fld>
            <a:endParaRPr kumimoji="1" lang="ja-JP" altLang="en-US"/>
          </a:p>
        </p:txBody>
      </p:sp>
    </p:spTree>
    <p:extLst>
      <p:ext uri="{BB962C8B-B14F-4D97-AF65-F5344CB8AC3E}">
        <p14:creationId xmlns:p14="http://schemas.microsoft.com/office/powerpoint/2010/main" val="78035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89461A-5377-D361-2ADC-77D878A33314}"/>
              </a:ext>
            </a:extLst>
          </p:cNvPr>
          <p:cNvSpPr>
            <a:spLocks noGrp="1"/>
          </p:cNvSpPr>
          <p:nvPr>
            <p:ph type="title"/>
          </p:nvPr>
        </p:nvSpPr>
        <p:spPr/>
        <p:txBody>
          <a:bodyPr/>
          <a:lstStyle/>
          <a:p>
            <a:r>
              <a:rPr lang="ja-JP" altLang="en-US" b="1" dirty="0"/>
              <a:t>使用するモジュールをインポート</a:t>
            </a:r>
            <a:endParaRPr kumimoji="1" lang="ja-JP" altLang="en-US" b="1" dirty="0"/>
          </a:p>
        </p:txBody>
      </p:sp>
      <p:sp>
        <p:nvSpPr>
          <p:cNvPr id="3" name="テキスト プレースホルダー 2">
            <a:extLst>
              <a:ext uri="{FF2B5EF4-FFF2-40B4-BE49-F238E27FC236}">
                <a16:creationId xmlns:a16="http://schemas.microsoft.com/office/drawing/2014/main" id="{8A513FAC-066D-FC05-5BF6-B5E1BC925C86}"/>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9296741D-E88B-7770-D224-8D1329D40BB7}"/>
              </a:ext>
            </a:extLst>
          </p:cNvPr>
          <p:cNvSpPr txBox="1"/>
          <p:nvPr/>
        </p:nvSpPr>
        <p:spPr>
          <a:xfrm>
            <a:off x="262964" y="4999993"/>
            <a:ext cx="7448926" cy="830997"/>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import</a:t>
            </a:r>
            <a:r>
              <a:rPr lang="en-US" altLang="ja-JP" sz="1200" dirty="0">
                <a:latin typeface="Meiryo UI" panose="020B0604030504040204" pitchFamily="50" charset="-128"/>
                <a:ea typeface="Meiryo UI" panose="020B0604030504040204" pitchFamily="50" charset="-128"/>
              </a:rPr>
              <a:t> </a:t>
            </a:r>
            <a:r>
              <a:rPr lang="en-US" altLang="ja-JP" sz="1200" dirty="0" err="1">
                <a:latin typeface="Meiryo UI" panose="020B0604030504040204" pitchFamily="50" charset="-128"/>
                <a:ea typeface="Meiryo UI" panose="020B0604030504040204" pitchFamily="50" charset="-128"/>
              </a:rPr>
              <a:t>module_name</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モジュールをインポートし関数を使用できるようにします。</a:t>
            </a:r>
            <a:endParaRPr lang="en-US" altLang="ja-JP" sz="1200" dirty="0">
              <a:latin typeface="Meiryo UI" panose="020B0604030504040204" pitchFamily="50" charset="-128"/>
              <a:ea typeface="Meiryo UI" panose="020B0604030504040204" pitchFamily="50" charset="-128"/>
            </a:endParaRPr>
          </a:p>
          <a:p>
            <a:r>
              <a:rPr lang="en-US" altLang="ja-JP" sz="1200" b="1" dirty="0">
                <a:latin typeface="Meiryo UI" panose="020B0604030504040204" pitchFamily="50" charset="-128"/>
                <a:ea typeface="Meiryo UI" panose="020B0604030504040204" pitchFamily="50" charset="-128"/>
              </a:rPr>
              <a:t>import</a:t>
            </a:r>
            <a:r>
              <a:rPr lang="en-US" altLang="ja-JP" sz="1200" dirty="0">
                <a:latin typeface="Meiryo UI" panose="020B0604030504040204" pitchFamily="50" charset="-128"/>
                <a:ea typeface="Meiryo UI" panose="020B0604030504040204" pitchFamily="50" charset="-128"/>
              </a:rPr>
              <a:t> </a:t>
            </a:r>
            <a:r>
              <a:rPr lang="en-US" altLang="ja-JP" sz="1200" dirty="0" err="1">
                <a:latin typeface="Meiryo UI" panose="020B0604030504040204" pitchFamily="50" charset="-128"/>
                <a:ea typeface="Meiryo UI" panose="020B0604030504040204" pitchFamily="50" charset="-128"/>
              </a:rPr>
              <a:t>module_name</a:t>
            </a:r>
            <a:r>
              <a:rPr lang="en-US" altLang="ja-JP" sz="1200" dirty="0">
                <a:latin typeface="Meiryo UI" panose="020B0604030504040204" pitchFamily="50" charset="-128"/>
                <a:ea typeface="Meiryo UI" panose="020B0604030504040204" pitchFamily="50" charset="-128"/>
              </a:rPr>
              <a:t> as alias</a:t>
            </a:r>
          </a:p>
          <a:p>
            <a:r>
              <a:rPr lang="ja-JP" altLang="en-US" sz="1200" dirty="0">
                <a:latin typeface="Meiryo UI" panose="020B0604030504040204" pitchFamily="50" charset="-128"/>
                <a:ea typeface="Meiryo UI" panose="020B0604030504040204" pitchFamily="50" charset="-128"/>
              </a:rPr>
              <a:t>モジュールを別名でインポートします。</a:t>
            </a:r>
            <a:endParaRPr lang="en-US" altLang="ja-JP" sz="12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12EDDFF4-52D7-9F3A-7597-D21A67A2830C}"/>
              </a:ext>
            </a:extLst>
          </p:cNvPr>
          <p:cNvSpPr txBox="1"/>
          <p:nvPr/>
        </p:nvSpPr>
        <p:spPr>
          <a:xfrm>
            <a:off x="262964" y="1615210"/>
            <a:ext cx="7274111" cy="1014380"/>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使用するモジュールをインポートします</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torch</a:t>
            </a:r>
          </a:p>
          <a:p>
            <a:pPr>
              <a:lnSpc>
                <a:spcPts val="1425"/>
              </a:lnSpc>
              <a:buNone/>
            </a:pP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torchvision</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pP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torchvision.transforms</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as</a:t>
            </a:r>
            <a:r>
              <a:rPr lang="en-US" altLang="ja-JP" sz="1200" b="0" dirty="0">
                <a:solidFill>
                  <a:srgbClr val="000000"/>
                </a:solidFill>
                <a:effectLst/>
                <a:latin typeface="Meiryo UI" panose="020B0604030504040204" pitchFamily="50" charset="-128"/>
                <a:ea typeface="Meiryo UI" panose="020B0604030504040204" pitchFamily="50" charset="-128"/>
              </a:rPr>
              <a:t> transforms</a:t>
            </a:r>
          </a:p>
        </p:txBody>
      </p:sp>
      <p:sp>
        <p:nvSpPr>
          <p:cNvPr id="7" name="テキスト ボックス 6">
            <a:extLst>
              <a:ext uri="{FF2B5EF4-FFF2-40B4-BE49-F238E27FC236}">
                <a16:creationId xmlns:a16="http://schemas.microsoft.com/office/drawing/2014/main" id="{51130743-59A8-D753-1A56-6E5CE9980A67}"/>
              </a:ext>
            </a:extLst>
          </p:cNvPr>
          <p:cNvSpPr txBox="1"/>
          <p:nvPr/>
        </p:nvSpPr>
        <p:spPr>
          <a:xfrm>
            <a:off x="269690" y="3014942"/>
            <a:ext cx="7442200" cy="646331"/>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torch</a:t>
            </a:r>
            <a:r>
              <a:rPr lang="en-US" altLang="ja-JP" sz="1200" dirty="0">
                <a:latin typeface="Meiryo UI" panose="020B0604030504040204" pitchFamily="50" charset="-128"/>
                <a:ea typeface="Meiryo UI" panose="020B0604030504040204" pitchFamily="50" charset="-128"/>
              </a:rPr>
              <a:t>: PyTorch</a:t>
            </a:r>
            <a:r>
              <a:rPr lang="ja-JP" altLang="en-US" sz="1200" dirty="0">
                <a:latin typeface="Meiryo UI" panose="020B0604030504040204" pitchFamily="50" charset="-128"/>
                <a:ea typeface="Meiryo UI" panose="020B0604030504040204" pitchFamily="50" charset="-128"/>
              </a:rPr>
              <a:t>のメインライブラリです。テンソル操作やニューラルネットワークの構築に使用します。</a:t>
            </a:r>
          </a:p>
          <a:p>
            <a:r>
              <a:rPr lang="en-US" altLang="ja-JP" sz="1200" b="1" dirty="0" err="1">
                <a:latin typeface="Meiryo UI" panose="020B0604030504040204" pitchFamily="50" charset="-128"/>
                <a:ea typeface="Meiryo UI" panose="020B0604030504040204" pitchFamily="50" charset="-128"/>
              </a:rPr>
              <a:t>torchvision</a:t>
            </a:r>
            <a:r>
              <a:rPr lang="en-US" altLang="ja-JP" sz="1200" dirty="0">
                <a:latin typeface="Meiryo UI" panose="020B0604030504040204" pitchFamily="50" charset="-128"/>
                <a:ea typeface="Meiryo UI" panose="020B0604030504040204" pitchFamily="50" charset="-128"/>
              </a:rPr>
              <a:t>: PyTorch</a:t>
            </a:r>
            <a:r>
              <a:rPr lang="ja-JP" altLang="en-US" sz="1200" dirty="0">
                <a:latin typeface="Meiryo UI" panose="020B0604030504040204" pitchFamily="50" charset="-128"/>
                <a:ea typeface="Meiryo UI" panose="020B0604030504040204" pitchFamily="50" charset="-128"/>
              </a:rPr>
              <a:t>の画像処理ライブラリです。データセットの読み込みや画像変換に便利な機能が含まれています。</a:t>
            </a:r>
          </a:p>
          <a:p>
            <a:r>
              <a:rPr lang="en-US" altLang="ja-JP" sz="1200" b="1" dirty="0" err="1">
                <a:latin typeface="Meiryo UI" panose="020B0604030504040204" pitchFamily="50" charset="-128"/>
                <a:ea typeface="Meiryo UI" panose="020B0604030504040204" pitchFamily="50" charset="-128"/>
              </a:rPr>
              <a:t>torchvision.transforms</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画像データの前処理や変換を行うためのモジュールです。</a:t>
            </a:r>
          </a:p>
        </p:txBody>
      </p:sp>
      <p:sp>
        <p:nvSpPr>
          <p:cNvPr id="8" name="テキスト ボックス 7">
            <a:extLst>
              <a:ext uri="{FF2B5EF4-FFF2-40B4-BE49-F238E27FC236}">
                <a16:creationId xmlns:a16="http://schemas.microsoft.com/office/drawing/2014/main" id="{2562D5A6-525D-0A4A-F2A3-D24A7D5664B1}"/>
              </a:ext>
            </a:extLst>
          </p:cNvPr>
          <p:cNvSpPr txBox="1"/>
          <p:nvPr/>
        </p:nvSpPr>
        <p:spPr>
          <a:xfrm>
            <a:off x="330201" y="4046625"/>
            <a:ext cx="6783294"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プログラムは文法を持っているので、その</a:t>
            </a:r>
            <a:r>
              <a:rPr kumimoji="1" lang="en-US" altLang="ja-JP" sz="1400" dirty="0">
                <a:latin typeface="Meiryo UI" panose="020B0604030504040204" pitchFamily="50" charset="-128"/>
                <a:ea typeface="Meiryo UI" panose="020B0604030504040204" pitchFamily="50" charset="-128"/>
              </a:rPr>
              <a:t>Syntax</a:t>
            </a:r>
            <a:r>
              <a:rPr kumimoji="1" lang="ja-JP" altLang="en-US" sz="1400" dirty="0">
                <a:latin typeface="Meiryo UI" panose="020B0604030504040204" pitchFamily="50" charset="-128"/>
                <a:ea typeface="Meiryo UI" panose="020B0604030504040204" pitchFamily="50" charset="-128"/>
              </a:rPr>
              <a:t>（構文）の書き方に従って書いて下さい。</a:t>
            </a:r>
            <a:r>
              <a:rPr kumimoji="1" lang="en-US" altLang="ja-JP" sz="1400" dirty="0">
                <a:latin typeface="Meiryo UI" panose="020B0604030504040204" pitchFamily="50" charset="-128"/>
                <a:ea typeface="Meiryo UI" panose="020B0604030504040204" pitchFamily="50" charset="-128"/>
              </a:rPr>
              <a:t>Copilot</a:t>
            </a:r>
            <a:r>
              <a:rPr kumimoji="1" lang="ja-JP" altLang="en-US" sz="1400" dirty="0">
                <a:latin typeface="Meiryo UI" panose="020B0604030504040204" pitchFamily="50" charset="-128"/>
                <a:ea typeface="Meiryo UI" panose="020B0604030504040204" pitchFamily="50" charset="-128"/>
              </a:rPr>
              <a:t>や</a:t>
            </a:r>
            <a:r>
              <a:rPr kumimoji="1" lang="en-US" altLang="ja-JP" sz="1400" dirty="0">
                <a:latin typeface="Meiryo UI" panose="020B0604030504040204" pitchFamily="50" charset="-128"/>
                <a:ea typeface="Meiryo UI" panose="020B0604030504040204" pitchFamily="50" charset="-128"/>
              </a:rPr>
              <a:t>Gemini</a:t>
            </a:r>
            <a:r>
              <a:rPr kumimoji="1" lang="ja-JP" altLang="en-US" sz="1400" dirty="0">
                <a:latin typeface="Meiryo UI" panose="020B0604030504040204" pitchFamily="50" charset="-128"/>
                <a:ea typeface="Meiryo UI" panose="020B0604030504040204" pitchFamily="50" charset="-128"/>
              </a:rPr>
              <a:t>に「〇〇〇の構文を教えて」と聞くと構文を得ることができます。</a:t>
            </a:r>
          </a:p>
        </p:txBody>
      </p:sp>
      <p:sp>
        <p:nvSpPr>
          <p:cNvPr id="10" name="テキスト ボックス 9">
            <a:extLst>
              <a:ext uri="{FF2B5EF4-FFF2-40B4-BE49-F238E27FC236}">
                <a16:creationId xmlns:a16="http://schemas.microsoft.com/office/drawing/2014/main" id="{5A065014-86FD-19D6-38DA-C655B24D1A22}"/>
              </a:ext>
            </a:extLst>
          </p:cNvPr>
          <p:cNvSpPr txBox="1"/>
          <p:nvPr/>
        </p:nvSpPr>
        <p:spPr>
          <a:xfrm>
            <a:off x="262964" y="2724269"/>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D0C188CC-3798-E41C-A896-AA4E430497AB}"/>
              </a:ext>
            </a:extLst>
          </p:cNvPr>
          <p:cNvSpPr txBox="1"/>
          <p:nvPr/>
        </p:nvSpPr>
        <p:spPr>
          <a:xfrm>
            <a:off x="262964" y="4661439"/>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構文</a:t>
            </a:r>
            <a:endParaRPr lang="en-US" altLang="ja-JP" sz="1600" b="1"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CA84D4E4-C561-617C-5266-43E6515BF5FE}"/>
              </a:ext>
            </a:extLst>
          </p:cNvPr>
          <p:cNvSpPr txBox="1"/>
          <p:nvPr/>
        </p:nvSpPr>
        <p:spPr>
          <a:xfrm>
            <a:off x="8090648" y="1890926"/>
            <a:ext cx="3484096" cy="738664"/>
          </a:xfrm>
          <a:prstGeom prst="rect">
            <a:avLst/>
          </a:prstGeom>
          <a:noFill/>
        </p:spPr>
        <p:txBody>
          <a:bodyPr wrap="square">
            <a:spAutoFit/>
          </a:bodyPr>
          <a:lstStyle/>
          <a:p>
            <a:r>
              <a:rPr lang="en-US" altLang="ja-JP" sz="1400" dirty="0">
                <a:latin typeface="Meiryo UI" panose="020B0604030504040204" pitchFamily="50" charset="-128"/>
                <a:ea typeface="Meiryo UI" panose="020B0604030504040204" pitchFamily="50" charset="-128"/>
              </a:rPr>
              <a:t>Facebook</a:t>
            </a:r>
            <a:r>
              <a:rPr lang="ja-JP" altLang="en-US" sz="1400" dirty="0">
                <a:latin typeface="Meiryo UI" panose="020B0604030504040204" pitchFamily="50" charset="-128"/>
                <a:ea typeface="Meiryo UI" panose="020B0604030504040204" pitchFamily="50" charset="-128"/>
              </a:rPr>
              <a:t>社が</a:t>
            </a:r>
            <a:r>
              <a:rPr lang="en-US" altLang="ja-JP" sz="1400" dirty="0">
                <a:latin typeface="Meiryo UI" panose="020B0604030504040204" pitchFamily="50" charset="-128"/>
                <a:ea typeface="Meiryo UI" panose="020B0604030504040204" pitchFamily="50" charset="-128"/>
              </a:rPr>
              <a:t>2016</a:t>
            </a:r>
            <a:r>
              <a:rPr lang="ja-JP" altLang="en-US" sz="1400" dirty="0">
                <a:latin typeface="Meiryo UI" panose="020B0604030504040204" pitchFamily="50" charset="-128"/>
                <a:ea typeface="Meiryo UI" panose="020B0604030504040204" pitchFamily="50" charset="-128"/>
              </a:rPr>
              <a:t>年に発表したディープラーニング用フレームワーク（</a:t>
            </a:r>
            <a:r>
              <a:rPr lang="en-US" altLang="ja-JP" sz="1400" dirty="0">
                <a:latin typeface="Meiryo UI" panose="020B0604030504040204" pitchFamily="50" charset="-128"/>
                <a:ea typeface="Meiryo UI" panose="020B0604030504040204" pitchFamily="50" charset="-128"/>
              </a:rPr>
              <a:t>PyTorch</a:t>
            </a:r>
            <a:r>
              <a:rPr lang="ja-JP" altLang="en-US" sz="1400" dirty="0">
                <a:latin typeface="Meiryo UI" panose="020B0604030504040204" pitchFamily="50" charset="-128"/>
                <a:ea typeface="Meiryo UI" panose="020B0604030504040204" pitchFamily="50" charset="-128"/>
              </a:rPr>
              <a:t>）を使って</a:t>
            </a:r>
            <a:r>
              <a:rPr lang="en-US" altLang="ja-JP" sz="1400" dirty="0">
                <a:latin typeface="Meiryo UI" panose="020B0604030504040204" pitchFamily="50" charset="-128"/>
                <a:ea typeface="Meiryo UI" panose="020B0604030504040204" pitchFamily="50" charset="-128"/>
              </a:rPr>
              <a:t>Python</a:t>
            </a:r>
            <a:r>
              <a:rPr lang="ja-JP" altLang="en-US" sz="1400" dirty="0">
                <a:latin typeface="Meiryo UI" panose="020B0604030504040204" pitchFamily="50" charset="-128"/>
                <a:ea typeface="Meiryo UI" panose="020B0604030504040204" pitchFamily="50" charset="-128"/>
              </a:rPr>
              <a:t>で実装する。</a:t>
            </a:r>
            <a:endParaRPr lang="en-US" altLang="ja-JP" sz="14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D1807FC6-3A2C-8A6C-8EAA-664C79D781F1}"/>
              </a:ext>
            </a:extLst>
          </p:cNvPr>
          <p:cNvSpPr txBox="1"/>
          <p:nvPr/>
        </p:nvSpPr>
        <p:spPr>
          <a:xfrm>
            <a:off x="8161434" y="2788961"/>
            <a:ext cx="3342525" cy="2862322"/>
          </a:xfrm>
          <a:prstGeom prst="rect">
            <a:avLst/>
          </a:prstGeom>
          <a:noFill/>
          <a:ln w="25400">
            <a:solidFill>
              <a:schemeClr val="bg1">
                <a:lumMod val="50000"/>
              </a:schemeClr>
            </a:solidFill>
          </a:ln>
        </p:spPr>
        <p:txBody>
          <a:bodyPr wrap="square">
            <a:spAutoFit/>
          </a:bodyPr>
          <a:lstStyle/>
          <a:p>
            <a:r>
              <a:rPr lang="en-US" altLang="ja-JP" sz="1200" b="1" dirty="0">
                <a:latin typeface="Meiryo UI" panose="020B0604030504040204" pitchFamily="50" charset="-128"/>
                <a:ea typeface="Meiryo UI" panose="020B0604030504040204" pitchFamily="50" charset="-128"/>
              </a:rPr>
              <a:t>PyTorch</a:t>
            </a:r>
            <a:r>
              <a:rPr lang="ja-JP" altLang="en-US" sz="1200" b="1" dirty="0">
                <a:latin typeface="Meiryo UI" panose="020B0604030504040204" pitchFamily="50" charset="-128"/>
                <a:ea typeface="Meiryo UI" panose="020B0604030504040204" pitchFamily="50" charset="-128"/>
              </a:rPr>
              <a:t>の特徴</a:t>
            </a:r>
            <a:endParaRPr lang="en-US" altLang="ja-JP" sz="1200" b="1" dirty="0">
              <a:latin typeface="Meiryo UI" panose="020B0604030504040204" pitchFamily="50" charset="-128"/>
              <a:ea typeface="Meiryo UI" panose="020B0604030504040204" pitchFamily="50" charset="-128"/>
            </a:endParaRPr>
          </a:p>
          <a:p>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動的計算グラフ</a:t>
            </a:r>
            <a:r>
              <a:rPr lang="en-US" altLang="ja-JP" sz="1200" dirty="0">
                <a:latin typeface="Meiryo UI" panose="020B0604030504040204" pitchFamily="50" charset="-128"/>
                <a:ea typeface="Meiryo UI" panose="020B0604030504040204" pitchFamily="50" charset="-128"/>
              </a:rPr>
              <a:t>: </a:t>
            </a:r>
          </a:p>
          <a:p>
            <a:r>
              <a:rPr lang="en-US" altLang="ja-JP" sz="1200" dirty="0">
                <a:latin typeface="Meiryo UI" panose="020B0604030504040204" pitchFamily="50" charset="-128"/>
                <a:ea typeface="Meiryo UI" panose="020B0604030504040204" pitchFamily="50" charset="-128"/>
              </a:rPr>
              <a:t>PyTorch</a:t>
            </a:r>
            <a:r>
              <a:rPr lang="ja-JP" altLang="en-US" sz="1200" dirty="0">
                <a:latin typeface="Meiryo UI" panose="020B0604030504040204" pitchFamily="50" charset="-128"/>
                <a:ea typeface="Meiryo UI" panose="020B0604030504040204" pitchFamily="50" charset="-128"/>
              </a:rPr>
              <a:t>はコードを実行するたびに計算グラフを動的に構築します。これにより、複雑なモデルアーキテクチャや条件分岐を直感的に実装できます。</a:t>
            </a:r>
            <a:endParaRPr lang="en-US" altLang="ja-JP" sz="1200" dirty="0">
              <a:latin typeface="Meiryo UI" panose="020B0604030504040204" pitchFamily="50" charset="-128"/>
              <a:ea typeface="Meiryo UI" panose="020B0604030504040204" pitchFamily="50" charset="-128"/>
            </a:endParaRPr>
          </a:p>
          <a:p>
            <a:endParaRPr lang="ja-JP" altLang="en-US"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Pythonic</a:t>
            </a:r>
            <a:r>
              <a:rPr lang="ja-JP" altLang="en-US" sz="1200" dirty="0">
                <a:latin typeface="Meiryo UI" panose="020B0604030504040204" pitchFamily="50" charset="-128"/>
                <a:ea typeface="Meiryo UI" panose="020B0604030504040204" pitchFamily="50" charset="-128"/>
              </a:rPr>
              <a:t>な記法</a:t>
            </a:r>
            <a:r>
              <a:rPr lang="en-US" altLang="ja-JP" sz="1200" dirty="0">
                <a:latin typeface="Meiryo UI" panose="020B0604030504040204" pitchFamily="50" charset="-128"/>
                <a:ea typeface="Meiryo UI" panose="020B0604030504040204" pitchFamily="50" charset="-128"/>
              </a:rPr>
              <a:t>: </a:t>
            </a:r>
          </a:p>
          <a:p>
            <a:r>
              <a:rPr lang="en-US" altLang="ja-JP" sz="1200" dirty="0">
                <a:latin typeface="Meiryo UI" panose="020B0604030504040204" pitchFamily="50" charset="-128"/>
                <a:ea typeface="Meiryo UI" panose="020B0604030504040204" pitchFamily="50" charset="-128"/>
              </a:rPr>
              <a:t>NumPy</a:t>
            </a:r>
            <a:r>
              <a:rPr lang="ja-JP" altLang="en-US" sz="1200" dirty="0">
                <a:latin typeface="Meiryo UI" panose="020B0604030504040204" pitchFamily="50" charset="-128"/>
                <a:ea typeface="Meiryo UI" panose="020B0604030504040204" pitchFamily="50" charset="-128"/>
              </a:rPr>
              <a:t>に似たテンソル操作が可能で、</a:t>
            </a:r>
            <a:r>
              <a:rPr lang="en-US" altLang="ja-JP" sz="1200" dirty="0">
                <a:latin typeface="Meiryo UI" panose="020B0604030504040204" pitchFamily="50" charset="-128"/>
                <a:ea typeface="Meiryo UI" panose="020B0604030504040204" pitchFamily="50" charset="-128"/>
              </a:rPr>
              <a:t>Python</a:t>
            </a:r>
            <a:r>
              <a:rPr lang="ja-JP" altLang="en-US" sz="1200" dirty="0">
                <a:latin typeface="Meiryo UI" panose="020B0604030504040204" pitchFamily="50" charset="-128"/>
                <a:ea typeface="Meiryo UI" panose="020B0604030504040204" pitchFamily="50" charset="-128"/>
              </a:rPr>
              <a:t>ユーザーにとって非常に使いやすいです。</a:t>
            </a: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豊富なライブラリ</a:t>
            </a:r>
            <a:r>
              <a:rPr lang="en-US" altLang="ja-JP" sz="1200" dirty="0">
                <a:latin typeface="Meiryo UI" panose="020B0604030504040204" pitchFamily="50" charset="-128"/>
                <a:ea typeface="Meiryo UI" panose="020B0604030504040204" pitchFamily="50" charset="-128"/>
              </a:rPr>
              <a:t>: </a:t>
            </a:r>
          </a:p>
          <a:p>
            <a:r>
              <a:rPr lang="ja-JP" altLang="en-US" sz="1200" dirty="0">
                <a:latin typeface="Meiryo UI" panose="020B0604030504040204" pitchFamily="50" charset="-128"/>
                <a:ea typeface="Meiryo UI" panose="020B0604030504040204" pitchFamily="50" charset="-128"/>
              </a:rPr>
              <a:t>画像処理用の</a:t>
            </a:r>
            <a:r>
              <a:rPr lang="en-US" altLang="ja-JP" sz="1200" dirty="0" err="1">
                <a:latin typeface="Meiryo UI" panose="020B0604030504040204" pitchFamily="50" charset="-128"/>
                <a:ea typeface="Meiryo UI" panose="020B0604030504040204" pitchFamily="50" charset="-128"/>
              </a:rPr>
              <a:t>TorchVision</a:t>
            </a:r>
            <a:r>
              <a:rPr lang="ja-JP" altLang="en-US" sz="1200" dirty="0">
                <a:latin typeface="Meiryo UI" panose="020B0604030504040204" pitchFamily="50" charset="-128"/>
                <a:ea typeface="Meiryo UI" panose="020B0604030504040204" pitchFamily="50" charset="-128"/>
              </a:rPr>
              <a:t>、自然言語処理用の</a:t>
            </a:r>
            <a:r>
              <a:rPr lang="en-US" altLang="ja-JP" sz="1200" dirty="0" err="1">
                <a:latin typeface="Meiryo UI" panose="020B0604030504040204" pitchFamily="50" charset="-128"/>
                <a:ea typeface="Meiryo UI" panose="020B0604030504040204" pitchFamily="50" charset="-128"/>
              </a:rPr>
              <a:t>TorchText</a:t>
            </a:r>
            <a:r>
              <a:rPr lang="ja-JP" altLang="en-US" sz="1200" dirty="0">
                <a:latin typeface="Meiryo UI" panose="020B0604030504040204" pitchFamily="50" charset="-128"/>
                <a:ea typeface="Meiryo UI" panose="020B0604030504040204" pitchFamily="50" charset="-128"/>
              </a:rPr>
              <a:t>、オーディオ分析用の</a:t>
            </a:r>
            <a:r>
              <a:rPr lang="en-US" altLang="ja-JP" sz="1200" dirty="0" err="1">
                <a:latin typeface="Meiryo UI" panose="020B0604030504040204" pitchFamily="50" charset="-128"/>
                <a:ea typeface="Meiryo UI" panose="020B0604030504040204" pitchFamily="50" charset="-128"/>
              </a:rPr>
              <a:t>TorchAudio</a:t>
            </a:r>
            <a:r>
              <a:rPr lang="ja-JP" altLang="en-US" sz="1200" dirty="0">
                <a:latin typeface="Meiryo UI" panose="020B0604030504040204" pitchFamily="50" charset="-128"/>
                <a:ea typeface="Meiryo UI" panose="020B0604030504040204" pitchFamily="50" charset="-128"/>
              </a:rPr>
              <a:t>など、多岐にわたるライブラリが揃っています。</a:t>
            </a:r>
          </a:p>
        </p:txBody>
      </p:sp>
      <p:sp>
        <p:nvSpPr>
          <p:cNvPr id="14" name="テキスト ボックス 13">
            <a:extLst>
              <a:ext uri="{FF2B5EF4-FFF2-40B4-BE49-F238E27FC236}">
                <a16:creationId xmlns:a16="http://schemas.microsoft.com/office/drawing/2014/main" id="{77D0F23D-3115-299A-1D83-2360289451F2}"/>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今回、使用する</a:t>
            </a:r>
            <a:r>
              <a:rPr kumimoji="1" lang="en-US" altLang="ja-JP" sz="1600" dirty="0">
                <a:latin typeface="Meiryo UI" panose="020B0604030504040204" pitchFamily="50" charset="-128"/>
                <a:ea typeface="Meiryo UI" panose="020B0604030504040204" pitchFamily="50" charset="-128"/>
              </a:rPr>
              <a:t>PyTorch</a:t>
            </a:r>
            <a:r>
              <a:rPr kumimoji="1" lang="ja-JP" altLang="en-US" sz="1600" dirty="0">
                <a:latin typeface="Meiryo UI" panose="020B0604030504040204" pitchFamily="50" charset="-128"/>
                <a:ea typeface="Meiryo UI" panose="020B0604030504040204" pitchFamily="50" charset="-128"/>
              </a:rPr>
              <a:t>をインポートし使用できる環境を作る（</a:t>
            </a:r>
            <a:r>
              <a:rPr kumimoji="1" lang="en-US" altLang="ja-JP" sz="1600" dirty="0">
                <a:latin typeface="Meiryo UI" panose="020B0604030504040204" pitchFamily="50" charset="-128"/>
                <a:ea typeface="Meiryo UI" panose="020B0604030504040204" pitchFamily="50" charset="-128"/>
              </a:rPr>
              <a:t>Transformer</a:t>
            </a:r>
            <a:r>
              <a:rPr kumimoji="1" lang="ja-JP" altLang="en-US" sz="1600" dirty="0">
                <a:latin typeface="Meiryo UI" panose="020B0604030504040204" pitchFamily="50" charset="-128"/>
                <a:ea typeface="Meiryo UI" panose="020B0604030504040204" pitchFamily="50" charset="-128"/>
              </a:rPr>
              <a:t>組込済み）</a:t>
            </a:r>
          </a:p>
        </p:txBody>
      </p:sp>
      <p:sp>
        <p:nvSpPr>
          <p:cNvPr id="4" name="スライド番号プレースホルダー 3">
            <a:extLst>
              <a:ext uri="{FF2B5EF4-FFF2-40B4-BE49-F238E27FC236}">
                <a16:creationId xmlns:a16="http://schemas.microsoft.com/office/drawing/2014/main" id="{B51447D5-A1DC-58B2-6783-4575D9577EB8}"/>
              </a:ext>
            </a:extLst>
          </p:cNvPr>
          <p:cNvSpPr>
            <a:spLocks noGrp="1"/>
          </p:cNvSpPr>
          <p:nvPr>
            <p:ph type="sldNum" sz="quarter" idx="12"/>
          </p:nvPr>
        </p:nvSpPr>
        <p:spPr/>
        <p:txBody>
          <a:bodyPr/>
          <a:lstStyle/>
          <a:p>
            <a:fld id="{2977F5E9-0479-47A0-9E51-109E0858BCF2}" type="slidenum">
              <a:rPr kumimoji="1" lang="ja-JP" altLang="en-US" smtClean="0"/>
              <a:t>26</a:t>
            </a:fld>
            <a:endParaRPr kumimoji="1" lang="ja-JP" altLang="en-US"/>
          </a:p>
        </p:txBody>
      </p:sp>
    </p:spTree>
    <p:extLst>
      <p:ext uri="{BB962C8B-B14F-4D97-AF65-F5344CB8AC3E}">
        <p14:creationId xmlns:p14="http://schemas.microsoft.com/office/powerpoint/2010/main" val="1694408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0036C1-8F77-8309-3657-B74AA235AFB6}"/>
              </a:ext>
            </a:extLst>
          </p:cNvPr>
          <p:cNvSpPr>
            <a:spLocks noGrp="1"/>
          </p:cNvSpPr>
          <p:nvPr>
            <p:ph type="title"/>
          </p:nvPr>
        </p:nvSpPr>
        <p:spPr/>
        <p:txBody>
          <a:bodyPr/>
          <a:lstStyle/>
          <a:p>
            <a:r>
              <a:rPr kumimoji="1" lang="ja-JP" altLang="en-US" b="1" dirty="0"/>
              <a:t>学習データとテストデータの準備</a:t>
            </a:r>
          </a:p>
        </p:txBody>
      </p:sp>
      <p:sp>
        <p:nvSpPr>
          <p:cNvPr id="3" name="テキスト プレースホルダー 2">
            <a:extLst>
              <a:ext uri="{FF2B5EF4-FFF2-40B4-BE49-F238E27FC236}">
                <a16:creationId xmlns:a16="http://schemas.microsoft.com/office/drawing/2014/main" id="{A800D1A2-4DA5-21F7-D120-180247129991}"/>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4" name="テキスト ボックス 3">
            <a:extLst>
              <a:ext uri="{FF2B5EF4-FFF2-40B4-BE49-F238E27FC236}">
                <a16:creationId xmlns:a16="http://schemas.microsoft.com/office/drawing/2014/main" id="{FCCE990B-906F-7197-6F9A-3A9E936A346E}"/>
              </a:ext>
            </a:extLst>
          </p:cNvPr>
          <p:cNvSpPr txBox="1"/>
          <p:nvPr/>
        </p:nvSpPr>
        <p:spPr>
          <a:xfrm>
            <a:off x="121024" y="1467861"/>
            <a:ext cx="7872507" cy="2067233"/>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画像変換処理の定義をします</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transform=transforms.Compose([transforms.ToTensor(), transforms.Normalize((</a:t>
            </a:r>
            <a:r>
              <a:rPr lang="en-US" altLang="ja-JP" sz="1200" b="0" dirty="0">
                <a:solidFill>
                  <a:srgbClr val="116644"/>
                </a:solidFill>
                <a:effectLst/>
                <a:latin typeface="Meiryo UI" panose="020B0604030504040204" pitchFamily="50" charset="-128"/>
                <a:ea typeface="Meiryo UI" panose="020B0604030504040204" pitchFamily="50" charset="-128"/>
              </a:rPr>
              <a:t>0.5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0.5</a:t>
            </a:r>
            <a:r>
              <a:rPr lang="en-US" altLang="ja-JP" sz="1200" b="0" dirty="0">
                <a:solidFill>
                  <a:srgbClr val="000000"/>
                </a:solidFill>
                <a:effectLst/>
                <a:latin typeface="Meiryo UI" panose="020B0604030504040204" pitchFamily="50" charset="-128"/>
                <a:ea typeface="Meiryo UI" panose="020B0604030504040204" pitchFamily="50" charset="-128"/>
              </a:rPr>
              <a:t>))] )</a:t>
            </a:r>
          </a:p>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学習データを読み込みます</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trainset=torchvision.datasets.CIFAR10(root=</a:t>
            </a:r>
            <a:r>
              <a:rPr lang="en-US" altLang="ja-JP" sz="1200" b="0" dirty="0">
                <a:solidFill>
                  <a:srgbClr val="A31515"/>
                </a:solidFill>
                <a:effectLst/>
                <a:latin typeface="Meiryo UI" panose="020B0604030504040204" pitchFamily="50" charset="-128"/>
                <a:ea typeface="Meiryo UI" panose="020B0604030504040204" pitchFamily="50" charset="-128"/>
              </a:rPr>
              <a:t>'./data'</a:t>
            </a:r>
            <a:r>
              <a:rPr lang="en-US" altLang="ja-JP" sz="1200" b="0" dirty="0">
                <a:solidFill>
                  <a:srgbClr val="000000"/>
                </a:solidFill>
                <a:effectLst/>
                <a:latin typeface="Meiryo UI" panose="020B0604030504040204" pitchFamily="50" charset="-128"/>
                <a:ea typeface="Meiryo UI" panose="020B0604030504040204" pitchFamily="50" charset="-128"/>
              </a:rPr>
              <a:t>,train=</a:t>
            </a:r>
            <a:r>
              <a:rPr lang="en-US" altLang="ja-JP" sz="1200" b="0" dirty="0" err="1">
                <a:solidFill>
                  <a:srgbClr val="0000FF"/>
                </a:solidFill>
                <a:effectLst/>
                <a:latin typeface="Meiryo UI" panose="020B0604030504040204" pitchFamily="50" charset="-128"/>
                <a:ea typeface="Meiryo UI" panose="020B0604030504040204" pitchFamily="50" charset="-128"/>
              </a:rPr>
              <a:t>True</a:t>
            </a:r>
            <a:r>
              <a:rPr lang="en-US" altLang="ja-JP" sz="1200" b="0" dirty="0" err="1">
                <a:solidFill>
                  <a:srgbClr val="000000"/>
                </a:solidFill>
                <a:effectLst/>
                <a:latin typeface="Meiryo UI" panose="020B0604030504040204" pitchFamily="50" charset="-128"/>
                <a:ea typeface="Meiryo UI" panose="020B0604030504040204" pitchFamily="50" charset="-128"/>
              </a:rPr>
              <a:t>,download</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FF"/>
                </a:solidFill>
                <a:effectLst/>
                <a:latin typeface="Meiryo UI" panose="020B0604030504040204" pitchFamily="50" charset="-128"/>
                <a:ea typeface="Meiryo UI" panose="020B0604030504040204" pitchFamily="50" charset="-128"/>
              </a:rPr>
              <a:t>True</a:t>
            </a:r>
            <a:r>
              <a:rPr lang="en-US" altLang="ja-JP" sz="1200" b="0" dirty="0" err="1">
                <a:solidFill>
                  <a:srgbClr val="000000"/>
                </a:solidFill>
                <a:effectLst/>
                <a:latin typeface="Meiryo UI" panose="020B0604030504040204" pitchFamily="50" charset="-128"/>
                <a:ea typeface="Meiryo UI" panose="020B0604030504040204" pitchFamily="50" charset="-128"/>
              </a:rPr>
              <a:t>,transform</a:t>
            </a:r>
            <a:r>
              <a:rPr lang="en-US" altLang="ja-JP" sz="1200" b="0" dirty="0">
                <a:solidFill>
                  <a:srgbClr val="000000"/>
                </a:solidFill>
                <a:effectLst/>
                <a:latin typeface="Meiryo UI" panose="020B0604030504040204" pitchFamily="50" charset="-128"/>
                <a:ea typeface="Meiryo UI" panose="020B0604030504040204" pitchFamily="50" charset="-128"/>
              </a:rPr>
              <a:t>=transform)</a:t>
            </a:r>
          </a:p>
          <a:p>
            <a:pPr>
              <a:lnSpc>
                <a:spcPts val="1425"/>
              </a:lnSpc>
              <a:buNone/>
            </a:pPr>
            <a:r>
              <a:rPr lang="en-US" altLang="ja-JP" sz="1200" b="0" dirty="0" err="1">
                <a:solidFill>
                  <a:srgbClr val="000000"/>
                </a:solidFill>
                <a:effectLst/>
                <a:latin typeface="Meiryo UI" panose="020B0604030504040204" pitchFamily="50" charset="-128"/>
                <a:ea typeface="Meiryo UI" panose="020B0604030504040204" pitchFamily="50" charset="-128"/>
              </a:rPr>
              <a:t>trainloader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torch.utils.data.DataLoader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trainset,batch_size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4</a:t>
            </a:r>
            <a:r>
              <a:rPr lang="en-US" altLang="ja-JP" sz="1200" b="0" dirty="0">
                <a:solidFill>
                  <a:srgbClr val="000000"/>
                </a:solidFill>
                <a:effectLst/>
                <a:latin typeface="Meiryo UI" panose="020B0604030504040204" pitchFamily="50" charset="-128"/>
                <a:ea typeface="Meiryo UI" panose="020B0604030504040204" pitchFamily="50" charset="-128"/>
              </a:rPr>
              <a:t>,shuffle=</a:t>
            </a:r>
            <a:r>
              <a:rPr lang="en-US" altLang="ja-JP" sz="1200" b="0" dirty="0" err="1">
                <a:solidFill>
                  <a:srgbClr val="0000FF"/>
                </a:solidFill>
                <a:effectLst/>
                <a:latin typeface="Meiryo UI" panose="020B0604030504040204" pitchFamily="50" charset="-128"/>
                <a:ea typeface="Meiryo UI" panose="020B0604030504040204" pitchFamily="50" charset="-128"/>
              </a:rPr>
              <a:t>True</a:t>
            </a:r>
            <a:r>
              <a:rPr lang="en-US" altLang="ja-JP" sz="1200" b="0" dirty="0" err="1">
                <a:solidFill>
                  <a:srgbClr val="000000"/>
                </a:solidFill>
                <a:effectLst/>
                <a:latin typeface="Meiryo UI" panose="020B0604030504040204" pitchFamily="50" charset="-128"/>
                <a:ea typeface="Meiryo UI" panose="020B0604030504040204" pitchFamily="50" charset="-128"/>
              </a:rPr>
              <a:t>,num_workers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テストデータを読み込みます</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err="1">
                <a:solidFill>
                  <a:srgbClr val="000000"/>
                </a:solidFill>
                <a:effectLst/>
                <a:latin typeface="Meiryo UI" panose="020B0604030504040204" pitchFamily="50" charset="-128"/>
                <a:ea typeface="Meiryo UI" panose="020B0604030504040204" pitchFamily="50" charset="-128"/>
              </a:rPr>
              <a:t>testset</a:t>
            </a:r>
            <a:r>
              <a:rPr lang="en-US" altLang="ja-JP" sz="1200" b="0" dirty="0">
                <a:solidFill>
                  <a:srgbClr val="000000"/>
                </a:solidFill>
                <a:effectLst/>
                <a:latin typeface="Meiryo UI" panose="020B0604030504040204" pitchFamily="50" charset="-128"/>
                <a:ea typeface="Meiryo UI" panose="020B0604030504040204" pitchFamily="50" charset="-128"/>
              </a:rPr>
              <a:t>=torchvision.datasets.CIFAR10(root=</a:t>
            </a:r>
            <a:r>
              <a:rPr lang="en-US" altLang="ja-JP" sz="1200" b="0" dirty="0">
                <a:solidFill>
                  <a:srgbClr val="A31515"/>
                </a:solidFill>
                <a:effectLst/>
                <a:latin typeface="Meiryo UI" panose="020B0604030504040204" pitchFamily="50" charset="-128"/>
                <a:ea typeface="Meiryo UI" panose="020B0604030504040204" pitchFamily="50" charset="-128"/>
              </a:rPr>
              <a:t>'./</a:t>
            </a:r>
            <a:r>
              <a:rPr lang="en-US" altLang="ja-JP" sz="1200" b="0" dirty="0" err="1">
                <a:solidFill>
                  <a:srgbClr val="A31515"/>
                </a:solidFill>
                <a:effectLst/>
                <a:latin typeface="Meiryo UI" panose="020B0604030504040204" pitchFamily="50" charset="-128"/>
                <a:ea typeface="Meiryo UI" panose="020B0604030504040204" pitchFamily="50" charset="-128"/>
              </a:rPr>
              <a:t>data'</a:t>
            </a:r>
            <a:r>
              <a:rPr lang="en-US" altLang="ja-JP" sz="1200" b="0" dirty="0" err="1">
                <a:solidFill>
                  <a:srgbClr val="000000"/>
                </a:solidFill>
                <a:effectLst/>
                <a:latin typeface="Meiryo UI" panose="020B0604030504040204" pitchFamily="50" charset="-128"/>
                <a:ea typeface="Meiryo UI" panose="020B0604030504040204" pitchFamily="50" charset="-128"/>
              </a:rPr>
              <a:t>,train</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FF"/>
                </a:solidFill>
                <a:effectLst/>
                <a:latin typeface="Meiryo UI" panose="020B0604030504040204" pitchFamily="50" charset="-128"/>
                <a:ea typeface="Meiryo UI" panose="020B0604030504040204" pitchFamily="50" charset="-128"/>
              </a:rPr>
              <a:t>False</a:t>
            </a:r>
            <a:r>
              <a:rPr lang="en-US" altLang="ja-JP" sz="1200" b="0" dirty="0" err="1">
                <a:solidFill>
                  <a:srgbClr val="000000"/>
                </a:solidFill>
                <a:effectLst/>
                <a:latin typeface="Meiryo UI" panose="020B0604030504040204" pitchFamily="50" charset="-128"/>
                <a:ea typeface="Meiryo UI" panose="020B0604030504040204" pitchFamily="50" charset="-128"/>
              </a:rPr>
              <a:t>,download</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FF"/>
                </a:solidFill>
                <a:effectLst/>
                <a:latin typeface="Meiryo UI" panose="020B0604030504040204" pitchFamily="50" charset="-128"/>
                <a:ea typeface="Meiryo UI" panose="020B0604030504040204" pitchFamily="50" charset="-128"/>
              </a:rPr>
              <a:t>True</a:t>
            </a:r>
            <a:r>
              <a:rPr lang="en-US" altLang="ja-JP" sz="1200" b="0" dirty="0" err="1">
                <a:solidFill>
                  <a:srgbClr val="000000"/>
                </a:solidFill>
                <a:effectLst/>
                <a:latin typeface="Meiryo UI" panose="020B0604030504040204" pitchFamily="50" charset="-128"/>
                <a:ea typeface="Meiryo UI" panose="020B0604030504040204" pitchFamily="50" charset="-128"/>
              </a:rPr>
              <a:t>,transform</a:t>
            </a:r>
            <a:r>
              <a:rPr lang="en-US" altLang="ja-JP" sz="1200" b="0" dirty="0">
                <a:solidFill>
                  <a:srgbClr val="000000"/>
                </a:solidFill>
                <a:effectLst/>
                <a:latin typeface="Meiryo UI" panose="020B0604030504040204" pitchFamily="50" charset="-128"/>
                <a:ea typeface="Meiryo UI" panose="020B0604030504040204" pitchFamily="50" charset="-128"/>
              </a:rPr>
              <a:t>=transform)</a:t>
            </a:r>
          </a:p>
          <a:p>
            <a:pPr>
              <a:lnSpc>
                <a:spcPts val="1425"/>
              </a:lnSpc>
              <a:buNone/>
            </a:pPr>
            <a:r>
              <a:rPr lang="en-US" altLang="ja-JP" sz="1200" b="0" dirty="0" err="1">
                <a:solidFill>
                  <a:srgbClr val="000000"/>
                </a:solidFill>
                <a:effectLst/>
                <a:latin typeface="Meiryo UI" panose="020B0604030504040204" pitchFamily="50" charset="-128"/>
                <a:ea typeface="Meiryo UI" panose="020B0604030504040204" pitchFamily="50" charset="-128"/>
              </a:rPr>
              <a:t>testloader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torch.utils.data.DataLoader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testset,batch_size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4</a:t>
            </a:r>
            <a:r>
              <a:rPr lang="en-US" altLang="ja-JP" sz="1200" b="0" dirty="0">
                <a:solidFill>
                  <a:srgbClr val="000000"/>
                </a:solidFill>
                <a:effectLst/>
                <a:latin typeface="Meiryo UI" panose="020B0604030504040204" pitchFamily="50" charset="-128"/>
                <a:ea typeface="Meiryo UI" panose="020B0604030504040204" pitchFamily="50" charset="-128"/>
              </a:rPr>
              <a:t>,shuffle=</a:t>
            </a:r>
            <a:r>
              <a:rPr lang="en-US" altLang="ja-JP" sz="1200" b="0" dirty="0" err="1">
                <a:solidFill>
                  <a:srgbClr val="0000FF"/>
                </a:solidFill>
                <a:effectLst/>
                <a:latin typeface="Meiryo UI" panose="020B0604030504040204" pitchFamily="50" charset="-128"/>
                <a:ea typeface="Meiryo UI" panose="020B0604030504040204" pitchFamily="50" charset="-128"/>
              </a:rPr>
              <a:t>False</a:t>
            </a:r>
            <a:r>
              <a:rPr lang="en-US" altLang="ja-JP" sz="1200" b="0" dirty="0" err="1">
                <a:solidFill>
                  <a:srgbClr val="000000"/>
                </a:solidFill>
                <a:effectLst/>
                <a:latin typeface="Meiryo UI" panose="020B0604030504040204" pitchFamily="50" charset="-128"/>
                <a:ea typeface="Meiryo UI" panose="020B0604030504040204" pitchFamily="50" charset="-128"/>
              </a:rPr>
              <a:t>,num_workers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クラス（認識する物体の種類）を定義します</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pPr>
            <a:r>
              <a:rPr lang="en-US" altLang="ja-JP" sz="1200" b="0" dirty="0">
                <a:solidFill>
                  <a:srgbClr val="000000"/>
                </a:solidFill>
                <a:effectLst/>
                <a:latin typeface="Meiryo UI" panose="020B0604030504040204" pitchFamily="50" charset="-128"/>
                <a:ea typeface="Meiryo UI" panose="020B0604030504040204" pitchFamily="50" charset="-128"/>
              </a:rPr>
              <a:t>classes=(</a:t>
            </a:r>
            <a:r>
              <a:rPr lang="en-US" altLang="ja-JP" sz="1200" b="0" dirty="0">
                <a:solidFill>
                  <a:srgbClr val="A31515"/>
                </a:solidFill>
                <a:effectLst/>
                <a:latin typeface="Meiryo UI" panose="020B0604030504040204" pitchFamily="50" charset="-128"/>
                <a:ea typeface="Meiryo UI" panose="020B0604030504040204" pitchFamily="50" charset="-128"/>
              </a:rPr>
              <a:t>'plane'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'car'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'bird'</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'cat'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'deer'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'dog'</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'frog'</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'horse'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'ship'</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'truck'</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sp>
        <p:nvSpPr>
          <p:cNvPr id="5" name="テキスト ボックス 4">
            <a:extLst>
              <a:ext uri="{FF2B5EF4-FFF2-40B4-BE49-F238E27FC236}">
                <a16:creationId xmlns:a16="http://schemas.microsoft.com/office/drawing/2014/main" id="{59B9B2EE-9284-6808-A248-220CB97486FC}"/>
              </a:ext>
            </a:extLst>
          </p:cNvPr>
          <p:cNvSpPr txBox="1"/>
          <p:nvPr/>
        </p:nvSpPr>
        <p:spPr>
          <a:xfrm>
            <a:off x="175558" y="3823814"/>
            <a:ext cx="7984801" cy="830997"/>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transforms.Compose</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複数の変換を順番に適用するためのコンテナです。</a:t>
            </a:r>
          </a:p>
          <a:p>
            <a:r>
              <a:rPr lang="en-US" altLang="ja-JP" sz="1200" b="1" dirty="0">
                <a:latin typeface="Meiryo UI" panose="020B0604030504040204" pitchFamily="50" charset="-128"/>
                <a:ea typeface="Meiryo UI" panose="020B0604030504040204" pitchFamily="50" charset="-128"/>
              </a:rPr>
              <a:t>transforms.ToTensor()</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画像を</a:t>
            </a:r>
            <a:r>
              <a:rPr lang="en-US" altLang="ja-JP" sz="1200" dirty="0">
                <a:latin typeface="Meiryo UI" panose="020B0604030504040204" pitchFamily="50" charset="-128"/>
                <a:ea typeface="Meiryo UI" panose="020B0604030504040204" pitchFamily="50" charset="-128"/>
              </a:rPr>
              <a:t>PyTorch</a:t>
            </a:r>
            <a:r>
              <a:rPr lang="ja-JP" altLang="en-US" sz="1200" dirty="0">
                <a:latin typeface="Meiryo UI" panose="020B0604030504040204" pitchFamily="50" charset="-128"/>
                <a:ea typeface="Meiryo UI" panose="020B0604030504040204" pitchFamily="50" charset="-128"/>
              </a:rPr>
              <a:t>のテンソル</a:t>
            </a:r>
            <a:r>
              <a:rPr lang="en-US" altLang="ja-JP" sz="1200" baseline="300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に変換します。画像のピクセル値を</a:t>
            </a:r>
            <a:r>
              <a:rPr lang="en-US" altLang="ja-JP" sz="1200" dirty="0">
                <a:latin typeface="Meiryo UI" panose="020B0604030504040204" pitchFamily="50" charset="-128"/>
                <a:ea typeface="Meiryo UI" panose="020B0604030504040204" pitchFamily="50" charset="-128"/>
              </a:rPr>
              <a:t>[0, 1]</a:t>
            </a:r>
            <a:r>
              <a:rPr lang="ja-JP" altLang="en-US" sz="1200" dirty="0">
                <a:latin typeface="Meiryo UI" panose="020B0604030504040204" pitchFamily="50" charset="-128"/>
                <a:ea typeface="Meiryo UI" panose="020B0604030504040204" pitchFamily="50" charset="-128"/>
              </a:rPr>
              <a:t>の範囲にスケーリングします。</a:t>
            </a:r>
          </a:p>
          <a:p>
            <a:r>
              <a:rPr lang="en-US" altLang="ja-JP" sz="1200" b="1" dirty="0">
                <a:latin typeface="Meiryo UI" panose="020B0604030504040204" pitchFamily="50" charset="-128"/>
                <a:ea typeface="Meiryo UI" panose="020B0604030504040204" pitchFamily="50" charset="-128"/>
              </a:rPr>
              <a:t>transforms.Normalize</a:t>
            </a:r>
            <a:r>
              <a:rPr lang="en-US" altLang="ja-JP" sz="1200" dirty="0">
                <a:latin typeface="Meiryo UI" panose="020B0604030504040204" pitchFamily="50" charset="-128"/>
                <a:ea typeface="Meiryo UI" panose="020B0604030504040204" pitchFamily="50" charset="-128"/>
              </a:rPr>
              <a:t>(mean, std): </a:t>
            </a:r>
            <a:r>
              <a:rPr lang="ja-JP" altLang="en-US" sz="1200" dirty="0">
                <a:latin typeface="Meiryo UI" panose="020B0604030504040204" pitchFamily="50" charset="-128"/>
                <a:ea typeface="Meiryo UI" panose="020B0604030504040204" pitchFamily="50" charset="-128"/>
              </a:rPr>
              <a:t>テンソルの各チャンネルを指定された平均値と標準偏差で正規化します。この例では、平均</a:t>
            </a:r>
            <a:r>
              <a:rPr lang="en-US" altLang="ja-JP" sz="1200" dirty="0">
                <a:latin typeface="Meiryo UI" panose="020B0604030504040204" pitchFamily="50" charset="-128"/>
                <a:ea typeface="Meiryo UI" panose="020B0604030504040204" pitchFamily="50" charset="-128"/>
              </a:rPr>
              <a:t>0.5</a:t>
            </a:r>
            <a:r>
              <a:rPr lang="ja-JP" altLang="en-US" sz="1200" dirty="0">
                <a:latin typeface="Meiryo UI" panose="020B0604030504040204" pitchFamily="50" charset="-128"/>
                <a:ea typeface="Meiryo UI" panose="020B0604030504040204" pitchFamily="50" charset="-128"/>
              </a:rPr>
              <a:t>、標準偏差</a:t>
            </a:r>
            <a:r>
              <a:rPr lang="en-US" altLang="ja-JP" sz="1200" dirty="0">
                <a:latin typeface="Meiryo UI" panose="020B0604030504040204" pitchFamily="50" charset="-128"/>
                <a:ea typeface="Meiryo UI" panose="020B0604030504040204" pitchFamily="50" charset="-128"/>
              </a:rPr>
              <a:t>0.5</a:t>
            </a:r>
            <a:r>
              <a:rPr lang="ja-JP" altLang="en-US" sz="1200" dirty="0">
                <a:latin typeface="Meiryo UI" panose="020B0604030504040204" pitchFamily="50" charset="-128"/>
                <a:ea typeface="Meiryo UI" panose="020B0604030504040204" pitchFamily="50" charset="-128"/>
              </a:rPr>
              <a:t>で正規化しています。</a:t>
            </a:r>
          </a:p>
        </p:txBody>
      </p:sp>
      <p:sp>
        <p:nvSpPr>
          <p:cNvPr id="9" name="テキスト ボックス 8">
            <a:extLst>
              <a:ext uri="{FF2B5EF4-FFF2-40B4-BE49-F238E27FC236}">
                <a16:creationId xmlns:a16="http://schemas.microsoft.com/office/drawing/2014/main" id="{8ED71CE7-4C96-F525-28D3-74F45D99BA77}"/>
              </a:ext>
            </a:extLst>
          </p:cNvPr>
          <p:cNvSpPr txBox="1"/>
          <p:nvPr/>
        </p:nvSpPr>
        <p:spPr>
          <a:xfrm>
            <a:off x="175558" y="4669870"/>
            <a:ext cx="7489265" cy="1754326"/>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torchvision.datasets.CIFAR10</a:t>
            </a:r>
            <a:r>
              <a:rPr lang="en-US" altLang="ja-JP" sz="1200" dirty="0">
                <a:latin typeface="Meiryo UI" panose="020B0604030504040204" pitchFamily="50" charset="-128"/>
                <a:ea typeface="Meiryo UI" panose="020B0604030504040204" pitchFamily="50" charset="-128"/>
              </a:rPr>
              <a:t>: CIFAR-10</a:t>
            </a:r>
            <a:r>
              <a:rPr lang="ja-JP" altLang="en-US" sz="1200" dirty="0">
                <a:latin typeface="Meiryo UI" panose="020B0604030504040204" pitchFamily="50" charset="-128"/>
                <a:ea typeface="Meiryo UI" panose="020B0604030504040204" pitchFamily="50" charset="-128"/>
              </a:rPr>
              <a:t>データセットを読み込むためのクラスです。</a:t>
            </a:r>
          </a:p>
          <a:p>
            <a:r>
              <a:rPr lang="en-US" altLang="ja-JP" sz="1200" b="1" dirty="0">
                <a:latin typeface="Meiryo UI" panose="020B0604030504040204" pitchFamily="50" charset="-128"/>
                <a:ea typeface="Meiryo UI" panose="020B0604030504040204" pitchFamily="50" charset="-128"/>
              </a:rPr>
              <a:t>root:</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データを保存するディレクトリを指定します。</a:t>
            </a:r>
          </a:p>
          <a:p>
            <a:r>
              <a:rPr lang="en-US" altLang="ja-JP" sz="1200" b="1" dirty="0">
                <a:latin typeface="Meiryo UI" panose="020B0604030504040204" pitchFamily="50" charset="-128"/>
                <a:ea typeface="Meiryo UI" panose="020B0604030504040204" pitchFamily="50" charset="-128"/>
              </a:rPr>
              <a:t>train</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学習データを読み込む場合は</a:t>
            </a:r>
            <a:r>
              <a:rPr lang="en-US" altLang="ja-JP" sz="1200" dirty="0">
                <a:latin typeface="Meiryo UI" panose="020B0604030504040204" pitchFamily="50" charset="-128"/>
                <a:ea typeface="Meiryo UI" panose="020B0604030504040204" pitchFamily="50" charset="-128"/>
              </a:rPr>
              <a:t>True</a:t>
            </a:r>
            <a:r>
              <a:rPr lang="ja-JP" altLang="en-US" sz="1200" dirty="0">
                <a:latin typeface="Meiryo UI" panose="020B0604030504040204" pitchFamily="50" charset="-128"/>
                <a:ea typeface="Meiryo UI" panose="020B0604030504040204" pitchFamily="50" charset="-128"/>
              </a:rPr>
              <a:t>を指定します。テストデータを読み込む場合は</a:t>
            </a:r>
            <a:r>
              <a:rPr lang="en-US" altLang="ja-JP" sz="1200" dirty="0">
                <a:latin typeface="Meiryo UI" panose="020B0604030504040204" pitchFamily="50" charset="-128"/>
                <a:ea typeface="Meiryo UI" panose="020B0604030504040204" pitchFamily="50" charset="-128"/>
              </a:rPr>
              <a:t>False</a:t>
            </a:r>
            <a:r>
              <a:rPr lang="ja-JP" altLang="en-US" sz="1200" dirty="0">
                <a:latin typeface="Meiryo UI" panose="020B0604030504040204" pitchFamily="50" charset="-128"/>
                <a:ea typeface="Meiryo UI" panose="020B0604030504040204" pitchFamily="50" charset="-128"/>
              </a:rPr>
              <a:t>を指定します。</a:t>
            </a:r>
          </a:p>
          <a:p>
            <a:r>
              <a:rPr lang="en-US" altLang="ja-JP" sz="1200" b="1" dirty="0">
                <a:latin typeface="Meiryo UI" panose="020B0604030504040204" pitchFamily="50" charset="-128"/>
                <a:ea typeface="Meiryo UI" panose="020B0604030504040204" pitchFamily="50" charset="-128"/>
              </a:rPr>
              <a:t>download</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データが存在しない場合にダウンロードするかどうかを指定します。</a:t>
            </a:r>
          </a:p>
          <a:p>
            <a:r>
              <a:rPr lang="en-US" altLang="ja-JP" sz="1200" b="1" dirty="0">
                <a:latin typeface="Meiryo UI" panose="020B0604030504040204" pitchFamily="50" charset="-128"/>
                <a:ea typeface="Meiryo UI" panose="020B0604030504040204" pitchFamily="50" charset="-128"/>
              </a:rPr>
              <a:t>transform</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先ほど定義した変換を適用します。</a:t>
            </a:r>
          </a:p>
          <a:p>
            <a:r>
              <a:rPr lang="en-US" altLang="ja-JP" sz="1200" b="1" dirty="0">
                <a:latin typeface="Meiryo UI" panose="020B0604030504040204" pitchFamily="50" charset="-128"/>
                <a:ea typeface="Meiryo UI" panose="020B0604030504040204" pitchFamily="50" charset="-128"/>
              </a:rPr>
              <a:t>torch.utils.data.DataLoader</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データセットをバッチに分けて読み込むためのクラスです。</a:t>
            </a:r>
          </a:p>
          <a:p>
            <a:r>
              <a:rPr lang="en-US" altLang="ja-JP" sz="1200" b="1" dirty="0" err="1">
                <a:latin typeface="Meiryo UI" panose="020B0604030504040204" pitchFamily="50" charset="-128"/>
                <a:ea typeface="Meiryo UI" panose="020B0604030504040204" pitchFamily="50" charset="-128"/>
              </a:rPr>
              <a:t>batch_size</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一度に読み込むデータの数を指定します。</a:t>
            </a:r>
          </a:p>
          <a:p>
            <a:r>
              <a:rPr lang="en-US" altLang="ja-JP" sz="1200" b="1" dirty="0">
                <a:latin typeface="Meiryo UI" panose="020B0604030504040204" pitchFamily="50" charset="-128"/>
                <a:ea typeface="Meiryo UI" panose="020B0604030504040204" pitchFamily="50" charset="-128"/>
              </a:rPr>
              <a:t>shuffle</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データをシャッフルするかどうかを指定します。</a:t>
            </a:r>
          </a:p>
          <a:p>
            <a:r>
              <a:rPr lang="en-US" altLang="ja-JP" sz="1200" b="1" dirty="0" err="1">
                <a:latin typeface="Meiryo UI" panose="020B0604030504040204" pitchFamily="50" charset="-128"/>
                <a:ea typeface="Meiryo UI" panose="020B0604030504040204" pitchFamily="50" charset="-128"/>
              </a:rPr>
              <a:t>num_workers</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データ読み込みに使用するスレッド数を指定します。</a:t>
            </a:r>
            <a:endParaRPr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8E706F5C-B41A-7233-F920-57FBA95E69FC}"/>
              </a:ext>
            </a:extLst>
          </p:cNvPr>
          <p:cNvSpPr txBox="1"/>
          <p:nvPr/>
        </p:nvSpPr>
        <p:spPr>
          <a:xfrm>
            <a:off x="175558" y="6458709"/>
            <a:ext cx="6094878" cy="276999"/>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classes</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CIFAR-10</a:t>
            </a:r>
            <a:r>
              <a:rPr lang="ja-JP" altLang="en-US" sz="1200" dirty="0">
                <a:latin typeface="Meiryo UI" panose="020B0604030504040204" pitchFamily="50" charset="-128"/>
                <a:ea typeface="Meiryo UI" panose="020B0604030504040204" pitchFamily="50" charset="-128"/>
              </a:rPr>
              <a:t>データセットに含まれる</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種類の物体クラスを定義しています。</a:t>
            </a:r>
          </a:p>
        </p:txBody>
      </p:sp>
      <p:sp>
        <p:nvSpPr>
          <p:cNvPr id="12" name="テキスト ボックス 11">
            <a:extLst>
              <a:ext uri="{FF2B5EF4-FFF2-40B4-BE49-F238E27FC236}">
                <a16:creationId xmlns:a16="http://schemas.microsoft.com/office/drawing/2014/main" id="{7BF92B54-9F67-4A91-A783-AD40C149C595}"/>
              </a:ext>
            </a:extLst>
          </p:cNvPr>
          <p:cNvSpPr txBox="1"/>
          <p:nvPr/>
        </p:nvSpPr>
        <p:spPr>
          <a:xfrm>
            <a:off x="175558" y="3546033"/>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cxnSp>
        <p:nvCxnSpPr>
          <p:cNvPr id="15" name="直線コネクタ 14">
            <a:extLst>
              <a:ext uri="{FF2B5EF4-FFF2-40B4-BE49-F238E27FC236}">
                <a16:creationId xmlns:a16="http://schemas.microsoft.com/office/drawing/2014/main" id="{FE1E68C3-C2EE-2661-FFD7-812BA04F2C69}"/>
              </a:ext>
            </a:extLst>
          </p:cNvPr>
          <p:cNvCxnSpPr>
            <a:cxnSpLocks/>
          </p:cNvCxnSpPr>
          <p:nvPr/>
        </p:nvCxnSpPr>
        <p:spPr>
          <a:xfrm flipV="1">
            <a:off x="127740" y="4654811"/>
            <a:ext cx="7866530" cy="15062"/>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797A0668-E5DA-72BB-BF13-8016EEF77760}"/>
              </a:ext>
            </a:extLst>
          </p:cNvPr>
          <p:cNvCxnSpPr>
            <a:cxnSpLocks/>
          </p:cNvCxnSpPr>
          <p:nvPr/>
        </p:nvCxnSpPr>
        <p:spPr>
          <a:xfrm flipV="1">
            <a:off x="131478" y="6436837"/>
            <a:ext cx="7866530" cy="15062"/>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pic>
        <p:nvPicPr>
          <p:cNvPr id="18" name="図 17">
            <a:extLst>
              <a:ext uri="{FF2B5EF4-FFF2-40B4-BE49-F238E27FC236}">
                <a16:creationId xmlns:a16="http://schemas.microsoft.com/office/drawing/2014/main" id="{FA469BC0-8E6D-879F-B95B-8D5E947F776C}"/>
              </a:ext>
            </a:extLst>
          </p:cNvPr>
          <p:cNvPicPr>
            <a:picLocks noChangeAspect="1"/>
          </p:cNvPicPr>
          <p:nvPr/>
        </p:nvPicPr>
        <p:blipFill>
          <a:blip r:embed="rId2"/>
          <a:stretch>
            <a:fillRect/>
          </a:stretch>
        </p:blipFill>
        <p:spPr>
          <a:xfrm>
            <a:off x="8494746" y="1882690"/>
            <a:ext cx="2888189" cy="2726568"/>
          </a:xfrm>
          <a:prstGeom prst="rect">
            <a:avLst/>
          </a:prstGeom>
          <a:ln w="25400">
            <a:solidFill>
              <a:schemeClr val="bg1">
                <a:lumMod val="50000"/>
              </a:schemeClr>
            </a:solidFill>
          </a:ln>
        </p:spPr>
      </p:pic>
      <p:sp>
        <p:nvSpPr>
          <p:cNvPr id="19" name="テキスト ボックス 18">
            <a:extLst>
              <a:ext uri="{FF2B5EF4-FFF2-40B4-BE49-F238E27FC236}">
                <a16:creationId xmlns:a16="http://schemas.microsoft.com/office/drawing/2014/main" id="{A486306A-30B7-C59D-B299-920BD933E5D2}"/>
              </a:ext>
            </a:extLst>
          </p:cNvPr>
          <p:cNvSpPr txBox="1"/>
          <p:nvPr/>
        </p:nvSpPr>
        <p:spPr>
          <a:xfrm>
            <a:off x="8252699" y="4758497"/>
            <a:ext cx="3671403" cy="1015663"/>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CIFAR-10</a:t>
            </a:r>
          </a:p>
          <a:p>
            <a:pPr marL="285750" indent="-2857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32×32</a:t>
            </a:r>
            <a:r>
              <a:rPr lang="ja-JP" altLang="en-US" sz="1200" dirty="0">
                <a:latin typeface="Meiryo UI" panose="020B0604030504040204" pitchFamily="50" charset="-128"/>
                <a:ea typeface="Meiryo UI" panose="020B0604030504040204" pitchFamily="50" charset="-128"/>
              </a:rPr>
              <a:t>ピクセル，</a:t>
            </a:r>
            <a:r>
              <a:rPr lang="en-US" altLang="ja-JP" sz="1200" dirty="0">
                <a:latin typeface="Meiryo UI" panose="020B0604030504040204" pitchFamily="50" charset="-128"/>
                <a:ea typeface="Meiryo UI" panose="020B0604030504040204" pitchFamily="50" charset="-128"/>
              </a:rPr>
              <a:t>RGB3</a:t>
            </a:r>
            <a:r>
              <a:rPr lang="ja-JP" altLang="en-US" sz="1200" dirty="0">
                <a:latin typeface="Meiryo UI" panose="020B0604030504040204" pitchFamily="50" charset="-128"/>
                <a:ea typeface="Meiryo UI" panose="020B0604030504040204" pitchFamily="50" charset="-128"/>
              </a:rPr>
              <a:t>チャンネルカラー</a:t>
            </a:r>
            <a:endParaRPr lang="en-US" altLang="ja-JP" sz="12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クラス（分類）数は</a:t>
            </a:r>
            <a:r>
              <a:rPr lang="en-US" altLang="ja-JP" sz="1200" dirty="0">
                <a:latin typeface="Meiryo UI" panose="020B0604030504040204" pitchFamily="50" charset="-128"/>
                <a:ea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rPr>
              <a:t>で</a:t>
            </a:r>
            <a:r>
              <a:rPr lang="en-US" altLang="ja-JP" sz="1200" dirty="0">
                <a:latin typeface="Meiryo UI" panose="020B0604030504040204" pitchFamily="50" charset="-128"/>
                <a:ea typeface="Meiryo UI" panose="020B0604030504040204" pitchFamily="50" charset="-128"/>
              </a:rPr>
              <a:t>0</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9</a:t>
            </a:r>
            <a:r>
              <a:rPr lang="ja-JP" altLang="en-US" sz="1200" dirty="0">
                <a:latin typeface="Meiryo UI" panose="020B0604030504040204" pitchFamily="50" charset="-128"/>
                <a:ea typeface="Meiryo UI" panose="020B0604030504040204" pitchFamily="50" charset="-128"/>
              </a:rPr>
              <a:t>の番号が振られている</a:t>
            </a:r>
            <a:endParaRPr lang="en-US" altLang="ja-JP" sz="12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学習用画像は</a:t>
            </a:r>
            <a:r>
              <a:rPr lang="en-US" altLang="ja-JP" sz="1200" dirty="0">
                <a:latin typeface="Meiryo UI" panose="020B0604030504040204" pitchFamily="50" charset="-128"/>
                <a:ea typeface="Meiryo UI" panose="020B0604030504040204" pitchFamily="50" charset="-128"/>
              </a:rPr>
              <a:t>50000</a:t>
            </a:r>
            <a:r>
              <a:rPr lang="ja-JP" altLang="en-US" sz="1200" dirty="0">
                <a:latin typeface="Meiryo UI" panose="020B0604030504040204" pitchFamily="50" charset="-128"/>
                <a:ea typeface="Meiryo UI" panose="020B0604030504040204" pitchFamily="50" charset="-128"/>
              </a:rPr>
              <a:t>枚、テスト用画像は</a:t>
            </a:r>
            <a:r>
              <a:rPr lang="en-US" altLang="ja-JP" sz="1200" dirty="0">
                <a:latin typeface="Meiryo UI" panose="020B0604030504040204" pitchFamily="50" charset="-128"/>
                <a:ea typeface="Meiryo UI" panose="020B0604030504040204" pitchFamily="50" charset="-128"/>
              </a:rPr>
              <a:t>10000</a:t>
            </a:r>
            <a:r>
              <a:rPr lang="ja-JP" altLang="en-US" sz="1200" dirty="0">
                <a:latin typeface="Meiryo UI" panose="020B0604030504040204" pitchFamily="50" charset="-128"/>
                <a:ea typeface="Meiryo UI" panose="020B0604030504040204" pitchFamily="50" charset="-128"/>
              </a:rPr>
              <a:t>枚の画像とラベルがセット</a:t>
            </a:r>
          </a:p>
        </p:txBody>
      </p:sp>
      <p:sp>
        <p:nvSpPr>
          <p:cNvPr id="20" name="テキスト ボックス 19">
            <a:extLst>
              <a:ext uri="{FF2B5EF4-FFF2-40B4-BE49-F238E27FC236}">
                <a16:creationId xmlns:a16="http://schemas.microsoft.com/office/drawing/2014/main" id="{E4F497B9-A4E4-E7D0-925C-21EBE33D754C}"/>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今回使用するデータ（</a:t>
            </a:r>
            <a:r>
              <a:rPr kumimoji="1" lang="en-US" altLang="ja-JP" sz="1600" dirty="0">
                <a:latin typeface="Meiryo UI" panose="020B0604030504040204" pitchFamily="50" charset="-128"/>
                <a:ea typeface="Meiryo UI" panose="020B0604030504040204" pitchFamily="50" charset="-128"/>
              </a:rPr>
              <a:t>CIFAR-10</a:t>
            </a:r>
            <a:r>
              <a:rPr kumimoji="1" lang="ja-JP" altLang="en-US" sz="1600" dirty="0">
                <a:latin typeface="Meiryo UI" panose="020B0604030504040204" pitchFamily="50" charset="-128"/>
                <a:ea typeface="Meiryo UI" panose="020B0604030504040204" pitchFamily="50" charset="-128"/>
              </a:rPr>
              <a:t>）を読み込むと同時に</a:t>
            </a:r>
            <a:r>
              <a:rPr kumimoji="1" lang="en-US" altLang="ja-JP" sz="1600" dirty="0">
                <a:latin typeface="Meiryo UI" panose="020B0604030504040204" pitchFamily="50" charset="-128"/>
                <a:ea typeface="Meiryo UI" panose="020B0604030504040204" pitchFamily="50" charset="-128"/>
              </a:rPr>
              <a:t>CNN</a:t>
            </a:r>
            <a:r>
              <a:rPr kumimoji="1" lang="ja-JP" altLang="en-US" sz="1600" dirty="0">
                <a:latin typeface="Meiryo UI" panose="020B0604030504040204" pitchFamily="50" charset="-128"/>
                <a:ea typeface="Meiryo UI" panose="020B0604030504040204" pitchFamily="50" charset="-128"/>
              </a:rPr>
              <a:t>の入力となる画像変換</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チャネル</a:t>
            </a:r>
            <a:r>
              <a:rPr kumimoji="1" lang="en-US" altLang="ja-JP" sz="1600" dirty="0">
                <a:latin typeface="Meiryo UI" panose="020B0604030504040204" pitchFamily="50" charset="-128"/>
                <a:ea typeface="Meiryo UI" panose="020B0604030504040204" pitchFamily="50" charset="-128"/>
              </a:rPr>
              <a:t>, </a:t>
            </a:r>
            <a:r>
              <a:rPr kumimoji="1" lang="ja-JP" altLang="en-US" sz="1600" dirty="0">
                <a:latin typeface="Meiryo UI" panose="020B0604030504040204" pitchFamily="50" charset="-128"/>
                <a:ea typeface="Meiryo UI" panose="020B0604030504040204" pitchFamily="50" charset="-128"/>
              </a:rPr>
              <a:t>高さ</a:t>
            </a:r>
            <a:r>
              <a:rPr kumimoji="1" lang="en-US" altLang="ja-JP" sz="1600" dirty="0">
                <a:latin typeface="Meiryo UI" panose="020B0604030504040204" pitchFamily="50" charset="-128"/>
                <a:ea typeface="Meiryo UI" panose="020B0604030504040204" pitchFamily="50" charset="-128"/>
              </a:rPr>
              <a:t>, </a:t>
            </a:r>
            <a:r>
              <a:rPr kumimoji="1" lang="ja-JP" altLang="en-US" sz="1600" dirty="0">
                <a:latin typeface="Meiryo UI" panose="020B0604030504040204" pitchFamily="50" charset="-128"/>
                <a:ea typeface="Meiryo UI" panose="020B0604030504040204" pitchFamily="50" charset="-128"/>
              </a:rPr>
              <a:t>幅</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します</a:t>
            </a:r>
          </a:p>
        </p:txBody>
      </p:sp>
      <p:sp>
        <p:nvSpPr>
          <p:cNvPr id="22" name="テキスト ボックス 21">
            <a:extLst>
              <a:ext uri="{FF2B5EF4-FFF2-40B4-BE49-F238E27FC236}">
                <a16:creationId xmlns:a16="http://schemas.microsoft.com/office/drawing/2014/main" id="{647962FB-C629-BB96-57C8-46F113B3B666}"/>
              </a:ext>
            </a:extLst>
          </p:cNvPr>
          <p:cNvSpPr txBox="1"/>
          <p:nvPr/>
        </p:nvSpPr>
        <p:spPr>
          <a:xfrm>
            <a:off x="8643471" y="6274043"/>
            <a:ext cx="2739464" cy="3693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※PyTorch</a:t>
            </a:r>
            <a:r>
              <a:rPr lang="ja-JP" altLang="en-US" sz="900" dirty="0">
                <a:latin typeface="Meiryo UI" panose="020B0604030504040204" pitchFamily="50" charset="-128"/>
                <a:ea typeface="Meiryo UI" panose="020B0604030504040204" pitchFamily="50" charset="-128"/>
              </a:rPr>
              <a:t>では、この画像データを </a:t>
            </a: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チャネル</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高さ</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幅</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の順序で要素を持つ</a:t>
            </a:r>
            <a:r>
              <a:rPr lang="en-US" altLang="ja-JP" sz="900" dirty="0">
                <a:latin typeface="Meiryo UI" panose="020B0604030504040204" pitchFamily="50" charset="-128"/>
                <a:ea typeface="Meiryo UI" panose="020B0604030504040204" pitchFamily="50" charset="-128"/>
              </a:rPr>
              <a:t>3</a:t>
            </a:r>
            <a:r>
              <a:rPr lang="ja-JP" altLang="en-US" sz="900" dirty="0">
                <a:latin typeface="Meiryo UI" panose="020B0604030504040204" pitchFamily="50" charset="-128"/>
                <a:ea typeface="Meiryo UI" panose="020B0604030504040204" pitchFamily="50" charset="-128"/>
              </a:rPr>
              <a:t>階のテンソルとして扱います。</a:t>
            </a:r>
          </a:p>
        </p:txBody>
      </p:sp>
      <p:sp>
        <p:nvSpPr>
          <p:cNvPr id="6" name="スライド番号プレースホルダー 5">
            <a:extLst>
              <a:ext uri="{FF2B5EF4-FFF2-40B4-BE49-F238E27FC236}">
                <a16:creationId xmlns:a16="http://schemas.microsoft.com/office/drawing/2014/main" id="{DB4AEF07-4135-97E1-0A5B-78723872F757}"/>
              </a:ext>
            </a:extLst>
          </p:cNvPr>
          <p:cNvSpPr>
            <a:spLocks noGrp="1"/>
          </p:cNvSpPr>
          <p:nvPr>
            <p:ph type="sldNum" sz="quarter" idx="12"/>
          </p:nvPr>
        </p:nvSpPr>
        <p:spPr/>
        <p:txBody>
          <a:bodyPr/>
          <a:lstStyle/>
          <a:p>
            <a:fld id="{2977F5E9-0479-47A0-9E51-109E0858BCF2}" type="slidenum">
              <a:rPr kumimoji="1" lang="ja-JP" altLang="en-US" smtClean="0"/>
              <a:t>27</a:t>
            </a:fld>
            <a:endParaRPr kumimoji="1" lang="ja-JP" altLang="en-US"/>
          </a:p>
        </p:txBody>
      </p:sp>
    </p:spTree>
    <p:extLst>
      <p:ext uri="{BB962C8B-B14F-4D97-AF65-F5344CB8AC3E}">
        <p14:creationId xmlns:p14="http://schemas.microsoft.com/office/powerpoint/2010/main" val="332346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B9829-C996-1FE6-F2E5-6BC93F2508AC}"/>
              </a:ext>
            </a:extLst>
          </p:cNvPr>
          <p:cNvSpPr>
            <a:spLocks noGrp="1"/>
          </p:cNvSpPr>
          <p:nvPr>
            <p:ph type="title"/>
          </p:nvPr>
        </p:nvSpPr>
        <p:spPr/>
        <p:txBody>
          <a:bodyPr/>
          <a:lstStyle/>
          <a:p>
            <a:r>
              <a:rPr kumimoji="1" lang="en-US" altLang="ja-JP" b="1" dirty="0"/>
              <a:t>Appendix;</a:t>
            </a:r>
            <a:r>
              <a:rPr kumimoji="1" lang="ja-JP" altLang="en-US" b="1" dirty="0"/>
              <a:t>学習データの中身の確認</a:t>
            </a:r>
          </a:p>
        </p:txBody>
      </p:sp>
      <p:sp>
        <p:nvSpPr>
          <p:cNvPr id="3" name="テキスト プレースホルダー 2">
            <a:extLst>
              <a:ext uri="{FF2B5EF4-FFF2-40B4-BE49-F238E27FC236}">
                <a16:creationId xmlns:a16="http://schemas.microsoft.com/office/drawing/2014/main" id="{6C4D9145-57D1-4072-972F-618F88ECC992}"/>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8B0257A5-A241-0927-02B5-7F3A357A6753}"/>
              </a:ext>
            </a:extLst>
          </p:cNvPr>
          <p:cNvSpPr txBox="1"/>
          <p:nvPr/>
        </p:nvSpPr>
        <p:spPr>
          <a:xfrm>
            <a:off x="370542" y="1484391"/>
            <a:ext cx="4860364" cy="2966197"/>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学習データの画像とラベルをランダムに表示するためのプログラム</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matplotlib.pyplot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as</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plt</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numpy</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as</a:t>
            </a:r>
            <a:r>
              <a:rPr lang="en-US" altLang="ja-JP" sz="1200" b="0" dirty="0">
                <a:solidFill>
                  <a:srgbClr val="000000"/>
                </a:solidFill>
                <a:effectLst/>
                <a:latin typeface="Meiryo UI" panose="020B0604030504040204" pitchFamily="50" charset="-128"/>
                <a:ea typeface="Meiryo UI" panose="020B0604030504040204" pitchFamily="50" charset="-128"/>
              </a:rPr>
              <a:t> np</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00FF"/>
                </a:solidFill>
                <a:effectLst/>
                <a:latin typeface="Meiryo UI" panose="020B0604030504040204" pitchFamily="50" charset="-128"/>
                <a:ea typeface="Meiryo UI" panose="020B0604030504040204" pitchFamily="50" charset="-128"/>
              </a:rPr>
              <a:t>def</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795E26"/>
                </a:solidFill>
                <a:effectLst/>
                <a:latin typeface="Meiryo UI" panose="020B0604030504040204" pitchFamily="50" charset="-128"/>
                <a:ea typeface="Meiryo UI" panose="020B0604030504040204" pitchFamily="50" charset="-128"/>
              </a:rPr>
              <a:t>imshow</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1080"/>
                </a:solidFill>
                <a:effectLst/>
                <a:latin typeface="Meiryo UI" panose="020B0604030504040204" pitchFamily="50" charset="-128"/>
                <a:ea typeface="Meiryo UI" panose="020B0604030504040204" pitchFamily="50" charset="-128"/>
              </a:rPr>
              <a:t>img</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img</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img</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0.5</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npimg</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img.numpy</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plt.imshow</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np.transpose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npimg</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plt.show</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err="1">
                <a:solidFill>
                  <a:srgbClr val="000000"/>
                </a:solidFill>
                <a:effectLst/>
                <a:latin typeface="Meiryo UI" panose="020B0604030504040204" pitchFamily="50" charset="-128"/>
                <a:ea typeface="Meiryo UI" panose="020B0604030504040204" pitchFamily="50" charset="-128"/>
              </a:rPr>
              <a:t>dataiter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795E26"/>
                </a:solidFill>
                <a:effectLst/>
                <a:latin typeface="Meiryo UI" panose="020B0604030504040204" pitchFamily="50" charset="-128"/>
                <a:ea typeface="Meiryo UI" panose="020B0604030504040204" pitchFamily="50" charset="-128"/>
              </a:rPr>
              <a:t>iter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trainloader</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err="1">
                <a:solidFill>
                  <a:srgbClr val="000000"/>
                </a:solidFill>
                <a:effectLst/>
                <a:latin typeface="Meiryo UI" panose="020B0604030504040204" pitchFamily="50" charset="-128"/>
                <a:ea typeface="Meiryo UI" panose="020B0604030504040204" pitchFamily="50" charset="-128"/>
              </a:rPr>
              <a:t>images,labels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795E26"/>
                </a:solidFill>
                <a:effectLst/>
                <a:latin typeface="Meiryo UI" panose="020B0604030504040204" pitchFamily="50" charset="-128"/>
                <a:ea typeface="Meiryo UI" panose="020B0604030504040204" pitchFamily="50" charset="-128"/>
              </a:rPr>
              <a:t>next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dataiter</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err="1">
                <a:solidFill>
                  <a:srgbClr val="000000"/>
                </a:solidFill>
                <a:effectLst/>
                <a:latin typeface="Meiryo UI" panose="020B0604030504040204" pitchFamily="50" charset="-128"/>
                <a:ea typeface="Meiryo UI" panose="020B0604030504040204" pitchFamily="50" charset="-128"/>
              </a:rPr>
              <a:t>imshow</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torchvision.utils.make_grid</a:t>
            </a:r>
            <a:r>
              <a:rPr lang="en-US" altLang="ja-JP" sz="1200" b="0" dirty="0">
                <a:solidFill>
                  <a:srgbClr val="000000"/>
                </a:solidFill>
                <a:effectLst/>
                <a:latin typeface="Meiryo UI" panose="020B0604030504040204" pitchFamily="50" charset="-128"/>
                <a:ea typeface="Meiryo UI" panose="020B0604030504040204" pitchFamily="50" charset="-128"/>
              </a:rPr>
              <a:t>(images))</a:t>
            </a:r>
          </a:p>
          <a:p>
            <a:pPr>
              <a:lnSpc>
                <a:spcPts val="1425"/>
              </a:lnSpc>
            </a:pPr>
            <a:r>
              <a:rPr lang="en-US" altLang="ja-JP" sz="1200" b="0" dirty="0">
                <a:solidFill>
                  <a:srgbClr val="795E26"/>
                </a:solidFill>
                <a:effectLst/>
                <a:latin typeface="Meiryo UI" panose="020B0604030504040204" pitchFamily="50" charset="-128"/>
                <a:ea typeface="Meiryo UI" panose="020B0604030504040204" pitchFamily="50" charset="-128"/>
              </a:rPr>
              <a:t>print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.join(</a:t>
            </a:r>
            <a:r>
              <a:rPr lang="en-US" altLang="ja-JP" sz="1200" b="0" dirty="0">
                <a:solidFill>
                  <a:srgbClr val="A31515"/>
                </a:solidFill>
                <a:effectLst/>
                <a:latin typeface="Meiryo UI" panose="020B0604030504040204" pitchFamily="50" charset="-128"/>
                <a:ea typeface="Meiryo UI" panose="020B0604030504040204" pitchFamily="50" charset="-128"/>
              </a:rPr>
              <a:t>'%5s'</a:t>
            </a:r>
            <a:r>
              <a:rPr lang="en-US" altLang="ja-JP" sz="1200" b="0" dirty="0">
                <a:solidFill>
                  <a:srgbClr val="000000"/>
                </a:solidFill>
                <a:effectLst/>
                <a:latin typeface="Meiryo UI" panose="020B0604030504040204" pitchFamily="50" charset="-128"/>
                <a:ea typeface="Meiryo UI" panose="020B0604030504040204" pitchFamily="50" charset="-128"/>
              </a:rPr>
              <a:t> % classes[labels[j]] </a:t>
            </a:r>
            <a:r>
              <a:rPr lang="en-US" altLang="ja-JP" sz="1200" b="0" dirty="0">
                <a:solidFill>
                  <a:srgbClr val="AF00DB"/>
                </a:solidFill>
                <a:effectLst/>
                <a:latin typeface="Meiryo UI" panose="020B0604030504040204" pitchFamily="50" charset="-128"/>
                <a:ea typeface="Meiryo UI" panose="020B0604030504040204" pitchFamily="50" charset="-128"/>
              </a:rPr>
              <a:t>for</a:t>
            </a:r>
            <a:r>
              <a:rPr lang="en-US" altLang="ja-JP" sz="1200" b="0" dirty="0">
                <a:solidFill>
                  <a:srgbClr val="000000"/>
                </a:solidFill>
                <a:effectLst/>
                <a:latin typeface="Meiryo UI" panose="020B0604030504040204" pitchFamily="50" charset="-128"/>
                <a:ea typeface="Meiryo UI" panose="020B0604030504040204" pitchFamily="50" charset="-128"/>
              </a:rPr>
              <a:t> j </a:t>
            </a:r>
            <a:r>
              <a:rPr lang="en-US" altLang="ja-JP" sz="1200" b="0" dirty="0">
                <a:solidFill>
                  <a:srgbClr val="0000FF"/>
                </a:solidFill>
                <a:effectLst/>
                <a:latin typeface="Meiryo UI" panose="020B0604030504040204" pitchFamily="50" charset="-128"/>
                <a:ea typeface="Meiryo UI" panose="020B0604030504040204" pitchFamily="50" charset="-128"/>
              </a:rPr>
              <a:t>in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range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4</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pic>
        <p:nvPicPr>
          <p:cNvPr id="6" name="図 5">
            <a:extLst>
              <a:ext uri="{FF2B5EF4-FFF2-40B4-BE49-F238E27FC236}">
                <a16:creationId xmlns:a16="http://schemas.microsoft.com/office/drawing/2014/main" id="{B1015539-9CB2-74F9-7FA5-06590FA76B48}"/>
              </a:ext>
            </a:extLst>
          </p:cNvPr>
          <p:cNvPicPr>
            <a:picLocks noChangeAspect="1"/>
          </p:cNvPicPr>
          <p:nvPr/>
        </p:nvPicPr>
        <p:blipFill>
          <a:blip r:embed="rId2"/>
          <a:stretch>
            <a:fillRect/>
          </a:stretch>
        </p:blipFill>
        <p:spPr>
          <a:xfrm>
            <a:off x="552089" y="4855269"/>
            <a:ext cx="4326205" cy="1536116"/>
          </a:xfrm>
          <a:prstGeom prst="rect">
            <a:avLst/>
          </a:prstGeom>
        </p:spPr>
      </p:pic>
      <p:sp>
        <p:nvSpPr>
          <p:cNvPr id="8" name="テキスト ボックス 7">
            <a:extLst>
              <a:ext uri="{FF2B5EF4-FFF2-40B4-BE49-F238E27FC236}">
                <a16:creationId xmlns:a16="http://schemas.microsoft.com/office/drawing/2014/main" id="{235C8885-1A38-CF5E-8A46-452772FD6319}"/>
              </a:ext>
            </a:extLst>
          </p:cNvPr>
          <p:cNvSpPr txBox="1"/>
          <p:nvPr/>
        </p:nvSpPr>
        <p:spPr>
          <a:xfrm>
            <a:off x="270623" y="4578270"/>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10" name="テキスト ボックス 9">
            <a:extLst>
              <a:ext uri="{FF2B5EF4-FFF2-40B4-BE49-F238E27FC236}">
                <a16:creationId xmlns:a16="http://schemas.microsoft.com/office/drawing/2014/main" id="{D84F5035-D5E9-BAA5-69A3-5D521CE0B4A9}"/>
              </a:ext>
            </a:extLst>
          </p:cNvPr>
          <p:cNvSpPr txBox="1"/>
          <p:nvPr/>
        </p:nvSpPr>
        <p:spPr>
          <a:xfrm>
            <a:off x="5521699" y="1619938"/>
            <a:ext cx="6094878" cy="461665"/>
          </a:xfrm>
          <a:prstGeom prst="rect">
            <a:avLst/>
          </a:prstGeom>
          <a:noFill/>
        </p:spPr>
        <p:txBody>
          <a:bodyPr wrap="square">
            <a:spAutoFit/>
          </a:bodyPr>
          <a:lstStyle/>
          <a:p>
            <a:r>
              <a:rPr lang="en-US" altLang="ja-JP" sz="1200" b="1" dirty="0" err="1">
                <a:latin typeface="Meiryo UI" panose="020B0604030504040204" pitchFamily="50" charset="-128"/>
                <a:ea typeface="Meiryo UI" panose="020B0604030504040204" pitchFamily="50" charset="-128"/>
              </a:rPr>
              <a:t>matplotlib.pyplot</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画像を表示するためのライブラリです。</a:t>
            </a:r>
          </a:p>
          <a:p>
            <a:r>
              <a:rPr lang="en-US" altLang="ja-JP" sz="1200" b="1" dirty="0" err="1">
                <a:latin typeface="Meiryo UI" panose="020B0604030504040204" pitchFamily="50" charset="-128"/>
                <a:ea typeface="Meiryo UI" panose="020B0604030504040204" pitchFamily="50" charset="-128"/>
              </a:rPr>
              <a:t>numpy</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数値計算を効率的に行うためのライブラリです。</a:t>
            </a:r>
          </a:p>
        </p:txBody>
      </p:sp>
      <p:sp>
        <p:nvSpPr>
          <p:cNvPr id="12" name="テキスト ボックス 11">
            <a:extLst>
              <a:ext uri="{FF2B5EF4-FFF2-40B4-BE49-F238E27FC236}">
                <a16:creationId xmlns:a16="http://schemas.microsoft.com/office/drawing/2014/main" id="{11B83CCF-B974-ED2C-73DC-E529844253D8}"/>
              </a:ext>
            </a:extLst>
          </p:cNvPr>
          <p:cNvSpPr txBox="1"/>
          <p:nvPr/>
        </p:nvSpPr>
        <p:spPr>
          <a:xfrm>
            <a:off x="5521699" y="2206258"/>
            <a:ext cx="6094878" cy="830997"/>
          </a:xfrm>
          <a:prstGeom prst="rect">
            <a:avLst/>
          </a:prstGeom>
          <a:noFill/>
        </p:spPr>
        <p:txBody>
          <a:bodyPr wrap="square">
            <a:spAutoFit/>
          </a:bodyPr>
          <a:lstStyle/>
          <a:p>
            <a:r>
              <a:rPr lang="en-US" altLang="ja-JP" sz="1200" b="1" dirty="0" err="1">
                <a:latin typeface="Meiryo UI" panose="020B0604030504040204" pitchFamily="50" charset="-128"/>
                <a:ea typeface="Meiryo UI" panose="020B0604030504040204" pitchFamily="50" charset="-128"/>
              </a:rPr>
              <a:t>img</a:t>
            </a:r>
            <a:r>
              <a:rPr lang="en-US" altLang="ja-JP" sz="1200" b="1" dirty="0">
                <a:latin typeface="Meiryo UI" panose="020B0604030504040204" pitchFamily="50" charset="-128"/>
                <a:ea typeface="Meiryo UI" panose="020B0604030504040204" pitchFamily="50" charset="-128"/>
              </a:rPr>
              <a:t> = </a:t>
            </a:r>
            <a:r>
              <a:rPr lang="en-US" altLang="ja-JP" sz="1200" b="1" dirty="0" err="1">
                <a:latin typeface="Meiryo UI" panose="020B0604030504040204" pitchFamily="50" charset="-128"/>
                <a:ea typeface="Meiryo UI" panose="020B0604030504040204" pitchFamily="50" charset="-128"/>
              </a:rPr>
              <a:t>img</a:t>
            </a:r>
            <a:r>
              <a:rPr lang="en-US" altLang="ja-JP" sz="1200" b="1" dirty="0">
                <a:latin typeface="Meiryo UI" panose="020B0604030504040204" pitchFamily="50" charset="-128"/>
                <a:ea typeface="Meiryo UI" panose="020B0604030504040204" pitchFamily="50" charset="-128"/>
              </a:rPr>
              <a:t> / 2 + 0.5</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画像を表示する前に、正規化されたピクセル値を元に戻します。</a:t>
            </a:r>
          </a:p>
          <a:p>
            <a:r>
              <a:rPr lang="en-US" altLang="ja-JP" sz="1200" b="1" dirty="0" err="1">
                <a:latin typeface="Meiryo UI" panose="020B0604030504040204" pitchFamily="50" charset="-128"/>
                <a:ea typeface="Meiryo UI" panose="020B0604030504040204" pitchFamily="50" charset="-128"/>
              </a:rPr>
              <a:t>img.numpy</a:t>
            </a:r>
            <a:r>
              <a:rPr lang="en-US" altLang="ja-JP" sz="1200" b="1"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 PyTorch</a:t>
            </a:r>
            <a:r>
              <a:rPr lang="ja-JP" altLang="en-US" sz="1200" dirty="0">
                <a:latin typeface="Meiryo UI" panose="020B0604030504040204" pitchFamily="50" charset="-128"/>
                <a:ea typeface="Meiryo UI" panose="020B0604030504040204" pitchFamily="50" charset="-128"/>
              </a:rPr>
              <a:t>のテンソルを</a:t>
            </a:r>
            <a:r>
              <a:rPr lang="en-US" altLang="ja-JP" sz="1200" dirty="0">
                <a:latin typeface="Meiryo UI" panose="020B0604030504040204" pitchFamily="50" charset="-128"/>
                <a:ea typeface="Meiryo UI" panose="020B0604030504040204" pitchFamily="50" charset="-128"/>
              </a:rPr>
              <a:t>NumPy</a:t>
            </a:r>
            <a:r>
              <a:rPr lang="ja-JP" altLang="en-US" sz="1200" dirty="0">
                <a:latin typeface="Meiryo UI" panose="020B0604030504040204" pitchFamily="50" charset="-128"/>
                <a:ea typeface="Meiryo UI" panose="020B0604030504040204" pitchFamily="50" charset="-128"/>
              </a:rPr>
              <a:t>配列に変換します。</a:t>
            </a:r>
          </a:p>
          <a:p>
            <a:r>
              <a:rPr lang="en-US" altLang="ja-JP" sz="1200" b="1" dirty="0" err="1">
                <a:latin typeface="Meiryo UI" panose="020B0604030504040204" pitchFamily="50" charset="-128"/>
                <a:ea typeface="Meiryo UI" panose="020B0604030504040204" pitchFamily="50" charset="-128"/>
              </a:rPr>
              <a:t>np.transpose</a:t>
            </a:r>
            <a:r>
              <a:rPr lang="en-US" altLang="ja-JP" sz="1200" b="1" dirty="0">
                <a:latin typeface="Meiryo UI" panose="020B0604030504040204" pitchFamily="50" charset="-128"/>
                <a:ea typeface="Meiryo UI" panose="020B0604030504040204" pitchFamily="50" charset="-128"/>
              </a:rPr>
              <a:t>(</a:t>
            </a:r>
            <a:r>
              <a:rPr lang="en-US" altLang="ja-JP" sz="1200" b="1" dirty="0" err="1">
                <a:latin typeface="Meiryo UI" panose="020B0604030504040204" pitchFamily="50" charset="-128"/>
                <a:ea typeface="Meiryo UI" panose="020B0604030504040204" pitchFamily="50" charset="-128"/>
              </a:rPr>
              <a:t>npimg</a:t>
            </a:r>
            <a:r>
              <a:rPr lang="en-US" altLang="ja-JP" sz="1200" b="1" dirty="0">
                <a:latin typeface="Meiryo UI" panose="020B0604030504040204" pitchFamily="50" charset="-128"/>
                <a:ea typeface="Meiryo UI" panose="020B0604030504040204" pitchFamily="50" charset="-128"/>
              </a:rPr>
              <a:t>, (1, 2, 0))</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画像のチャンネル順序を変更して、</a:t>
            </a:r>
            <a:r>
              <a:rPr lang="en-US" altLang="ja-JP" sz="1200" dirty="0" err="1">
                <a:latin typeface="Meiryo UI" panose="020B0604030504040204" pitchFamily="50" charset="-128"/>
                <a:ea typeface="Meiryo UI" panose="020B0604030504040204" pitchFamily="50" charset="-128"/>
              </a:rPr>
              <a:t>plt.imshow</a:t>
            </a:r>
            <a:r>
              <a:rPr lang="ja-JP" altLang="en-US" sz="1200" dirty="0">
                <a:latin typeface="Meiryo UI" panose="020B0604030504040204" pitchFamily="50" charset="-128"/>
                <a:ea typeface="Meiryo UI" panose="020B0604030504040204" pitchFamily="50" charset="-128"/>
              </a:rPr>
              <a:t>で正しく表示できるようにします。</a:t>
            </a:r>
          </a:p>
        </p:txBody>
      </p:sp>
      <p:sp>
        <p:nvSpPr>
          <p:cNvPr id="14" name="テキスト ボックス 13">
            <a:extLst>
              <a:ext uri="{FF2B5EF4-FFF2-40B4-BE49-F238E27FC236}">
                <a16:creationId xmlns:a16="http://schemas.microsoft.com/office/drawing/2014/main" id="{8E36DB51-19C2-BC6D-B279-F32D1F72F53A}"/>
              </a:ext>
            </a:extLst>
          </p:cNvPr>
          <p:cNvSpPr txBox="1"/>
          <p:nvPr/>
        </p:nvSpPr>
        <p:spPr>
          <a:xfrm>
            <a:off x="5521699" y="3158503"/>
            <a:ext cx="6094878" cy="461665"/>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iter(</a:t>
            </a:r>
            <a:r>
              <a:rPr lang="en-US" altLang="ja-JP" sz="1200" b="1" dirty="0" err="1">
                <a:latin typeface="Meiryo UI" panose="020B0604030504040204" pitchFamily="50" charset="-128"/>
                <a:ea typeface="Meiryo UI" panose="020B0604030504040204" pitchFamily="50" charset="-128"/>
              </a:rPr>
              <a:t>trainloader</a:t>
            </a:r>
            <a:r>
              <a:rPr lang="en-US" altLang="ja-JP" sz="1200" b="1"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データローダーからイテレータを作成します。</a:t>
            </a:r>
          </a:p>
          <a:p>
            <a:r>
              <a:rPr lang="en-US" altLang="ja-JP" sz="1200" b="1" dirty="0">
                <a:latin typeface="Meiryo UI" panose="020B0604030504040204" pitchFamily="50" charset="-128"/>
                <a:ea typeface="Meiryo UI" panose="020B0604030504040204" pitchFamily="50" charset="-128"/>
              </a:rPr>
              <a:t>next(</a:t>
            </a:r>
            <a:r>
              <a:rPr lang="en-US" altLang="ja-JP" sz="1200" b="1" dirty="0" err="1">
                <a:latin typeface="Meiryo UI" panose="020B0604030504040204" pitchFamily="50" charset="-128"/>
                <a:ea typeface="Meiryo UI" panose="020B0604030504040204" pitchFamily="50" charset="-128"/>
              </a:rPr>
              <a:t>dataiter</a:t>
            </a:r>
            <a:r>
              <a:rPr lang="en-US" altLang="ja-JP" sz="1200" b="1"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イテレータから次のバッチ（画像とラベル）を取得します。</a:t>
            </a:r>
          </a:p>
        </p:txBody>
      </p:sp>
      <p:sp>
        <p:nvSpPr>
          <p:cNvPr id="16" name="テキスト ボックス 15">
            <a:extLst>
              <a:ext uri="{FF2B5EF4-FFF2-40B4-BE49-F238E27FC236}">
                <a16:creationId xmlns:a16="http://schemas.microsoft.com/office/drawing/2014/main" id="{C6D7A7D2-42A2-EBD1-945F-3827EACEC58C}"/>
              </a:ext>
            </a:extLst>
          </p:cNvPr>
          <p:cNvSpPr txBox="1"/>
          <p:nvPr/>
        </p:nvSpPr>
        <p:spPr>
          <a:xfrm>
            <a:off x="5521699" y="3810474"/>
            <a:ext cx="6094878" cy="830997"/>
          </a:xfrm>
          <a:prstGeom prst="rect">
            <a:avLst/>
          </a:prstGeom>
          <a:noFill/>
        </p:spPr>
        <p:txBody>
          <a:bodyPr wrap="square">
            <a:spAutoFit/>
          </a:bodyPr>
          <a:lstStyle/>
          <a:p>
            <a:r>
              <a:rPr lang="en-US" altLang="ja-JP" sz="1200" b="1" dirty="0" err="1">
                <a:latin typeface="Meiryo UI" panose="020B0604030504040204" pitchFamily="50" charset="-128"/>
                <a:ea typeface="Meiryo UI" panose="020B0604030504040204" pitchFamily="50" charset="-128"/>
              </a:rPr>
              <a:t>torchvision.utils.make_grid</a:t>
            </a:r>
            <a:r>
              <a:rPr lang="en-US" altLang="ja-JP" sz="1200" b="1" dirty="0">
                <a:latin typeface="Meiryo UI" panose="020B0604030504040204" pitchFamily="50" charset="-128"/>
                <a:ea typeface="Meiryo UI" panose="020B0604030504040204" pitchFamily="50" charset="-128"/>
              </a:rPr>
              <a:t>(images)</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画像のグリッドを作成します。</a:t>
            </a:r>
          </a:p>
          <a:p>
            <a:r>
              <a:rPr lang="en-US" altLang="ja-JP" sz="1200" b="1" dirty="0" err="1">
                <a:latin typeface="Meiryo UI" panose="020B0604030504040204" pitchFamily="50" charset="-128"/>
                <a:ea typeface="Meiryo UI" panose="020B0604030504040204" pitchFamily="50" charset="-128"/>
              </a:rPr>
              <a:t>imshow</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画像を表示する関数を呼び出します。</a:t>
            </a:r>
          </a:p>
          <a:p>
            <a:r>
              <a:rPr lang="en-US" altLang="ja-JP" sz="1200" b="1" dirty="0">
                <a:latin typeface="Meiryo UI" panose="020B0604030504040204" pitchFamily="50" charset="-128"/>
                <a:ea typeface="Meiryo UI" panose="020B0604030504040204" pitchFamily="50" charset="-128"/>
              </a:rPr>
              <a:t>print(' '.join('%5s' % classes[labels[j]] for j in range(4)))</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画像に対応するラベルを表示します。</a:t>
            </a:r>
          </a:p>
        </p:txBody>
      </p:sp>
      <p:sp>
        <p:nvSpPr>
          <p:cNvPr id="17" name="テキスト ボックス 16">
            <a:extLst>
              <a:ext uri="{FF2B5EF4-FFF2-40B4-BE49-F238E27FC236}">
                <a16:creationId xmlns:a16="http://schemas.microsoft.com/office/drawing/2014/main" id="{F6B9D6D2-59A0-D530-B0E3-8D24CCAC3D7E}"/>
              </a:ext>
            </a:extLst>
          </p:cNvPr>
          <p:cNvSpPr txBox="1"/>
          <p:nvPr/>
        </p:nvSpPr>
        <p:spPr>
          <a:xfrm>
            <a:off x="5521699" y="1355508"/>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cxnSp>
        <p:nvCxnSpPr>
          <p:cNvPr id="18" name="直線コネクタ 17">
            <a:extLst>
              <a:ext uri="{FF2B5EF4-FFF2-40B4-BE49-F238E27FC236}">
                <a16:creationId xmlns:a16="http://schemas.microsoft.com/office/drawing/2014/main" id="{B97DB0BE-3406-75E2-76C6-2A84B75247A8}"/>
              </a:ext>
            </a:extLst>
          </p:cNvPr>
          <p:cNvCxnSpPr>
            <a:cxnSpLocks/>
          </p:cNvCxnSpPr>
          <p:nvPr/>
        </p:nvCxnSpPr>
        <p:spPr>
          <a:xfrm flipV="1">
            <a:off x="5521699" y="2141602"/>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DFFDFFD8-900B-0722-CC30-EB8C46FAE7AD}"/>
              </a:ext>
            </a:extLst>
          </p:cNvPr>
          <p:cNvCxnSpPr>
            <a:cxnSpLocks/>
          </p:cNvCxnSpPr>
          <p:nvPr/>
        </p:nvCxnSpPr>
        <p:spPr>
          <a:xfrm flipV="1">
            <a:off x="5526176" y="3080674"/>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E218AC4A-3C1F-B33C-545D-1B613CAA7B0F}"/>
              </a:ext>
            </a:extLst>
          </p:cNvPr>
          <p:cNvCxnSpPr>
            <a:cxnSpLocks/>
          </p:cNvCxnSpPr>
          <p:nvPr/>
        </p:nvCxnSpPr>
        <p:spPr>
          <a:xfrm flipV="1">
            <a:off x="5553071" y="3705947"/>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3" name="テキスト ボックス 22">
            <a:extLst>
              <a:ext uri="{FF2B5EF4-FFF2-40B4-BE49-F238E27FC236}">
                <a16:creationId xmlns:a16="http://schemas.microsoft.com/office/drawing/2014/main" id="{D36CD75A-288C-6A32-6D2B-213C782ABA30}"/>
              </a:ext>
            </a:extLst>
          </p:cNvPr>
          <p:cNvSpPr txBox="1"/>
          <p:nvPr/>
        </p:nvSpPr>
        <p:spPr>
          <a:xfrm>
            <a:off x="5545033" y="4732158"/>
            <a:ext cx="1255619"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print</a:t>
            </a:r>
            <a:r>
              <a:rPr lang="ja-JP" altLang="en-US" sz="900" dirty="0">
                <a:latin typeface="Meiryo UI" panose="020B0604030504040204" pitchFamily="50" charset="-128"/>
                <a:ea typeface="Meiryo UI" panose="020B0604030504040204" pitchFamily="50" charset="-128"/>
              </a:rPr>
              <a:t>関数</a:t>
            </a:r>
          </a:p>
        </p:txBody>
      </p:sp>
      <p:sp>
        <p:nvSpPr>
          <p:cNvPr id="25" name="テキスト ボックス 24">
            <a:extLst>
              <a:ext uri="{FF2B5EF4-FFF2-40B4-BE49-F238E27FC236}">
                <a16:creationId xmlns:a16="http://schemas.microsoft.com/office/drawing/2014/main" id="{8FB9C46F-C2EC-06A1-F733-E57075F2A5E9}"/>
              </a:ext>
            </a:extLst>
          </p:cNvPr>
          <p:cNvSpPr txBox="1"/>
          <p:nvPr/>
        </p:nvSpPr>
        <p:spPr>
          <a:xfrm>
            <a:off x="5545033" y="4975732"/>
            <a:ext cx="6094878"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 '.join(...): </a:t>
            </a:r>
            <a:r>
              <a:rPr lang="ja-JP" altLang="en-US" sz="900" dirty="0">
                <a:latin typeface="Meiryo UI" panose="020B0604030504040204" pitchFamily="50" charset="-128"/>
                <a:ea typeface="Meiryo UI" panose="020B0604030504040204" pitchFamily="50" charset="-128"/>
              </a:rPr>
              <a:t>リストやイテレータの要素をスペースで区切って結合し、</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つの文字列にします。</a:t>
            </a:r>
          </a:p>
        </p:txBody>
      </p:sp>
      <p:sp>
        <p:nvSpPr>
          <p:cNvPr id="27" name="テキスト ボックス 26">
            <a:extLst>
              <a:ext uri="{FF2B5EF4-FFF2-40B4-BE49-F238E27FC236}">
                <a16:creationId xmlns:a16="http://schemas.microsoft.com/office/drawing/2014/main" id="{45560658-785C-DA1A-D97D-2D68A3A46E95}"/>
              </a:ext>
            </a:extLst>
          </p:cNvPr>
          <p:cNvSpPr txBox="1"/>
          <p:nvPr/>
        </p:nvSpPr>
        <p:spPr>
          <a:xfrm>
            <a:off x="5585197" y="5225443"/>
            <a:ext cx="6094878" cy="507831"/>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'%5s': </a:t>
            </a:r>
            <a:r>
              <a:rPr lang="ja-JP" altLang="en-US" sz="900" dirty="0">
                <a:latin typeface="Meiryo UI" panose="020B0604030504040204" pitchFamily="50" charset="-128"/>
                <a:ea typeface="Meiryo UI" panose="020B0604030504040204" pitchFamily="50" charset="-128"/>
              </a:rPr>
              <a:t>フォーマット指定子です。ここでは、幅</a:t>
            </a:r>
            <a:r>
              <a:rPr lang="en-US" altLang="ja-JP" sz="900" dirty="0">
                <a:latin typeface="Meiryo UI" panose="020B0604030504040204" pitchFamily="50" charset="-128"/>
                <a:ea typeface="Meiryo UI" panose="020B0604030504040204" pitchFamily="50" charset="-128"/>
              </a:rPr>
              <a:t>5</a:t>
            </a:r>
            <a:r>
              <a:rPr lang="ja-JP" altLang="en-US" sz="900" dirty="0">
                <a:latin typeface="Meiryo UI" panose="020B0604030504040204" pitchFamily="50" charset="-128"/>
                <a:ea typeface="Meiryo UI" panose="020B0604030504040204" pitchFamily="50" charset="-128"/>
              </a:rPr>
              <a:t>の文字列としてフォーマットします。つまり、文字列が</a:t>
            </a:r>
            <a:r>
              <a:rPr lang="en-US" altLang="ja-JP" sz="900" dirty="0">
                <a:latin typeface="Meiryo UI" panose="020B0604030504040204" pitchFamily="50" charset="-128"/>
                <a:ea typeface="Meiryo UI" panose="020B0604030504040204" pitchFamily="50" charset="-128"/>
              </a:rPr>
              <a:t>5</a:t>
            </a:r>
            <a:r>
              <a:rPr lang="ja-JP" altLang="en-US" sz="900" dirty="0">
                <a:latin typeface="Meiryo UI" panose="020B0604030504040204" pitchFamily="50" charset="-128"/>
                <a:ea typeface="Meiryo UI" panose="020B0604030504040204" pitchFamily="50" charset="-128"/>
              </a:rPr>
              <a:t>文字未満の場合は、左側にスペースが追加されます。</a:t>
            </a:r>
          </a:p>
          <a:p>
            <a:r>
              <a:rPr lang="en-US" altLang="ja-JP" sz="900" dirty="0">
                <a:latin typeface="Meiryo UI" panose="020B0604030504040204" pitchFamily="50" charset="-128"/>
                <a:ea typeface="Meiryo UI" panose="020B0604030504040204" pitchFamily="50" charset="-128"/>
              </a:rPr>
              <a:t>classes[labels[j]]: labels[j]</a:t>
            </a:r>
            <a:r>
              <a:rPr lang="ja-JP" altLang="en-US" sz="900" dirty="0">
                <a:latin typeface="Meiryo UI" panose="020B0604030504040204" pitchFamily="50" charset="-128"/>
                <a:ea typeface="Meiryo UI" panose="020B0604030504040204" pitchFamily="50" charset="-128"/>
              </a:rPr>
              <a:t>はラベルのインデックスで、</a:t>
            </a:r>
            <a:r>
              <a:rPr lang="en-US" altLang="ja-JP" sz="900" dirty="0">
                <a:latin typeface="Meiryo UI" panose="020B0604030504040204" pitchFamily="50" charset="-128"/>
                <a:ea typeface="Meiryo UI" panose="020B0604030504040204" pitchFamily="50" charset="-128"/>
              </a:rPr>
              <a:t>classes</a:t>
            </a:r>
            <a:r>
              <a:rPr lang="ja-JP" altLang="en-US" sz="900" dirty="0">
                <a:latin typeface="Meiryo UI" panose="020B0604030504040204" pitchFamily="50" charset="-128"/>
                <a:ea typeface="Meiryo UI" panose="020B0604030504040204" pitchFamily="50" charset="-128"/>
              </a:rPr>
              <a:t>リストから対応するクラス名を取得します。</a:t>
            </a:r>
          </a:p>
        </p:txBody>
      </p:sp>
      <p:sp>
        <p:nvSpPr>
          <p:cNvPr id="29" name="テキスト ボックス 28">
            <a:extLst>
              <a:ext uri="{FF2B5EF4-FFF2-40B4-BE49-F238E27FC236}">
                <a16:creationId xmlns:a16="http://schemas.microsoft.com/office/drawing/2014/main" id="{DE668088-4826-9B41-1C7A-BBFE7E503836}"/>
              </a:ext>
            </a:extLst>
          </p:cNvPr>
          <p:cNvSpPr txBox="1"/>
          <p:nvPr/>
        </p:nvSpPr>
        <p:spPr>
          <a:xfrm>
            <a:off x="5583886" y="5752153"/>
            <a:ext cx="6094878" cy="3693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for j in range(4): 0</a:t>
            </a:r>
            <a:r>
              <a:rPr lang="ja-JP" altLang="en-US" sz="900" dirty="0">
                <a:latin typeface="Meiryo UI" panose="020B0604030504040204" pitchFamily="50" charset="-128"/>
                <a:ea typeface="Meiryo UI" panose="020B0604030504040204" pitchFamily="50" charset="-128"/>
              </a:rPr>
              <a:t>から</a:t>
            </a:r>
            <a:r>
              <a:rPr lang="en-US" altLang="ja-JP" sz="900" dirty="0">
                <a:latin typeface="Meiryo UI" panose="020B0604030504040204" pitchFamily="50" charset="-128"/>
                <a:ea typeface="Meiryo UI" panose="020B0604030504040204" pitchFamily="50" charset="-128"/>
              </a:rPr>
              <a:t>3</a:t>
            </a:r>
            <a:r>
              <a:rPr lang="ja-JP" altLang="en-US" sz="900" dirty="0">
                <a:latin typeface="Meiryo UI" panose="020B0604030504040204" pitchFamily="50" charset="-128"/>
                <a:ea typeface="Meiryo UI" panose="020B0604030504040204" pitchFamily="50" charset="-128"/>
              </a:rPr>
              <a:t>までのインデックスを生成します。</a:t>
            </a:r>
          </a:p>
          <a:p>
            <a:r>
              <a:rPr lang="en-US" altLang="ja-JP" sz="900" dirty="0">
                <a:latin typeface="Meiryo UI" panose="020B0604030504040204" pitchFamily="50" charset="-128"/>
                <a:ea typeface="Meiryo UI" panose="020B0604030504040204" pitchFamily="50" charset="-128"/>
              </a:rPr>
              <a:t>classes[labels[j]]: </a:t>
            </a:r>
            <a:r>
              <a:rPr lang="ja-JP" altLang="en-US" sz="900" dirty="0">
                <a:latin typeface="Meiryo UI" panose="020B0604030504040204" pitchFamily="50" charset="-128"/>
                <a:ea typeface="Meiryo UI" panose="020B0604030504040204" pitchFamily="50" charset="-128"/>
              </a:rPr>
              <a:t>各インデックスに対して、対応するクラス名を取得します。</a:t>
            </a:r>
          </a:p>
        </p:txBody>
      </p:sp>
      <p:sp>
        <p:nvSpPr>
          <p:cNvPr id="30" name="テキスト ボックス 29">
            <a:extLst>
              <a:ext uri="{FF2B5EF4-FFF2-40B4-BE49-F238E27FC236}">
                <a16:creationId xmlns:a16="http://schemas.microsoft.com/office/drawing/2014/main" id="{2301A5BD-44DE-BF5A-74C9-E08F177A51DE}"/>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今回使用するデータ（</a:t>
            </a:r>
            <a:r>
              <a:rPr kumimoji="1" lang="en-US" altLang="ja-JP" sz="1600" dirty="0">
                <a:latin typeface="Meiryo UI" panose="020B0604030504040204" pitchFamily="50" charset="-128"/>
                <a:ea typeface="Meiryo UI" panose="020B0604030504040204" pitchFamily="50" charset="-128"/>
              </a:rPr>
              <a:t>CIFAR-10</a:t>
            </a:r>
            <a:r>
              <a:rPr kumimoji="1" lang="ja-JP" altLang="en-US" sz="1600" dirty="0">
                <a:latin typeface="Meiryo UI" panose="020B0604030504040204" pitchFamily="50" charset="-128"/>
                <a:ea typeface="Meiryo UI" panose="020B0604030504040204" pitchFamily="50" charset="-128"/>
              </a:rPr>
              <a:t>）の中身（画像，ラベル）を確認します</a:t>
            </a:r>
          </a:p>
        </p:txBody>
      </p:sp>
      <p:sp>
        <p:nvSpPr>
          <p:cNvPr id="4" name="スライド番号プレースホルダー 3">
            <a:extLst>
              <a:ext uri="{FF2B5EF4-FFF2-40B4-BE49-F238E27FC236}">
                <a16:creationId xmlns:a16="http://schemas.microsoft.com/office/drawing/2014/main" id="{B0ACCB8C-52CF-AEBA-9699-2420148CBAFC}"/>
              </a:ext>
            </a:extLst>
          </p:cNvPr>
          <p:cNvSpPr>
            <a:spLocks noGrp="1"/>
          </p:cNvSpPr>
          <p:nvPr>
            <p:ph type="sldNum" sz="quarter" idx="12"/>
          </p:nvPr>
        </p:nvSpPr>
        <p:spPr/>
        <p:txBody>
          <a:bodyPr/>
          <a:lstStyle/>
          <a:p>
            <a:fld id="{2977F5E9-0479-47A0-9E51-109E0858BCF2}" type="slidenum">
              <a:rPr kumimoji="1" lang="ja-JP" altLang="en-US" smtClean="0"/>
              <a:t>28</a:t>
            </a:fld>
            <a:endParaRPr kumimoji="1" lang="ja-JP" altLang="en-US"/>
          </a:p>
        </p:txBody>
      </p:sp>
    </p:spTree>
    <p:extLst>
      <p:ext uri="{BB962C8B-B14F-4D97-AF65-F5344CB8AC3E}">
        <p14:creationId xmlns:p14="http://schemas.microsoft.com/office/powerpoint/2010/main" val="549461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CAA6-BD79-332F-BAA8-60E6AAF1661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AC3EBF-0B9D-879E-C511-4E0FFB82BA73}"/>
              </a:ext>
            </a:extLst>
          </p:cNvPr>
          <p:cNvSpPr>
            <a:spLocks noGrp="1"/>
          </p:cNvSpPr>
          <p:nvPr>
            <p:ph type="title"/>
          </p:nvPr>
        </p:nvSpPr>
        <p:spPr/>
        <p:txBody>
          <a:bodyPr/>
          <a:lstStyle/>
          <a:p>
            <a:r>
              <a:rPr kumimoji="1" lang="en-US" altLang="ja-JP" b="1" dirty="0"/>
              <a:t>CNN</a:t>
            </a:r>
            <a:r>
              <a:rPr kumimoji="1" lang="ja-JP" altLang="en-US" b="1" dirty="0"/>
              <a:t>の実装</a:t>
            </a:r>
          </a:p>
        </p:txBody>
      </p:sp>
      <p:sp>
        <p:nvSpPr>
          <p:cNvPr id="3" name="テキスト プレースホルダー 2">
            <a:extLst>
              <a:ext uri="{FF2B5EF4-FFF2-40B4-BE49-F238E27FC236}">
                <a16:creationId xmlns:a16="http://schemas.microsoft.com/office/drawing/2014/main" id="{2CE29CEC-5817-C240-4DCB-5D377D7E71B7}"/>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9" name="テキスト ボックス 8">
            <a:extLst>
              <a:ext uri="{FF2B5EF4-FFF2-40B4-BE49-F238E27FC236}">
                <a16:creationId xmlns:a16="http://schemas.microsoft.com/office/drawing/2014/main" id="{33208A34-528D-7056-C28E-8FE8E189B729}"/>
              </a:ext>
            </a:extLst>
          </p:cNvPr>
          <p:cNvSpPr txBox="1"/>
          <p:nvPr/>
        </p:nvSpPr>
        <p:spPr>
          <a:xfrm>
            <a:off x="439271" y="1739706"/>
            <a:ext cx="5127811" cy="3503523"/>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CNN</a:t>
            </a:r>
            <a:r>
              <a:rPr lang="ja-JP" altLang="en-US" sz="1200" b="0" dirty="0">
                <a:solidFill>
                  <a:srgbClr val="008000"/>
                </a:solidFill>
                <a:effectLst/>
                <a:latin typeface="Meiryo UI" panose="020B0604030504040204" pitchFamily="50" charset="-128"/>
                <a:ea typeface="Meiryo UI" panose="020B0604030504040204" pitchFamily="50" charset="-128"/>
              </a:rPr>
              <a:t>を実装します</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torch.nn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as</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nn</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torch.nn.functional</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as</a:t>
            </a:r>
            <a:r>
              <a:rPr lang="en-US" altLang="ja-JP" sz="1200" b="0" dirty="0">
                <a:solidFill>
                  <a:srgbClr val="000000"/>
                </a:solidFill>
                <a:effectLst/>
                <a:latin typeface="Meiryo UI" panose="020B0604030504040204" pitchFamily="50" charset="-128"/>
                <a:ea typeface="Meiryo UI" panose="020B0604030504040204" pitchFamily="50" charset="-128"/>
              </a:rPr>
              <a:t> F</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00FF"/>
                </a:solidFill>
                <a:effectLst/>
                <a:latin typeface="Meiryo UI" panose="020B0604030504040204" pitchFamily="50" charset="-128"/>
                <a:ea typeface="Meiryo UI" panose="020B0604030504040204" pitchFamily="50" charset="-128"/>
              </a:rPr>
              <a:t>class</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257693"/>
                </a:solidFill>
                <a:effectLst/>
                <a:latin typeface="Meiryo UI" panose="020B0604030504040204" pitchFamily="50" charset="-128"/>
                <a:ea typeface="Meiryo UI" panose="020B0604030504040204" pitchFamily="50" charset="-128"/>
              </a:rPr>
              <a:t>Net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257693"/>
                </a:solidFill>
                <a:effectLst/>
                <a:latin typeface="Meiryo UI" panose="020B0604030504040204" pitchFamily="50" charset="-128"/>
                <a:ea typeface="Meiryo UI" panose="020B0604030504040204" pitchFamily="50" charset="-128"/>
              </a:rPr>
              <a:t>nn</a:t>
            </a:r>
            <a:r>
              <a:rPr lang="en-US" altLang="ja-JP" sz="1200" b="0" dirty="0" err="1">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257693"/>
                </a:solidFill>
                <a:effectLst/>
                <a:latin typeface="Meiryo UI" panose="020B0604030504040204" pitchFamily="50" charset="-128"/>
                <a:ea typeface="Meiryo UI" panose="020B0604030504040204" pitchFamily="50" charset="-128"/>
              </a:rPr>
              <a:t>Module</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各層を定義</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FF"/>
                </a:solidFill>
                <a:effectLst/>
                <a:latin typeface="Meiryo UI" panose="020B0604030504040204" pitchFamily="50" charset="-128"/>
                <a:ea typeface="Meiryo UI" panose="020B0604030504040204" pitchFamily="50" charset="-128"/>
              </a:rPr>
              <a:t>def</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__</a:t>
            </a:r>
            <a:r>
              <a:rPr lang="en-US" altLang="ja-JP" sz="1200" b="0" dirty="0" err="1">
                <a:solidFill>
                  <a:srgbClr val="795E26"/>
                </a:solidFill>
                <a:effectLst/>
                <a:latin typeface="Meiryo UI" panose="020B0604030504040204" pitchFamily="50" charset="-128"/>
                <a:ea typeface="Meiryo UI" panose="020B0604030504040204" pitchFamily="50" charset="-128"/>
              </a:rPr>
              <a:t>init</a:t>
            </a:r>
            <a:r>
              <a:rPr lang="en-US" altLang="ja-JP" sz="1200" b="0" dirty="0">
                <a:solidFill>
                  <a:srgbClr val="795E26"/>
                </a:solidFill>
                <a:effectLst/>
                <a:latin typeface="Meiryo UI" panose="020B0604030504040204" pitchFamily="50" charset="-128"/>
                <a:ea typeface="Meiryo UI" panose="020B0604030504040204" pitchFamily="50" charset="-128"/>
              </a:rPr>
              <a:t>__</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super(</a:t>
            </a:r>
            <a:r>
              <a:rPr lang="en-US" altLang="ja-JP" sz="1200" b="0" dirty="0" err="1">
                <a:solidFill>
                  <a:srgbClr val="000000"/>
                </a:solidFill>
                <a:effectLst/>
                <a:latin typeface="Meiryo UI" panose="020B0604030504040204" pitchFamily="50" charset="-128"/>
                <a:ea typeface="Meiryo UI" panose="020B0604030504040204" pitchFamily="50" charset="-128"/>
              </a:rPr>
              <a:t>Net,</a:t>
            </a:r>
            <a:r>
              <a:rPr lang="en-US" altLang="ja-JP" sz="1200" b="0" dirty="0" err="1">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795E26"/>
                </a:solidFill>
                <a:effectLst/>
                <a:latin typeface="Meiryo UI" panose="020B0604030504040204" pitchFamily="50" charset="-128"/>
                <a:ea typeface="Meiryo UI" panose="020B0604030504040204" pitchFamily="50" charset="-128"/>
              </a:rPr>
              <a:t>__</a:t>
            </a:r>
            <a:r>
              <a:rPr lang="en-US" altLang="ja-JP" sz="1200" b="0" dirty="0" err="1">
                <a:solidFill>
                  <a:srgbClr val="795E26"/>
                </a:solidFill>
                <a:effectLst/>
                <a:latin typeface="Meiryo UI" panose="020B0604030504040204" pitchFamily="50" charset="-128"/>
                <a:ea typeface="Meiryo UI" panose="020B0604030504040204" pitchFamily="50" charset="-128"/>
              </a:rPr>
              <a:t>init</a:t>
            </a:r>
            <a:r>
              <a:rPr lang="en-US" altLang="ja-JP" sz="1200" b="0" dirty="0">
                <a:solidFill>
                  <a:srgbClr val="795E26"/>
                </a:solidFill>
                <a:effectLst/>
                <a:latin typeface="Meiryo UI" panose="020B0604030504040204" pitchFamily="50" charset="-128"/>
                <a:ea typeface="Meiryo UI" panose="020B0604030504040204" pitchFamily="50" charset="-128"/>
              </a:rPr>
              <a:t>__</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畳み込み層１</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.conv1=nn.Conv2d(</a:t>
            </a:r>
            <a:r>
              <a:rPr lang="en-US" altLang="ja-JP" sz="1200" b="0" dirty="0">
                <a:solidFill>
                  <a:srgbClr val="116644"/>
                </a:solidFill>
                <a:effectLst/>
                <a:latin typeface="Meiryo UI" panose="020B0604030504040204" pitchFamily="50" charset="-128"/>
                <a:ea typeface="Meiryo UI" panose="020B0604030504040204" pitchFamily="50" charset="-128"/>
              </a:rPr>
              <a:t>3</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6</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5</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プーリング層</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1080"/>
                </a:solidFill>
                <a:effectLst/>
                <a:latin typeface="Meiryo UI" panose="020B0604030504040204" pitchFamily="50" charset="-128"/>
                <a:ea typeface="Meiryo UI" panose="020B0604030504040204" pitchFamily="50" charset="-128"/>
              </a:rPr>
              <a:t>self</a:t>
            </a:r>
            <a:r>
              <a:rPr lang="en-US" altLang="ja-JP" sz="1200" b="0" dirty="0" err="1">
                <a:solidFill>
                  <a:srgbClr val="000000"/>
                </a:solidFill>
                <a:effectLst/>
                <a:latin typeface="Meiryo UI" panose="020B0604030504040204" pitchFamily="50" charset="-128"/>
                <a:ea typeface="Meiryo UI" panose="020B0604030504040204" pitchFamily="50" charset="-128"/>
              </a:rPr>
              <a:t>.pool</a:t>
            </a:r>
            <a:r>
              <a:rPr lang="en-US" altLang="ja-JP" sz="1200" b="0" dirty="0">
                <a:solidFill>
                  <a:srgbClr val="000000"/>
                </a:solidFill>
                <a:effectLst/>
                <a:latin typeface="Meiryo UI" panose="020B0604030504040204" pitchFamily="50" charset="-128"/>
                <a:ea typeface="Meiryo UI" panose="020B0604030504040204" pitchFamily="50" charset="-128"/>
              </a:rPr>
              <a:t>=nn.MaxPool2d(</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畳み込み層２</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.conv2=nn.Conv2d(</a:t>
            </a:r>
            <a:r>
              <a:rPr lang="en-US" altLang="ja-JP" sz="1200" b="0" dirty="0">
                <a:solidFill>
                  <a:srgbClr val="116644"/>
                </a:solidFill>
                <a:effectLst/>
                <a:latin typeface="Meiryo UI" panose="020B0604030504040204" pitchFamily="50" charset="-128"/>
                <a:ea typeface="Meiryo UI" panose="020B0604030504040204" pitchFamily="50" charset="-128"/>
              </a:rPr>
              <a:t>6</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16</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5</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全結合層</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.fc1=</a:t>
            </a:r>
            <a:r>
              <a:rPr lang="en-US" altLang="ja-JP" sz="1200" b="0" dirty="0" err="1">
                <a:solidFill>
                  <a:srgbClr val="000000"/>
                </a:solidFill>
                <a:effectLst/>
                <a:latin typeface="Meiryo UI" panose="020B0604030504040204" pitchFamily="50" charset="-128"/>
                <a:ea typeface="Meiryo UI" panose="020B0604030504040204" pitchFamily="50" charset="-128"/>
              </a:rPr>
              <a:t>nn.Linear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16</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120</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.fc2=</a:t>
            </a:r>
            <a:r>
              <a:rPr lang="en-US" altLang="ja-JP" sz="1200" b="0" dirty="0" err="1">
                <a:solidFill>
                  <a:srgbClr val="000000"/>
                </a:solidFill>
                <a:effectLst/>
                <a:latin typeface="Meiryo UI" panose="020B0604030504040204" pitchFamily="50" charset="-128"/>
                <a:ea typeface="Meiryo UI" panose="020B0604030504040204" pitchFamily="50" charset="-128"/>
              </a:rPr>
              <a:t>nn.Linear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120</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84</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.fc3=</a:t>
            </a:r>
            <a:r>
              <a:rPr lang="en-US" altLang="ja-JP" sz="1200" b="0" dirty="0" err="1">
                <a:solidFill>
                  <a:srgbClr val="000000"/>
                </a:solidFill>
                <a:effectLst/>
                <a:latin typeface="Meiryo UI" panose="020B0604030504040204" pitchFamily="50" charset="-128"/>
                <a:ea typeface="Meiryo UI" panose="020B0604030504040204" pitchFamily="50" charset="-128"/>
              </a:rPr>
              <a:t>nn.Linear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84</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10</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sp>
        <p:nvSpPr>
          <p:cNvPr id="11" name="テキスト ボックス 10">
            <a:extLst>
              <a:ext uri="{FF2B5EF4-FFF2-40B4-BE49-F238E27FC236}">
                <a16:creationId xmlns:a16="http://schemas.microsoft.com/office/drawing/2014/main" id="{88751DAF-9088-C4E9-9F3F-889802E4F199}"/>
              </a:ext>
            </a:extLst>
          </p:cNvPr>
          <p:cNvSpPr txBox="1"/>
          <p:nvPr/>
        </p:nvSpPr>
        <p:spPr>
          <a:xfrm>
            <a:off x="5770469" y="2169934"/>
            <a:ext cx="6094878" cy="461665"/>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torch.nn</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ニューラルネットワークの構築に必要なモジュールを提供します。</a:t>
            </a:r>
          </a:p>
          <a:p>
            <a:r>
              <a:rPr lang="en-US" altLang="ja-JP" sz="1200" dirty="0" err="1">
                <a:latin typeface="Meiryo UI" panose="020B0604030504040204" pitchFamily="50" charset="-128"/>
                <a:ea typeface="Meiryo UI" panose="020B0604030504040204" pitchFamily="50" charset="-128"/>
              </a:rPr>
              <a:t>torch.nn.functional</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活性化関数やその他の関数を提供します。</a:t>
            </a:r>
          </a:p>
        </p:txBody>
      </p:sp>
      <p:sp>
        <p:nvSpPr>
          <p:cNvPr id="13" name="テキスト ボックス 12">
            <a:extLst>
              <a:ext uri="{FF2B5EF4-FFF2-40B4-BE49-F238E27FC236}">
                <a16:creationId xmlns:a16="http://schemas.microsoft.com/office/drawing/2014/main" id="{B3F502B7-1FAA-1232-0381-612702000584}"/>
              </a:ext>
            </a:extLst>
          </p:cNvPr>
          <p:cNvSpPr txBox="1"/>
          <p:nvPr/>
        </p:nvSpPr>
        <p:spPr>
          <a:xfrm>
            <a:off x="5770469" y="2746388"/>
            <a:ext cx="6094878" cy="461665"/>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class Net(</a:t>
            </a:r>
            <a:r>
              <a:rPr lang="en-US" altLang="ja-JP" sz="1200" dirty="0" err="1">
                <a:latin typeface="Meiryo UI" panose="020B0604030504040204" pitchFamily="50" charset="-128"/>
                <a:ea typeface="Meiryo UI" panose="020B0604030504040204" pitchFamily="50" charset="-128"/>
              </a:rPr>
              <a:t>nn.Module</a:t>
            </a:r>
            <a:r>
              <a:rPr lang="en-US" altLang="ja-JP" sz="1200" dirty="0">
                <a:latin typeface="Meiryo UI" panose="020B0604030504040204" pitchFamily="50" charset="-128"/>
                <a:ea typeface="Meiryo UI" panose="020B0604030504040204" pitchFamily="50" charset="-128"/>
              </a:rPr>
              <a:t>): </a:t>
            </a:r>
            <a:r>
              <a:rPr lang="en-US" altLang="ja-JP" sz="1200" dirty="0" err="1">
                <a:latin typeface="Meiryo UI" panose="020B0604030504040204" pitchFamily="50" charset="-128"/>
                <a:ea typeface="Meiryo UI" panose="020B0604030504040204" pitchFamily="50" charset="-128"/>
              </a:rPr>
              <a:t>nn.Module</a:t>
            </a:r>
            <a:r>
              <a:rPr lang="ja-JP" altLang="en-US" sz="1200" dirty="0">
                <a:latin typeface="Meiryo UI" panose="020B0604030504040204" pitchFamily="50" charset="-128"/>
                <a:ea typeface="Meiryo UI" panose="020B0604030504040204" pitchFamily="50" charset="-128"/>
              </a:rPr>
              <a:t>を継承して新しいネットワーククラスを定義します。</a:t>
            </a:r>
          </a:p>
          <a:p>
            <a:r>
              <a:rPr lang="en-US" altLang="ja-JP" sz="1200" dirty="0">
                <a:latin typeface="Meiryo UI" panose="020B0604030504040204" pitchFamily="50" charset="-128"/>
                <a:ea typeface="Meiryo UI" panose="020B0604030504040204" pitchFamily="50" charset="-128"/>
              </a:rPr>
              <a:t>__</a:t>
            </a:r>
            <a:r>
              <a:rPr lang="en-US" altLang="ja-JP" sz="1200" dirty="0" err="1">
                <a:latin typeface="Meiryo UI" panose="020B0604030504040204" pitchFamily="50" charset="-128"/>
                <a:ea typeface="Meiryo UI" panose="020B0604030504040204" pitchFamily="50" charset="-128"/>
              </a:rPr>
              <a:t>init</a:t>
            </a:r>
            <a:r>
              <a:rPr lang="en-US" altLang="ja-JP" sz="1200" dirty="0">
                <a:latin typeface="Meiryo UI" panose="020B0604030504040204" pitchFamily="50" charset="-128"/>
                <a:ea typeface="Meiryo UI" panose="020B0604030504040204" pitchFamily="50" charset="-128"/>
              </a:rPr>
              <a:t>__</a:t>
            </a:r>
            <a:r>
              <a:rPr lang="ja-JP" altLang="en-US" sz="1200" dirty="0">
                <a:latin typeface="Meiryo UI" panose="020B0604030504040204" pitchFamily="50" charset="-128"/>
                <a:ea typeface="Meiryo UI" panose="020B0604030504040204" pitchFamily="50" charset="-128"/>
              </a:rPr>
              <a:t>メソッド</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ネットワークの各層を定義します。</a:t>
            </a:r>
          </a:p>
        </p:txBody>
      </p:sp>
      <p:sp>
        <p:nvSpPr>
          <p:cNvPr id="15" name="テキスト ボックス 14">
            <a:extLst>
              <a:ext uri="{FF2B5EF4-FFF2-40B4-BE49-F238E27FC236}">
                <a16:creationId xmlns:a16="http://schemas.microsoft.com/office/drawing/2014/main" id="{7C6CF30C-F7D2-E700-EEAA-00AA72EC1F44}"/>
              </a:ext>
            </a:extLst>
          </p:cNvPr>
          <p:cNvSpPr txBox="1"/>
          <p:nvPr/>
        </p:nvSpPr>
        <p:spPr>
          <a:xfrm>
            <a:off x="5770469" y="3354279"/>
            <a:ext cx="6094878" cy="830997"/>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nn.Conv2d: </a:t>
            </a:r>
            <a:r>
              <a:rPr lang="ja-JP" altLang="en-US" sz="1200" dirty="0">
                <a:latin typeface="Meiryo UI" panose="020B0604030504040204" pitchFamily="50" charset="-128"/>
                <a:ea typeface="Meiryo UI" panose="020B0604030504040204" pitchFamily="50" charset="-128"/>
              </a:rPr>
              <a:t>畳み込み層を定義します。ここでは、入力チャンネル数が</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RGB</a:t>
            </a:r>
            <a:r>
              <a:rPr lang="ja-JP" altLang="en-US" sz="1200" dirty="0">
                <a:latin typeface="Meiryo UI" panose="020B0604030504040204" pitchFamily="50" charset="-128"/>
                <a:ea typeface="Meiryo UI" panose="020B0604030504040204" pitchFamily="50" charset="-128"/>
              </a:rPr>
              <a:t>画像）、出力チャンネル数が</a:t>
            </a:r>
            <a:r>
              <a:rPr lang="en-US" altLang="ja-JP" sz="1200" dirty="0">
                <a:latin typeface="Meiryo UI" panose="020B0604030504040204" pitchFamily="50" charset="-128"/>
                <a:ea typeface="Meiryo UI" panose="020B0604030504040204" pitchFamily="50" charset="-128"/>
              </a:rPr>
              <a:t>6</a:t>
            </a:r>
            <a:r>
              <a:rPr lang="ja-JP" altLang="en-US" sz="1200" dirty="0">
                <a:latin typeface="Meiryo UI" panose="020B0604030504040204" pitchFamily="50" charset="-128"/>
                <a:ea typeface="Meiryo UI" panose="020B0604030504040204" pitchFamily="50" charset="-128"/>
              </a:rPr>
              <a:t>、カーネルサイズが</a:t>
            </a:r>
            <a:r>
              <a:rPr lang="en-US" altLang="ja-JP" sz="1200" dirty="0">
                <a:latin typeface="Meiryo UI" panose="020B0604030504040204" pitchFamily="50" charset="-128"/>
                <a:ea typeface="Meiryo UI" panose="020B0604030504040204" pitchFamily="50" charset="-128"/>
              </a:rPr>
              <a:t>5</a:t>
            </a:r>
            <a:r>
              <a:rPr lang="ja-JP" altLang="en-US" sz="1200" dirty="0">
                <a:latin typeface="Meiryo UI" panose="020B0604030504040204" pitchFamily="50" charset="-128"/>
                <a:ea typeface="Meiryo UI" panose="020B0604030504040204" pitchFamily="50" charset="-128"/>
              </a:rPr>
              <a:t>の畳み込み層を定義しています。</a:t>
            </a:r>
          </a:p>
          <a:p>
            <a:r>
              <a:rPr lang="en-US" altLang="ja-JP" sz="1200" dirty="0">
                <a:latin typeface="Meiryo UI" panose="020B0604030504040204" pitchFamily="50" charset="-128"/>
                <a:ea typeface="Meiryo UI" panose="020B0604030504040204" pitchFamily="50" charset="-128"/>
              </a:rPr>
              <a:t>nn.MaxPool2d: </a:t>
            </a:r>
            <a:r>
              <a:rPr lang="ja-JP" altLang="en-US" sz="1200" dirty="0">
                <a:latin typeface="Meiryo UI" panose="020B0604030504040204" pitchFamily="50" charset="-128"/>
                <a:ea typeface="Meiryo UI" panose="020B0604030504040204" pitchFamily="50" charset="-128"/>
              </a:rPr>
              <a:t>プーリング層を定義します。ここでは、カーネルサイズとストライドが</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の最大プーリング層を定義しています。</a:t>
            </a:r>
          </a:p>
        </p:txBody>
      </p:sp>
      <p:cxnSp>
        <p:nvCxnSpPr>
          <p:cNvPr id="4" name="直線コネクタ 3">
            <a:extLst>
              <a:ext uri="{FF2B5EF4-FFF2-40B4-BE49-F238E27FC236}">
                <a16:creationId xmlns:a16="http://schemas.microsoft.com/office/drawing/2014/main" id="{CB6F82C0-5AA4-0FE7-B342-BC96028A2A46}"/>
              </a:ext>
            </a:extLst>
          </p:cNvPr>
          <p:cNvCxnSpPr>
            <a:cxnSpLocks/>
          </p:cNvCxnSpPr>
          <p:nvPr/>
        </p:nvCxnSpPr>
        <p:spPr>
          <a:xfrm flipV="1">
            <a:off x="5739375" y="2687028"/>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 name="直線コネクタ 4">
            <a:extLst>
              <a:ext uri="{FF2B5EF4-FFF2-40B4-BE49-F238E27FC236}">
                <a16:creationId xmlns:a16="http://schemas.microsoft.com/office/drawing/2014/main" id="{44A63A1B-5AEB-705D-4FA2-08B01D4749D7}"/>
              </a:ext>
            </a:extLst>
          </p:cNvPr>
          <p:cNvCxnSpPr>
            <a:cxnSpLocks/>
          </p:cNvCxnSpPr>
          <p:nvPr/>
        </p:nvCxnSpPr>
        <p:spPr>
          <a:xfrm flipV="1">
            <a:off x="5770469" y="3303133"/>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703D5255-0A83-5467-6B48-CE82F98023D5}"/>
              </a:ext>
            </a:extLst>
          </p:cNvPr>
          <p:cNvSpPr txBox="1"/>
          <p:nvPr/>
        </p:nvSpPr>
        <p:spPr>
          <a:xfrm>
            <a:off x="5739375" y="1736300"/>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62855461-2134-BDC9-AE8D-3D68ADD7EBE3}"/>
              </a:ext>
            </a:extLst>
          </p:cNvPr>
          <p:cNvSpPr txBox="1"/>
          <p:nvPr/>
        </p:nvSpPr>
        <p:spPr>
          <a:xfrm>
            <a:off x="442258" y="1021976"/>
            <a:ext cx="10554447"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CNN</a:t>
            </a:r>
            <a:r>
              <a:rPr lang="ja-JP" altLang="en-US" sz="1600" dirty="0">
                <a:latin typeface="Meiryo UI" panose="020B0604030504040204" pitchFamily="50" charset="-128"/>
                <a:ea typeface="Meiryo UI" panose="020B0604030504040204" pitchFamily="50" charset="-128"/>
              </a:rPr>
              <a:t>の各層の定義をします（</a:t>
            </a:r>
            <a:r>
              <a:rPr lang="en-US" altLang="ja-JP" sz="1600" dirty="0">
                <a:latin typeface="Meiryo UI" panose="020B0604030504040204" pitchFamily="50" charset="-128"/>
                <a:ea typeface="Meiryo UI" panose="020B0604030504040204" pitchFamily="50" charset="-128"/>
              </a:rPr>
              <a:t>Ch</a:t>
            </a:r>
            <a:r>
              <a:rPr lang="ja-JP" altLang="en-US" sz="1600" dirty="0">
                <a:latin typeface="Meiryo UI" panose="020B0604030504040204" pitchFamily="50" charset="-128"/>
                <a:ea typeface="Meiryo UI" panose="020B0604030504040204" pitchFamily="50" charset="-128"/>
              </a:rPr>
              <a:t>数，カーネル数など）</a:t>
            </a:r>
            <a:endParaRPr kumimoji="1" lang="ja-JP" altLang="en-US" sz="1600" dirty="0">
              <a:latin typeface="Meiryo UI" panose="020B0604030504040204" pitchFamily="50" charset="-128"/>
              <a:ea typeface="Meiryo UI" panose="020B0604030504040204" pitchFamily="50" charset="-128"/>
            </a:endParaRPr>
          </a:p>
        </p:txBody>
      </p:sp>
      <p:pic>
        <p:nvPicPr>
          <p:cNvPr id="76" name="図 75">
            <a:extLst>
              <a:ext uri="{FF2B5EF4-FFF2-40B4-BE49-F238E27FC236}">
                <a16:creationId xmlns:a16="http://schemas.microsoft.com/office/drawing/2014/main" id="{3E9C891B-8FB7-BEC4-527F-8BFE98BCD3FE}"/>
              </a:ext>
            </a:extLst>
          </p:cNvPr>
          <p:cNvPicPr>
            <a:picLocks noChangeAspect="1"/>
          </p:cNvPicPr>
          <p:nvPr/>
        </p:nvPicPr>
        <p:blipFill>
          <a:blip r:embed="rId2"/>
          <a:stretch>
            <a:fillRect/>
          </a:stretch>
        </p:blipFill>
        <p:spPr>
          <a:xfrm>
            <a:off x="6205309" y="4289612"/>
            <a:ext cx="5104840" cy="2338945"/>
          </a:xfrm>
          <a:prstGeom prst="rect">
            <a:avLst/>
          </a:prstGeom>
        </p:spPr>
      </p:pic>
      <p:sp>
        <p:nvSpPr>
          <p:cNvPr id="7" name="スライド番号プレースホルダー 6">
            <a:extLst>
              <a:ext uri="{FF2B5EF4-FFF2-40B4-BE49-F238E27FC236}">
                <a16:creationId xmlns:a16="http://schemas.microsoft.com/office/drawing/2014/main" id="{0D36E8C6-519F-5C15-6DE0-60FAAD21B61E}"/>
              </a:ext>
            </a:extLst>
          </p:cNvPr>
          <p:cNvSpPr>
            <a:spLocks noGrp="1"/>
          </p:cNvSpPr>
          <p:nvPr>
            <p:ph type="sldNum" sz="quarter" idx="12"/>
          </p:nvPr>
        </p:nvSpPr>
        <p:spPr/>
        <p:txBody>
          <a:bodyPr/>
          <a:lstStyle/>
          <a:p>
            <a:fld id="{2977F5E9-0479-47A0-9E51-109E0858BCF2}" type="slidenum">
              <a:rPr kumimoji="1" lang="ja-JP" altLang="en-US" smtClean="0"/>
              <a:t>29</a:t>
            </a:fld>
            <a:endParaRPr kumimoji="1" lang="ja-JP" altLang="en-US"/>
          </a:p>
        </p:txBody>
      </p:sp>
    </p:spTree>
    <p:extLst>
      <p:ext uri="{BB962C8B-B14F-4D97-AF65-F5344CB8AC3E}">
        <p14:creationId xmlns:p14="http://schemas.microsoft.com/office/powerpoint/2010/main" val="357014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F0ECAAB-5EAC-B22E-2992-0FC4952D8755}"/>
              </a:ext>
            </a:extLst>
          </p:cNvPr>
          <p:cNvSpPr>
            <a:spLocks noGrp="1"/>
          </p:cNvSpPr>
          <p:nvPr>
            <p:ph type="sldNum" sz="quarter" idx="12"/>
          </p:nvPr>
        </p:nvSpPr>
        <p:spPr/>
        <p:txBody>
          <a:bodyPr/>
          <a:lstStyle/>
          <a:p>
            <a:fld id="{2977F5E9-0479-47A0-9E51-109E0858BCF2}" type="slidenum">
              <a:rPr kumimoji="1" lang="ja-JP" altLang="en-US" smtClean="0"/>
              <a:t>3</a:t>
            </a:fld>
            <a:endParaRPr kumimoji="1" lang="ja-JP" altLang="en-US"/>
          </a:p>
        </p:txBody>
      </p:sp>
      <p:graphicFrame>
        <p:nvGraphicFramePr>
          <p:cNvPr id="5" name="表 4">
            <a:extLst>
              <a:ext uri="{FF2B5EF4-FFF2-40B4-BE49-F238E27FC236}">
                <a16:creationId xmlns:a16="http://schemas.microsoft.com/office/drawing/2014/main" id="{5ACC1C72-E191-86ED-B68F-6BB538708A6A}"/>
              </a:ext>
            </a:extLst>
          </p:cNvPr>
          <p:cNvGraphicFramePr>
            <a:graphicFrameLocks noGrp="1"/>
          </p:cNvGraphicFramePr>
          <p:nvPr>
            <p:extLst>
              <p:ext uri="{D42A27DB-BD31-4B8C-83A1-F6EECF244321}">
                <p14:modId xmlns:p14="http://schemas.microsoft.com/office/powerpoint/2010/main" val="3162974653"/>
              </p:ext>
            </p:extLst>
          </p:nvPr>
        </p:nvGraphicFramePr>
        <p:xfrm>
          <a:off x="838201" y="1771525"/>
          <a:ext cx="10515599" cy="3144520"/>
        </p:xfrm>
        <a:graphic>
          <a:graphicData uri="http://schemas.openxmlformats.org/drawingml/2006/table">
            <a:tbl>
              <a:tblPr firstRow="1" bandRow="1">
                <a:tableStyleId>{5940675A-B579-460E-94D1-54222C63F5DA}</a:tableStyleId>
              </a:tblPr>
              <a:tblGrid>
                <a:gridCol w="1292412">
                  <a:extLst>
                    <a:ext uri="{9D8B030D-6E8A-4147-A177-3AD203B41FA5}">
                      <a16:colId xmlns:a16="http://schemas.microsoft.com/office/drawing/2014/main" val="3459647240"/>
                    </a:ext>
                  </a:extLst>
                </a:gridCol>
                <a:gridCol w="2103718">
                  <a:extLst>
                    <a:ext uri="{9D8B030D-6E8A-4147-A177-3AD203B41FA5}">
                      <a16:colId xmlns:a16="http://schemas.microsoft.com/office/drawing/2014/main" val="813940154"/>
                    </a:ext>
                  </a:extLst>
                </a:gridCol>
                <a:gridCol w="3538071">
                  <a:extLst>
                    <a:ext uri="{9D8B030D-6E8A-4147-A177-3AD203B41FA5}">
                      <a16:colId xmlns:a16="http://schemas.microsoft.com/office/drawing/2014/main" val="270529275"/>
                    </a:ext>
                  </a:extLst>
                </a:gridCol>
                <a:gridCol w="3581398">
                  <a:extLst>
                    <a:ext uri="{9D8B030D-6E8A-4147-A177-3AD203B41FA5}">
                      <a16:colId xmlns:a16="http://schemas.microsoft.com/office/drawing/2014/main" val="964386042"/>
                    </a:ext>
                  </a:extLst>
                </a:gridCol>
              </a:tblGrid>
              <a:tr h="370840">
                <a:tc>
                  <a:txBody>
                    <a:bodyPr/>
                    <a:lstStyle/>
                    <a:p>
                      <a:r>
                        <a:rPr kumimoji="1" lang="ja-JP" altLang="en-US" sz="1400" dirty="0">
                          <a:latin typeface="Meiryo UI" panose="020B0604030504040204" pitchFamily="50" charset="-128"/>
                          <a:ea typeface="Meiryo UI" panose="020B0604030504040204" pitchFamily="50" charset="-128"/>
                        </a:rPr>
                        <a:t>版数</a:t>
                      </a:r>
                    </a:p>
                  </a:txBody>
                  <a:tcPr/>
                </a:tc>
                <a:tc>
                  <a:txBody>
                    <a:bodyPr/>
                    <a:lstStyle/>
                    <a:p>
                      <a:r>
                        <a:rPr kumimoji="1" lang="ja-JP" altLang="en-US" sz="1400" dirty="0">
                          <a:latin typeface="Meiryo UI" panose="020B0604030504040204" pitchFamily="50" charset="-128"/>
                          <a:ea typeface="Meiryo UI" panose="020B0604030504040204" pitchFamily="50" charset="-128"/>
                        </a:rPr>
                        <a:t>日付</a:t>
                      </a:r>
                    </a:p>
                  </a:txBody>
                  <a:tcPr/>
                </a:tc>
                <a:tc>
                  <a:txBody>
                    <a:bodyPr/>
                    <a:lstStyle/>
                    <a:p>
                      <a:r>
                        <a:rPr kumimoji="1" lang="ja-JP" altLang="en-US" sz="1400" dirty="0">
                          <a:latin typeface="Meiryo UI" panose="020B0604030504040204" pitchFamily="50" charset="-128"/>
                          <a:ea typeface="Meiryo UI" panose="020B0604030504040204" pitchFamily="50" charset="-128"/>
                        </a:rPr>
                        <a:t>内容</a:t>
                      </a:r>
                    </a:p>
                  </a:txBody>
                  <a:tcPr/>
                </a:tc>
                <a:tc>
                  <a:txBody>
                    <a:bodyPr/>
                    <a:lstStyle/>
                    <a:p>
                      <a:r>
                        <a:rPr kumimoji="1" lang="ja-JP" altLang="en-US" sz="1400" dirty="0">
                          <a:latin typeface="Meiryo UI" panose="020B0604030504040204" pitchFamily="50" charset="-128"/>
                          <a:ea typeface="Meiryo UI" panose="020B0604030504040204" pitchFamily="50" charset="-128"/>
                        </a:rPr>
                        <a:t>担当者（信州大学</a:t>
                      </a:r>
                      <a:r>
                        <a:rPr kumimoji="1" lang="en-US" altLang="ja-JP" sz="1400" dirty="0">
                          <a:latin typeface="Meiryo UI" panose="020B0604030504040204" pitchFamily="50" charset="-128"/>
                          <a:ea typeface="Meiryo UI" panose="020B0604030504040204" pitchFamily="50" charset="-128"/>
                        </a:rPr>
                        <a:t>SOAR</a:t>
                      </a:r>
                      <a:r>
                        <a:rPr kumimoji="1" lang="ja-JP" altLang="en-US" sz="1400" dirty="0">
                          <a:latin typeface="Meiryo UI" panose="020B0604030504040204" pitchFamily="50" charset="-128"/>
                          <a:ea typeface="Meiryo UI" panose="020B0604030504040204" pitchFamily="50" charset="-128"/>
                        </a:rPr>
                        <a:t>より）</a:t>
                      </a:r>
                    </a:p>
                  </a:txBody>
                  <a:tcPr/>
                </a:tc>
                <a:extLst>
                  <a:ext uri="{0D108BD9-81ED-4DB2-BD59-A6C34878D82A}">
                    <a16:rowId xmlns:a16="http://schemas.microsoft.com/office/drawing/2014/main" val="3095904838"/>
                  </a:ext>
                </a:extLst>
              </a:tr>
              <a:tr h="370840">
                <a:tc>
                  <a:txBody>
                    <a:bodyPr/>
                    <a:lstStyle/>
                    <a:p>
                      <a:r>
                        <a:rPr kumimoji="1" lang="en-US" altLang="ja-JP" sz="1400" dirty="0">
                          <a:latin typeface="Meiryo UI" panose="020B0604030504040204" pitchFamily="50" charset="-128"/>
                          <a:ea typeface="Meiryo UI" panose="020B0604030504040204" pitchFamily="50" charset="-128"/>
                        </a:rPr>
                        <a:t>0.90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4</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文科省のカリキュラムに従い、データサイエンス応用基礎（学術図書出版社）の記述レベルに合わせてドラフト</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「総合知」の観点より企業人が読んでいる書籍のエッセンスを付与</a:t>
                      </a:r>
                      <a:endParaRPr kumimoji="1" lang="en-US" altLang="ja-JP" sz="1400" dirty="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教授（特定雇用）</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杉浦 友佳</a:t>
                      </a:r>
                    </a:p>
                  </a:txBody>
                  <a:tcPr/>
                </a:tc>
                <a:extLst>
                  <a:ext uri="{0D108BD9-81ED-4DB2-BD59-A6C34878D82A}">
                    <a16:rowId xmlns:a16="http://schemas.microsoft.com/office/drawing/2014/main" val="2164951178"/>
                  </a:ext>
                </a:extLst>
              </a:tr>
              <a:tr h="370840">
                <a:tc>
                  <a:txBody>
                    <a:bodyPr/>
                    <a:lstStyle/>
                    <a:p>
                      <a:r>
                        <a:rPr kumimoji="1" lang="en-US" altLang="ja-JP" sz="1400" dirty="0">
                          <a:latin typeface="Meiryo UI" panose="020B0604030504040204" pitchFamily="50" charset="-128"/>
                          <a:ea typeface="Meiryo UI" panose="020B0604030504040204" pitchFamily="50" charset="-128"/>
                        </a:rPr>
                        <a:t>1.00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5</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25</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誤記など加筆</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修正</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信州大学の人社系学生のレベルに合わせて修正</a:t>
                      </a: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　</a:t>
                      </a:r>
                    </a:p>
                    <a:p>
                      <a:r>
                        <a:rPr kumimoji="1" lang="ja-JP" altLang="en-US" sz="1200" dirty="0">
                          <a:latin typeface="Meiryo UI" panose="020B0604030504040204" pitchFamily="50" charset="-128"/>
                          <a:ea typeface="Meiryo UI" panose="020B0604030504040204" pitchFamily="50" charset="-128"/>
                        </a:rPr>
                        <a:t>助教（特定雇用）　</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太田家　健佑</a:t>
                      </a:r>
                      <a:endParaRPr kumimoji="1" lang="en-US" altLang="ja-JP" sz="1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687268058"/>
                  </a:ext>
                </a:extLst>
              </a:tr>
              <a:tr h="370840">
                <a:tc>
                  <a:txBody>
                    <a:bodyPr/>
                    <a:lstStyle/>
                    <a:p>
                      <a:r>
                        <a:rPr kumimoji="1" lang="en-US" altLang="ja-JP" sz="1400" dirty="0">
                          <a:latin typeface="Meiryo UI" panose="020B0604030504040204" pitchFamily="50" charset="-128"/>
                          <a:ea typeface="Meiryo UI" panose="020B0604030504040204" pitchFamily="50" charset="-128"/>
                        </a:rPr>
                        <a:t>1.10</a:t>
                      </a:r>
                      <a:r>
                        <a:rPr kumimoji="1" lang="ja-JP" altLang="en-US" sz="1400" dirty="0">
                          <a:latin typeface="Meiryo UI" panose="020B0604030504040204" pitchFamily="50" charset="-128"/>
                          <a:ea typeface="Meiryo UI" panose="020B0604030504040204" pitchFamily="50" charset="-128"/>
                        </a:rPr>
                        <a:t>版</a:t>
                      </a:r>
                    </a:p>
                  </a:txBody>
                  <a:tcPr/>
                </a:tc>
                <a:tc>
                  <a:txBody>
                    <a:bodyPr/>
                    <a:lstStyle/>
                    <a:p>
                      <a:r>
                        <a:rPr kumimoji="1" lang="en-US" altLang="ja-JP" sz="1400" dirty="0">
                          <a:latin typeface="Meiryo UI" panose="020B0604030504040204" pitchFamily="50" charset="-128"/>
                          <a:ea typeface="Meiryo UI" panose="020B0604030504040204" pitchFamily="50" charset="-128"/>
                        </a:rPr>
                        <a:t>2025</a:t>
                      </a:r>
                      <a:r>
                        <a:rPr kumimoji="1" lang="ja-JP" altLang="en-US" sz="1400" dirty="0">
                          <a:latin typeface="Meiryo UI" panose="020B0604030504040204" pitchFamily="50" charset="-128"/>
                          <a:ea typeface="Meiryo UI" panose="020B0604030504040204" pitchFamily="50" charset="-128"/>
                        </a:rPr>
                        <a:t>年</a:t>
                      </a:r>
                      <a:r>
                        <a:rPr kumimoji="1" lang="en-US" altLang="ja-JP" sz="1400" dirty="0">
                          <a:latin typeface="Meiryo UI" panose="020B0604030504040204" pitchFamily="50" charset="-128"/>
                          <a:ea typeface="Meiryo UI" panose="020B0604030504040204" pitchFamily="50" charset="-128"/>
                        </a:rPr>
                        <a:t>7</a:t>
                      </a:r>
                      <a:r>
                        <a:rPr kumimoji="1" lang="ja-JP" altLang="en-US" sz="1400" dirty="0">
                          <a:latin typeface="Meiryo UI" panose="020B0604030504040204" pitchFamily="50" charset="-128"/>
                          <a:ea typeface="Meiryo UI" panose="020B0604030504040204" pitchFamily="50" charset="-128"/>
                        </a:rPr>
                        <a:t>月</a:t>
                      </a:r>
                      <a:r>
                        <a:rPr kumimoji="1" lang="en-US" altLang="ja-JP" sz="1400" dirty="0">
                          <a:latin typeface="Meiryo UI" panose="020B0604030504040204" pitchFamily="50" charset="-128"/>
                          <a:ea typeface="Meiryo UI" panose="020B0604030504040204" pitchFamily="50" charset="-128"/>
                        </a:rPr>
                        <a:t>31</a:t>
                      </a:r>
                      <a:r>
                        <a:rPr kumimoji="1" lang="ja-JP" altLang="en-US" sz="1400" dirty="0">
                          <a:latin typeface="Meiryo UI" panose="020B0604030504040204" pitchFamily="50" charset="-128"/>
                          <a:ea typeface="Meiryo UI" panose="020B0604030504040204" pitchFamily="50" charset="-128"/>
                        </a:rPr>
                        <a:t>日</a:t>
                      </a:r>
                    </a:p>
                  </a:txBody>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企業研修としてアテストし、教材や教え方に合わせて修正</a:t>
                      </a:r>
                    </a:p>
                  </a:txBody>
                  <a:tcPr/>
                </a:tc>
                <a:tc>
                  <a:txBody>
                    <a:bodyPr/>
                    <a:lstStyle/>
                    <a:p>
                      <a:r>
                        <a:rPr kumimoji="1" lang="ja-JP" altLang="en-US" sz="1200" dirty="0">
                          <a:latin typeface="Meiryo UI" panose="020B0604030504040204" pitchFamily="50" charset="-128"/>
                          <a:ea typeface="Meiryo UI" panose="020B0604030504040204" pitchFamily="50" charset="-128"/>
                        </a:rPr>
                        <a:t>教育・学生支援機構</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教授（特定雇用）</a:t>
                      </a:r>
                      <a:endParaRPr kumimoji="1" lang="en-US" altLang="ja-JP" sz="12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杉浦 友佳</a:t>
                      </a:r>
                    </a:p>
                  </a:txBody>
                  <a:tcPr/>
                </a:tc>
                <a:extLst>
                  <a:ext uri="{0D108BD9-81ED-4DB2-BD59-A6C34878D82A}">
                    <a16:rowId xmlns:a16="http://schemas.microsoft.com/office/drawing/2014/main" val="1909092185"/>
                  </a:ext>
                </a:extLst>
              </a:tr>
            </a:tbl>
          </a:graphicData>
        </a:graphic>
      </p:graphicFrame>
      <p:sp>
        <p:nvSpPr>
          <p:cNvPr id="3" name="テキスト ボックス 2">
            <a:extLst>
              <a:ext uri="{FF2B5EF4-FFF2-40B4-BE49-F238E27FC236}">
                <a16:creationId xmlns:a16="http://schemas.microsoft.com/office/drawing/2014/main" id="{25B66CD2-5F64-A403-AC7D-00D5510607F7}"/>
              </a:ext>
            </a:extLst>
          </p:cNvPr>
          <p:cNvSpPr txBox="1"/>
          <p:nvPr/>
        </p:nvSpPr>
        <p:spPr>
          <a:xfrm>
            <a:off x="252484" y="191069"/>
            <a:ext cx="6189259" cy="523220"/>
          </a:xfrm>
          <a:prstGeom prst="rect">
            <a:avLst/>
          </a:prstGeom>
          <a:noFill/>
        </p:spPr>
        <p:txBody>
          <a:bodyPr wrap="square" rtlCol="0">
            <a:spAutoFit/>
          </a:bodyPr>
          <a:lstStyle/>
          <a:p>
            <a:r>
              <a:rPr kumimoji="1" lang="ja-JP" altLang="en-US" sz="2800" b="1" dirty="0">
                <a:latin typeface="Meiryo UI" panose="020B0604030504040204" pitchFamily="50" charset="-128"/>
                <a:ea typeface="Meiryo UI" panose="020B0604030504040204" pitchFamily="50" charset="-128"/>
              </a:rPr>
              <a:t>変更履歴</a:t>
            </a:r>
          </a:p>
        </p:txBody>
      </p:sp>
    </p:spTree>
    <p:extLst>
      <p:ext uri="{BB962C8B-B14F-4D97-AF65-F5344CB8AC3E}">
        <p14:creationId xmlns:p14="http://schemas.microsoft.com/office/powerpoint/2010/main" val="329461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4B05EB-0857-939B-918A-E8432931CBAD}"/>
              </a:ext>
            </a:extLst>
          </p:cNvPr>
          <p:cNvSpPr>
            <a:spLocks noGrp="1"/>
          </p:cNvSpPr>
          <p:nvPr>
            <p:ph type="title"/>
          </p:nvPr>
        </p:nvSpPr>
        <p:spPr/>
        <p:txBody>
          <a:bodyPr/>
          <a:lstStyle/>
          <a:p>
            <a:r>
              <a:rPr kumimoji="1" lang="en-US" altLang="ja-JP" b="1" dirty="0"/>
              <a:t>CNN</a:t>
            </a:r>
            <a:r>
              <a:rPr kumimoji="1" lang="ja-JP" altLang="en-US" b="1" dirty="0"/>
              <a:t>実装（続き）</a:t>
            </a:r>
          </a:p>
        </p:txBody>
      </p:sp>
      <p:sp>
        <p:nvSpPr>
          <p:cNvPr id="3" name="テキスト プレースホルダー 2">
            <a:extLst>
              <a:ext uri="{FF2B5EF4-FFF2-40B4-BE49-F238E27FC236}">
                <a16:creationId xmlns:a16="http://schemas.microsoft.com/office/drawing/2014/main" id="{58FD1030-4E54-954D-2140-451F4E8C489C}"/>
              </a:ext>
            </a:extLst>
          </p:cNvPr>
          <p:cNvSpPr>
            <a:spLocks noGrp="1"/>
          </p:cNvSpPr>
          <p:nvPr>
            <p:ph type="body" sz="quarter" idx="13"/>
          </p:nvPr>
        </p:nvSpPr>
        <p:spPr/>
        <p:txBody>
          <a:bodyPr>
            <a:normAutofit/>
          </a:bodyPr>
          <a:lstStyle/>
          <a:p>
            <a:r>
              <a:rPr kumimoji="1" lang="ja-JP" altLang="en-US" dirty="0"/>
              <a:t>チュートリアル　画像認識</a:t>
            </a:r>
            <a:r>
              <a:rPr kumimoji="1" lang="en-US" altLang="ja-JP" dirty="0"/>
              <a:t>CNN</a:t>
            </a:r>
            <a:r>
              <a:rPr kumimoji="1" lang="ja-JP" altLang="en-US" dirty="0"/>
              <a:t>実装</a:t>
            </a:r>
          </a:p>
        </p:txBody>
      </p:sp>
      <p:sp>
        <p:nvSpPr>
          <p:cNvPr id="9" name="テキスト ボックス 8">
            <a:extLst>
              <a:ext uri="{FF2B5EF4-FFF2-40B4-BE49-F238E27FC236}">
                <a16:creationId xmlns:a16="http://schemas.microsoft.com/office/drawing/2014/main" id="{F827958D-C624-748C-F60B-B1E028E27464}"/>
              </a:ext>
            </a:extLst>
          </p:cNvPr>
          <p:cNvSpPr txBox="1"/>
          <p:nvPr/>
        </p:nvSpPr>
        <p:spPr>
          <a:xfrm>
            <a:off x="419100" y="1690996"/>
            <a:ext cx="4401670" cy="3323987"/>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構成を定義  </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FF"/>
                </a:solidFill>
                <a:effectLst/>
                <a:latin typeface="Meiryo UI" panose="020B0604030504040204" pitchFamily="50" charset="-128"/>
                <a:ea typeface="Meiryo UI" panose="020B0604030504040204" pitchFamily="50" charset="-128"/>
              </a:rPr>
              <a:t>def</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forward</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1080"/>
                </a:solidFill>
                <a:effectLst/>
                <a:latin typeface="Meiryo UI" panose="020B0604030504040204" pitchFamily="50" charset="-128"/>
                <a:ea typeface="Meiryo UI" panose="020B0604030504040204" pitchFamily="50" charset="-128"/>
              </a:rPr>
              <a:t>self</a:t>
            </a:r>
            <a:r>
              <a:rPr lang="en-US" altLang="ja-JP" sz="1200" b="0" dirty="0" err="1">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1080"/>
                </a:solidFill>
                <a:effectLst/>
                <a:latin typeface="Meiryo UI" panose="020B0604030504040204" pitchFamily="50" charset="-128"/>
                <a:ea typeface="Meiryo UI" panose="020B0604030504040204" pitchFamily="50" charset="-128"/>
              </a:rPr>
              <a:t>x</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畳み込み層１とプーリング層</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x=</a:t>
            </a:r>
            <a:r>
              <a:rPr lang="en-US" altLang="ja-JP" sz="1200" b="0" dirty="0" err="1">
                <a:solidFill>
                  <a:srgbClr val="001080"/>
                </a:solidFill>
                <a:effectLst/>
                <a:latin typeface="Meiryo UI" panose="020B0604030504040204" pitchFamily="50" charset="-128"/>
                <a:ea typeface="Meiryo UI" panose="020B0604030504040204" pitchFamily="50" charset="-128"/>
              </a:rPr>
              <a:t>self</a:t>
            </a:r>
            <a:r>
              <a:rPr lang="en-US" altLang="ja-JP" sz="1200" b="0" dirty="0" err="1">
                <a:solidFill>
                  <a:srgbClr val="000000"/>
                </a:solidFill>
                <a:effectLst/>
                <a:latin typeface="Meiryo UI" panose="020B0604030504040204" pitchFamily="50" charset="-128"/>
                <a:ea typeface="Meiryo UI" panose="020B0604030504040204" pitchFamily="50" charset="-128"/>
              </a:rPr>
              <a:t>.pool</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F.relu</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.conv1(x)))</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畳み込み層２とプーリング層</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x=</a:t>
            </a:r>
            <a:r>
              <a:rPr lang="en-US" altLang="ja-JP" sz="1200" b="0" dirty="0" err="1">
                <a:solidFill>
                  <a:srgbClr val="001080"/>
                </a:solidFill>
                <a:effectLst/>
                <a:latin typeface="Meiryo UI" panose="020B0604030504040204" pitchFamily="50" charset="-128"/>
                <a:ea typeface="Meiryo UI" panose="020B0604030504040204" pitchFamily="50" charset="-128"/>
              </a:rPr>
              <a:t>self</a:t>
            </a:r>
            <a:r>
              <a:rPr lang="en-US" altLang="ja-JP" sz="1200" b="0" dirty="0" err="1">
                <a:solidFill>
                  <a:srgbClr val="000000"/>
                </a:solidFill>
                <a:effectLst/>
                <a:latin typeface="Meiryo UI" panose="020B0604030504040204" pitchFamily="50" charset="-128"/>
                <a:ea typeface="Meiryo UI" panose="020B0604030504040204" pitchFamily="50" charset="-128"/>
              </a:rPr>
              <a:t>.pool</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F.relu</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.conv2(x)))</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全結合層用に並び替え</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x=</a:t>
            </a:r>
            <a:r>
              <a:rPr lang="en-US" altLang="ja-JP" sz="1200" b="0" dirty="0" err="1">
                <a:solidFill>
                  <a:srgbClr val="000000"/>
                </a:solidFill>
                <a:effectLst/>
                <a:latin typeface="Meiryo UI" panose="020B0604030504040204" pitchFamily="50" charset="-128"/>
                <a:ea typeface="Meiryo UI" panose="020B0604030504040204" pitchFamily="50" charset="-128"/>
              </a:rPr>
              <a:t>x.view</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16</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5</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5</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全結合層１</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x=</a:t>
            </a:r>
            <a:r>
              <a:rPr lang="en-US" altLang="ja-JP" sz="1200" b="0" dirty="0" err="1">
                <a:solidFill>
                  <a:srgbClr val="000000"/>
                </a:solidFill>
                <a:effectLst/>
                <a:latin typeface="Meiryo UI" panose="020B0604030504040204" pitchFamily="50" charset="-128"/>
                <a:ea typeface="Meiryo UI" panose="020B0604030504040204" pitchFamily="50" charset="-128"/>
              </a:rPr>
              <a:t>F.relu</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.fc1(x))</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全結合層２</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x=</a:t>
            </a:r>
            <a:r>
              <a:rPr lang="en-US" altLang="ja-JP" sz="1200" b="0" dirty="0" err="1">
                <a:solidFill>
                  <a:srgbClr val="000000"/>
                </a:solidFill>
                <a:effectLst/>
                <a:latin typeface="Meiryo UI" panose="020B0604030504040204" pitchFamily="50" charset="-128"/>
                <a:ea typeface="Meiryo UI" panose="020B0604030504040204" pitchFamily="50" charset="-128"/>
              </a:rPr>
              <a:t>F.relu</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.fc2(x))</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全結合層３から出力層</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x=</a:t>
            </a:r>
            <a:r>
              <a:rPr lang="en-US" altLang="ja-JP" sz="1200" b="0" dirty="0">
                <a:solidFill>
                  <a:srgbClr val="001080"/>
                </a:solidFill>
                <a:effectLst/>
                <a:latin typeface="Meiryo UI" panose="020B0604030504040204" pitchFamily="50" charset="-128"/>
                <a:ea typeface="Meiryo UI" panose="020B0604030504040204" pitchFamily="50" charset="-128"/>
              </a:rPr>
              <a:t>self</a:t>
            </a:r>
            <a:r>
              <a:rPr lang="en-US" altLang="ja-JP" sz="1200" b="0" dirty="0">
                <a:solidFill>
                  <a:srgbClr val="000000"/>
                </a:solidFill>
                <a:effectLst/>
                <a:latin typeface="Meiryo UI" panose="020B0604030504040204" pitchFamily="50" charset="-128"/>
                <a:ea typeface="Meiryo UI" panose="020B0604030504040204" pitchFamily="50" charset="-128"/>
              </a:rPr>
              <a:t>.fc3(x)</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return</a:t>
            </a:r>
            <a:r>
              <a:rPr lang="en-US" altLang="ja-JP" sz="1200" b="0" dirty="0">
                <a:solidFill>
                  <a:srgbClr val="000000"/>
                </a:solidFill>
                <a:effectLst/>
                <a:latin typeface="Meiryo UI" panose="020B0604030504040204" pitchFamily="50" charset="-128"/>
                <a:ea typeface="Meiryo UI" panose="020B0604030504040204" pitchFamily="50" charset="-128"/>
              </a:rPr>
              <a:t> x</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8000"/>
                </a:solidFill>
                <a:effectLst/>
                <a:latin typeface="Meiryo UI" panose="020B0604030504040204" pitchFamily="50" charset="-128"/>
                <a:ea typeface="Meiryo UI" panose="020B0604030504040204" pitchFamily="50" charset="-128"/>
              </a:rPr>
              <a:t># CNN</a:t>
            </a:r>
            <a:r>
              <a:rPr lang="ja-JP" altLang="en-US" sz="1200" b="0" dirty="0">
                <a:solidFill>
                  <a:srgbClr val="008000"/>
                </a:solidFill>
                <a:effectLst/>
                <a:latin typeface="Meiryo UI" panose="020B0604030504040204" pitchFamily="50" charset="-128"/>
                <a:ea typeface="Meiryo UI" panose="020B0604030504040204" pitchFamily="50" charset="-128"/>
              </a:rPr>
              <a:t>を生成</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pPr>
            <a:r>
              <a:rPr lang="en-US" altLang="ja-JP" sz="1200" b="0" dirty="0">
                <a:solidFill>
                  <a:srgbClr val="000000"/>
                </a:solidFill>
                <a:effectLst/>
                <a:latin typeface="Meiryo UI" panose="020B0604030504040204" pitchFamily="50" charset="-128"/>
                <a:ea typeface="Meiryo UI" panose="020B0604030504040204" pitchFamily="50" charset="-128"/>
              </a:rPr>
              <a:t>net=Net()</a:t>
            </a:r>
          </a:p>
        </p:txBody>
      </p:sp>
      <p:sp>
        <p:nvSpPr>
          <p:cNvPr id="17" name="テキスト ボックス 16">
            <a:extLst>
              <a:ext uri="{FF2B5EF4-FFF2-40B4-BE49-F238E27FC236}">
                <a16:creationId xmlns:a16="http://schemas.microsoft.com/office/drawing/2014/main" id="{70F6D453-2456-B845-4806-DD65EE06ABF2}"/>
              </a:ext>
            </a:extLst>
          </p:cNvPr>
          <p:cNvSpPr txBox="1"/>
          <p:nvPr/>
        </p:nvSpPr>
        <p:spPr>
          <a:xfrm>
            <a:off x="5293099" y="1945365"/>
            <a:ext cx="6094878" cy="461665"/>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forward </a:t>
            </a:r>
            <a:r>
              <a:rPr lang="ja-JP" altLang="en-US" sz="1200" dirty="0">
                <a:latin typeface="Meiryo UI" panose="020B0604030504040204" pitchFamily="50" charset="-128"/>
                <a:ea typeface="Meiryo UI" panose="020B0604030504040204" pitchFamily="50" charset="-128"/>
              </a:rPr>
              <a:t>メソッド</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データがネットワークを通過する際の処理を定義します。入力テンソル </a:t>
            </a:r>
            <a:r>
              <a:rPr lang="en-US" altLang="ja-JP" sz="1200" dirty="0">
                <a:latin typeface="Meiryo UI" panose="020B0604030504040204" pitchFamily="50" charset="-128"/>
                <a:ea typeface="Meiryo UI" panose="020B0604030504040204" pitchFamily="50" charset="-128"/>
              </a:rPr>
              <a:t>x </a:t>
            </a:r>
            <a:r>
              <a:rPr lang="ja-JP" altLang="en-US" sz="1200" dirty="0">
                <a:latin typeface="Meiryo UI" panose="020B0604030504040204" pitchFamily="50" charset="-128"/>
                <a:ea typeface="Meiryo UI" panose="020B0604030504040204" pitchFamily="50" charset="-128"/>
              </a:rPr>
              <a:t>を受け取り、最終的な出力を返します。</a:t>
            </a:r>
          </a:p>
        </p:txBody>
      </p:sp>
      <p:sp>
        <p:nvSpPr>
          <p:cNvPr id="19" name="テキスト ボックス 18">
            <a:extLst>
              <a:ext uri="{FF2B5EF4-FFF2-40B4-BE49-F238E27FC236}">
                <a16:creationId xmlns:a16="http://schemas.microsoft.com/office/drawing/2014/main" id="{181CAED4-698A-B51E-1346-260122D97FDE}"/>
              </a:ext>
            </a:extLst>
          </p:cNvPr>
          <p:cNvSpPr txBox="1"/>
          <p:nvPr/>
        </p:nvSpPr>
        <p:spPr>
          <a:xfrm>
            <a:off x="5293099" y="2496342"/>
            <a:ext cx="6094878" cy="830997"/>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self.conv1(x): </a:t>
            </a:r>
            <a:r>
              <a:rPr lang="ja-JP" altLang="en-US" sz="1200" dirty="0">
                <a:latin typeface="Meiryo UI" panose="020B0604030504040204" pitchFamily="50" charset="-128"/>
                <a:ea typeface="Meiryo UI" panose="020B0604030504040204" pitchFamily="50" charset="-128"/>
              </a:rPr>
              <a:t>畳み込み層</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を適用します。</a:t>
            </a:r>
          </a:p>
          <a:p>
            <a:r>
              <a:rPr lang="en-US" altLang="ja-JP" sz="1200" dirty="0" err="1">
                <a:latin typeface="Meiryo UI" panose="020B0604030504040204" pitchFamily="50" charset="-128"/>
                <a:ea typeface="Meiryo UI" panose="020B0604030504040204" pitchFamily="50" charset="-128"/>
              </a:rPr>
              <a:t>F.relu</a:t>
            </a:r>
            <a:r>
              <a:rPr lang="en-US" altLang="ja-JP" sz="1200" dirty="0">
                <a:latin typeface="Meiryo UI" panose="020B0604030504040204" pitchFamily="50" charset="-128"/>
                <a:ea typeface="Meiryo UI" panose="020B0604030504040204" pitchFamily="50" charset="-128"/>
              </a:rPr>
              <a:t>: </a:t>
            </a:r>
            <a:r>
              <a:rPr lang="en-US" altLang="ja-JP" sz="1200" dirty="0" err="1">
                <a:latin typeface="Meiryo UI" panose="020B0604030504040204" pitchFamily="50" charset="-128"/>
                <a:ea typeface="Meiryo UI" panose="020B0604030504040204" pitchFamily="50" charset="-128"/>
              </a:rPr>
              <a:t>ReLU</a:t>
            </a:r>
            <a:r>
              <a:rPr lang="ja-JP" altLang="en-US" sz="1200" dirty="0">
                <a:latin typeface="Meiryo UI" panose="020B0604030504040204" pitchFamily="50" charset="-128"/>
                <a:ea typeface="Meiryo UI" panose="020B0604030504040204" pitchFamily="50" charset="-128"/>
              </a:rPr>
              <a:t>活性化関数を適用します。</a:t>
            </a:r>
          </a:p>
          <a:p>
            <a:r>
              <a:rPr lang="en-US" altLang="ja-JP" sz="1200" dirty="0" err="1">
                <a:latin typeface="Meiryo UI" panose="020B0604030504040204" pitchFamily="50" charset="-128"/>
                <a:ea typeface="Meiryo UI" panose="020B0604030504040204" pitchFamily="50" charset="-128"/>
              </a:rPr>
              <a:t>self.pool</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プーリング層を適用します。</a:t>
            </a:r>
          </a:p>
          <a:p>
            <a:r>
              <a:rPr lang="ja-JP" altLang="en-US" sz="1200" dirty="0">
                <a:latin typeface="Meiryo UI" panose="020B0604030504040204" pitchFamily="50" charset="-128"/>
                <a:ea typeface="Meiryo UI" panose="020B0604030504040204" pitchFamily="50" charset="-128"/>
              </a:rPr>
              <a:t>同様に、畳み込み層</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とプーリング層の処理を行います。</a:t>
            </a:r>
          </a:p>
        </p:txBody>
      </p:sp>
      <p:sp>
        <p:nvSpPr>
          <p:cNvPr id="21" name="テキスト ボックス 20">
            <a:extLst>
              <a:ext uri="{FF2B5EF4-FFF2-40B4-BE49-F238E27FC236}">
                <a16:creationId xmlns:a16="http://schemas.microsoft.com/office/drawing/2014/main" id="{F0EEAE6C-FC0B-6519-E02B-93BC804E015D}"/>
              </a:ext>
            </a:extLst>
          </p:cNvPr>
          <p:cNvSpPr txBox="1"/>
          <p:nvPr/>
        </p:nvSpPr>
        <p:spPr>
          <a:xfrm>
            <a:off x="5293099" y="3435941"/>
            <a:ext cx="6094878" cy="461665"/>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x.view</a:t>
            </a:r>
            <a:r>
              <a:rPr lang="en-US" altLang="ja-JP" sz="1200" dirty="0">
                <a:latin typeface="Meiryo UI" panose="020B0604030504040204" pitchFamily="50" charset="-128"/>
                <a:ea typeface="Meiryo UI" panose="020B0604030504040204" pitchFamily="50" charset="-128"/>
              </a:rPr>
              <a:t>(-1, 16 * 5 * 5): </a:t>
            </a:r>
            <a:r>
              <a:rPr lang="ja-JP" altLang="en-US" sz="1200" dirty="0">
                <a:latin typeface="Meiryo UI" panose="020B0604030504040204" pitchFamily="50" charset="-128"/>
                <a:ea typeface="Meiryo UI" panose="020B0604030504040204" pitchFamily="50" charset="-128"/>
              </a:rPr>
              <a:t>テンソルの形状を変更します。ここでは、バッチサイズを維持しつつ、</a:t>
            </a:r>
            <a:r>
              <a:rPr lang="en-US" altLang="ja-JP" sz="1200" dirty="0">
                <a:latin typeface="Meiryo UI" panose="020B0604030504040204" pitchFamily="50" charset="-128"/>
                <a:ea typeface="Meiryo UI" panose="020B0604030504040204" pitchFamily="50" charset="-128"/>
              </a:rPr>
              <a:t>16 * 5 * 5</a:t>
            </a:r>
            <a:r>
              <a:rPr lang="ja-JP" altLang="en-US" sz="1200" dirty="0">
                <a:latin typeface="Meiryo UI" panose="020B0604030504040204" pitchFamily="50" charset="-128"/>
                <a:ea typeface="Meiryo UI" panose="020B0604030504040204" pitchFamily="50" charset="-128"/>
              </a:rPr>
              <a:t>の形状にフラット化します。</a:t>
            </a:r>
          </a:p>
        </p:txBody>
      </p:sp>
      <p:sp>
        <p:nvSpPr>
          <p:cNvPr id="23" name="テキスト ボックス 22">
            <a:extLst>
              <a:ext uri="{FF2B5EF4-FFF2-40B4-BE49-F238E27FC236}">
                <a16:creationId xmlns:a16="http://schemas.microsoft.com/office/drawing/2014/main" id="{D041D6A7-31DC-FCD7-A4DF-6CF28C6B14B5}"/>
              </a:ext>
            </a:extLst>
          </p:cNvPr>
          <p:cNvSpPr txBox="1"/>
          <p:nvPr/>
        </p:nvSpPr>
        <p:spPr>
          <a:xfrm>
            <a:off x="5293099" y="3979317"/>
            <a:ext cx="6094878" cy="646331"/>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self.fc1(x): </a:t>
            </a:r>
            <a:r>
              <a:rPr lang="ja-JP" altLang="en-US" sz="1200" dirty="0">
                <a:latin typeface="Meiryo UI" panose="020B0604030504040204" pitchFamily="50" charset="-128"/>
                <a:ea typeface="Meiryo UI" panose="020B0604030504040204" pitchFamily="50" charset="-128"/>
              </a:rPr>
              <a:t>全結合層</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を適用し、</a:t>
            </a:r>
            <a:r>
              <a:rPr lang="en-US" altLang="ja-JP" sz="1200" dirty="0" err="1">
                <a:latin typeface="Meiryo UI" panose="020B0604030504040204" pitchFamily="50" charset="-128"/>
                <a:ea typeface="Meiryo UI" panose="020B0604030504040204" pitchFamily="50" charset="-128"/>
              </a:rPr>
              <a:t>ReLU</a:t>
            </a:r>
            <a:r>
              <a:rPr lang="ja-JP" altLang="en-US" sz="1200" dirty="0">
                <a:latin typeface="Meiryo UI" panose="020B0604030504040204" pitchFamily="50" charset="-128"/>
                <a:ea typeface="Meiryo UI" panose="020B0604030504040204" pitchFamily="50" charset="-128"/>
              </a:rPr>
              <a:t>活性化関数を適用します。</a:t>
            </a:r>
          </a:p>
          <a:p>
            <a:r>
              <a:rPr lang="en-US" altLang="ja-JP" sz="1200" dirty="0">
                <a:latin typeface="Meiryo UI" panose="020B0604030504040204" pitchFamily="50" charset="-128"/>
                <a:ea typeface="Meiryo UI" panose="020B0604030504040204" pitchFamily="50" charset="-128"/>
              </a:rPr>
              <a:t>self.fc2(x): </a:t>
            </a:r>
            <a:r>
              <a:rPr lang="ja-JP" altLang="en-US" sz="1200" dirty="0">
                <a:latin typeface="Meiryo UI" panose="020B0604030504040204" pitchFamily="50" charset="-128"/>
                <a:ea typeface="Meiryo UI" panose="020B0604030504040204" pitchFamily="50" charset="-128"/>
              </a:rPr>
              <a:t>全結合層</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を適用し、</a:t>
            </a:r>
            <a:r>
              <a:rPr lang="en-US" altLang="ja-JP" sz="1200" dirty="0" err="1">
                <a:latin typeface="Meiryo UI" panose="020B0604030504040204" pitchFamily="50" charset="-128"/>
                <a:ea typeface="Meiryo UI" panose="020B0604030504040204" pitchFamily="50" charset="-128"/>
              </a:rPr>
              <a:t>ReLU</a:t>
            </a:r>
            <a:r>
              <a:rPr lang="ja-JP" altLang="en-US" sz="1200" dirty="0">
                <a:latin typeface="Meiryo UI" panose="020B0604030504040204" pitchFamily="50" charset="-128"/>
                <a:ea typeface="Meiryo UI" panose="020B0604030504040204" pitchFamily="50" charset="-128"/>
              </a:rPr>
              <a:t>活性化関数を適用します。</a:t>
            </a:r>
          </a:p>
          <a:p>
            <a:r>
              <a:rPr lang="en-US" altLang="ja-JP" sz="1200" dirty="0">
                <a:latin typeface="Meiryo UI" panose="020B0604030504040204" pitchFamily="50" charset="-128"/>
                <a:ea typeface="Meiryo UI" panose="020B0604030504040204" pitchFamily="50" charset="-128"/>
              </a:rPr>
              <a:t>self.fc3(x): </a:t>
            </a:r>
            <a:r>
              <a:rPr lang="ja-JP" altLang="en-US" sz="1200" dirty="0">
                <a:latin typeface="Meiryo UI" panose="020B0604030504040204" pitchFamily="50" charset="-128"/>
                <a:ea typeface="Meiryo UI" panose="020B0604030504040204" pitchFamily="50" charset="-128"/>
              </a:rPr>
              <a:t>全結合層</a:t>
            </a: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を適用し、最終的な出力を得ます。</a:t>
            </a:r>
          </a:p>
        </p:txBody>
      </p:sp>
      <p:sp>
        <p:nvSpPr>
          <p:cNvPr id="25" name="テキスト ボックス 24">
            <a:extLst>
              <a:ext uri="{FF2B5EF4-FFF2-40B4-BE49-F238E27FC236}">
                <a16:creationId xmlns:a16="http://schemas.microsoft.com/office/drawing/2014/main" id="{3A92DEAB-0641-438A-19C5-5F2617CA75F7}"/>
              </a:ext>
            </a:extLst>
          </p:cNvPr>
          <p:cNvSpPr txBox="1"/>
          <p:nvPr/>
        </p:nvSpPr>
        <p:spPr>
          <a:xfrm>
            <a:off x="5293099" y="4761115"/>
            <a:ext cx="6094878" cy="461665"/>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Net </a:t>
            </a:r>
            <a:r>
              <a:rPr lang="ja-JP" altLang="en-US" sz="1200" dirty="0">
                <a:latin typeface="Meiryo UI" panose="020B0604030504040204" pitchFamily="50" charset="-128"/>
                <a:ea typeface="Meiryo UI" panose="020B0604030504040204" pitchFamily="50" charset="-128"/>
              </a:rPr>
              <a:t>クラスのインスタンスを生成し、</a:t>
            </a:r>
            <a:r>
              <a:rPr lang="en-US" altLang="ja-JP" sz="1200" dirty="0">
                <a:latin typeface="Meiryo UI" panose="020B0604030504040204" pitchFamily="50" charset="-128"/>
                <a:ea typeface="Meiryo UI" panose="020B0604030504040204" pitchFamily="50" charset="-128"/>
              </a:rPr>
              <a:t>net </a:t>
            </a:r>
            <a:r>
              <a:rPr lang="ja-JP" altLang="en-US" sz="1200" dirty="0">
                <a:latin typeface="Meiryo UI" panose="020B0604030504040204" pitchFamily="50" charset="-128"/>
                <a:ea typeface="Meiryo UI" panose="020B0604030504040204" pitchFamily="50" charset="-128"/>
              </a:rPr>
              <a:t>という変数に格納します。これで、ネットワークモデルが使用可能になります。</a:t>
            </a:r>
          </a:p>
        </p:txBody>
      </p:sp>
      <p:cxnSp>
        <p:nvCxnSpPr>
          <p:cNvPr id="26" name="直線コネクタ 25">
            <a:extLst>
              <a:ext uri="{FF2B5EF4-FFF2-40B4-BE49-F238E27FC236}">
                <a16:creationId xmlns:a16="http://schemas.microsoft.com/office/drawing/2014/main" id="{B85ACF45-3A35-230E-9C4A-C4FF132144A3}"/>
              </a:ext>
            </a:extLst>
          </p:cNvPr>
          <p:cNvCxnSpPr>
            <a:cxnSpLocks/>
          </p:cNvCxnSpPr>
          <p:nvPr/>
        </p:nvCxnSpPr>
        <p:spPr>
          <a:xfrm flipV="1">
            <a:off x="5396465" y="2431529"/>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 name="直線コネクタ 26">
            <a:extLst>
              <a:ext uri="{FF2B5EF4-FFF2-40B4-BE49-F238E27FC236}">
                <a16:creationId xmlns:a16="http://schemas.microsoft.com/office/drawing/2014/main" id="{181D2B0C-F7F4-1019-CE8D-1B444A8547F9}"/>
              </a:ext>
            </a:extLst>
          </p:cNvPr>
          <p:cNvCxnSpPr>
            <a:cxnSpLocks/>
          </p:cNvCxnSpPr>
          <p:nvPr/>
        </p:nvCxnSpPr>
        <p:spPr>
          <a:xfrm flipV="1">
            <a:off x="5423361" y="3372829"/>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8" name="直線コネクタ 27">
            <a:extLst>
              <a:ext uri="{FF2B5EF4-FFF2-40B4-BE49-F238E27FC236}">
                <a16:creationId xmlns:a16="http://schemas.microsoft.com/office/drawing/2014/main" id="{C20498B4-6BC5-6F3F-7FDD-50DD7CBD2E0E}"/>
              </a:ext>
            </a:extLst>
          </p:cNvPr>
          <p:cNvCxnSpPr>
            <a:cxnSpLocks/>
          </p:cNvCxnSpPr>
          <p:nvPr/>
        </p:nvCxnSpPr>
        <p:spPr>
          <a:xfrm flipV="1">
            <a:off x="5448014" y="3935363"/>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BE462EEA-2E38-AC25-79E1-827EEFFE908F}"/>
              </a:ext>
            </a:extLst>
          </p:cNvPr>
          <p:cNvCxnSpPr>
            <a:cxnSpLocks/>
          </p:cNvCxnSpPr>
          <p:nvPr/>
        </p:nvCxnSpPr>
        <p:spPr>
          <a:xfrm flipV="1">
            <a:off x="5448010" y="4681672"/>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1" name="テキスト ボックス 30">
            <a:extLst>
              <a:ext uri="{FF2B5EF4-FFF2-40B4-BE49-F238E27FC236}">
                <a16:creationId xmlns:a16="http://schemas.microsoft.com/office/drawing/2014/main" id="{2E53A203-2166-1969-766F-EBDA5B09A893}"/>
              </a:ext>
            </a:extLst>
          </p:cNvPr>
          <p:cNvSpPr txBox="1"/>
          <p:nvPr/>
        </p:nvSpPr>
        <p:spPr>
          <a:xfrm>
            <a:off x="5323635" y="1696214"/>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B9DD3564-7D77-4560-79B4-307EE392B192}"/>
              </a:ext>
            </a:extLst>
          </p:cNvPr>
          <p:cNvSpPr txBox="1"/>
          <p:nvPr/>
        </p:nvSpPr>
        <p:spPr>
          <a:xfrm>
            <a:off x="442258" y="1021976"/>
            <a:ext cx="10554447" cy="338554"/>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CNN</a:t>
            </a:r>
            <a:r>
              <a:rPr lang="ja-JP" altLang="en-US" sz="1600" dirty="0">
                <a:latin typeface="Meiryo UI" panose="020B0604030504040204" pitchFamily="50" charset="-128"/>
                <a:ea typeface="Meiryo UI" panose="020B0604030504040204" pitchFamily="50" charset="-128"/>
              </a:rPr>
              <a:t>の各層の構成をします（使用する関数など）</a:t>
            </a:r>
            <a:endParaRPr kumimoji="1" lang="ja-JP" altLang="en-US"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385D7129-4212-A7A2-84A2-4632766A4097}"/>
              </a:ext>
            </a:extLst>
          </p:cNvPr>
          <p:cNvSpPr>
            <a:spLocks noGrp="1"/>
          </p:cNvSpPr>
          <p:nvPr>
            <p:ph type="sldNum" sz="quarter" idx="12"/>
          </p:nvPr>
        </p:nvSpPr>
        <p:spPr/>
        <p:txBody>
          <a:bodyPr/>
          <a:lstStyle/>
          <a:p>
            <a:fld id="{2977F5E9-0479-47A0-9E51-109E0858BCF2}" type="slidenum">
              <a:rPr kumimoji="1" lang="ja-JP" altLang="en-US" smtClean="0"/>
              <a:t>30</a:t>
            </a:fld>
            <a:endParaRPr kumimoji="1" lang="ja-JP" altLang="en-US"/>
          </a:p>
        </p:txBody>
      </p:sp>
    </p:spTree>
    <p:extLst>
      <p:ext uri="{BB962C8B-B14F-4D97-AF65-F5344CB8AC3E}">
        <p14:creationId xmlns:p14="http://schemas.microsoft.com/office/powerpoint/2010/main" val="3285620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6167C-B9B9-A5A5-74CC-A7754878BC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5E3F4AD-28F0-1BFD-C723-B2FF11FC63A5}"/>
              </a:ext>
            </a:extLst>
          </p:cNvPr>
          <p:cNvSpPr>
            <a:spLocks noGrp="1"/>
          </p:cNvSpPr>
          <p:nvPr>
            <p:ph type="title"/>
          </p:nvPr>
        </p:nvSpPr>
        <p:spPr/>
        <p:txBody>
          <a:bodyPr/>
          <a:lstStyle/>
          <a:p>
            <a:r>
              <a:rPr kumimoji="1" lang="ja-JP" altLang="en-US" b="1" dirty="0"/>
              <a:t>損失関数と最適化</a:t>
            </a:r>
          </a:p>
        </p:txBody>
      </p:sp>
      <p:sp>
        <p:nvSpPr>
          <p:cNvPr id="3" name="テキスト プレースホルダー 2">
            <a:extLst>
              <a:ext uri="{FF2B5EF4-FFF2-40B4-BE49-F238E27FC236}">
                <a16:creationId xmlns:a16="http://schemas.microsoft.com/office/drawing/2014/main" id="{2CDABD8C-6A78-ED18-64F3-512C54F17477}"/>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E67D91D2-3865-9DCF-0751-610064FBDBED}"/>
              </a:ext>
            </a:extLst>
          </p:cNvPr>
          <p:cNvSpPr txBox="1"/>
          <p:nvPr/>
        </p:nvSpPr>
        <p:spPr>
          <a:xfrm>
            <a:off x="322730" y="1773848"/>
            <a:ext cx="6096000" cy="1528624"/>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損失関数とオプティマイザの定義</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AF00DB"/>
                </a:solidFill>
                <a:effectLst/>
                <a:latin typeface="Meiryo UI" panose="020B0604030504040204" pitchFamily="50" charset="-128"/>
                <a:ea typeface="Meiryo UI" panose="020B0604030504040204" pitchFamily="50" charset="-128"/>
              </a:rPr>
              <a:t>import</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torch.optim</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as</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optim</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損失関数は交差エントロピー関数</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criterion=</a:t>
            </a:r>
            <a:r>
              <a:rPr lang="en-US" altLang="ja-JP" sz="1200" b="0" dirty="0" err="1">
                <a:solidFill>
                  <a:srgbClr val="000000"/>
                </a:solidFill>
                <a:effectLst/>
                <a:latin typeface="Meiryo UI" panose="020B0604030504040204" pitchFamily="50" charset="-128"/>
                <a:ea typeface="Meiryo UI" panose="020B0604030504040204" pitchFamily="50" charset="-128"/>
              </a:rPr>
              <a:t>nn.CrossEntropyLoss</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最適化は</a:t>
            </a:r>
            <a:r>
              <a:rPr lang="en-US" altLang="ja-JP" sz="1200" b="0" dirty="0">
                <a:solidFill>
                  <a:srgbClr val="008000"/>
                </a:solidFill>
                <a:effectLst/>
                <a:latin typeface="Meiryo UI" panose="020B0604030504040204" pitchFamily="50" charset="-128"/>
                <a:ea typeface="Meiryo UI" panose="020B0604030504040204" pitchFamily="50" charset="-128"/>
              </a:rPr>
              <a:t>SGD</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pPr>
            <a:r>
              <a:rPr lang="en-US" altLang="ja-JP" sz="1200" b="0" dirty="0">
                <a:solidFill>
                  <a:srgbClr val="000000"/>
                </a:solidFill>
                <a:effectLst/>
                <a:latin typeface="Meiryo UI" panose="020B0604030504040204" pitchFamily="50" charset="-128"/>
                <a:ea typeface="Meiryo UI" panose="020B0604030504040204" pitchFamily="50" charset="-128"/>
              </a:rPr>
              <a:t>optimizer=</a:t>
            </a:r>
            <a:r>
              <a:rPr lang="en-US" altLang="ja-JP" sz="1200" b="0" dirty="0" err="1">
                <a:solidFill>
                  <a:srgbClr val="000000"/>
                </a:solidFill>
                <a:effectLst/>
                <a:latin typeface="Meiryo UI" panose="020B0604030504040204" pitchFamily="50" charset="-128"/>
                <a:ea typeface="Meiryo UI" panose="020B0604030504040204" pitchFamily="50" charset="-128"/>
              </a:rPr>
              <a:t>optim.SGD</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net.parameters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lr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0.001</a:t>
            </a:r>
            <a:r>
              <a:rPr lang="en-US" altLang="ja-JP" sz="1200" b="0" dirty="0">
                <a:solidFill>
                  <a:srgbClr val="000000"/>
                </a:solidFill>
                <a:effectLst/>
                <a:latin typeface="Meiryo UI" panose="020B0604030504040204" pitchFamily="50" charset="-128"/>
                <a:ea typeface="Meiryo UI" panose="020B0604030504040204" pitchFamily="50" charset="-128"/>
              </a:rPr>
              <a:t>,momentum=</a:t>
            </a:r>
            <a:r>
              <a:rPr lang="en-US" altLang="ja-JP" sz="1200" b="0" dirty="0">
                <a:solidFill>
                  <a:srgbClr val="116644"/>
                </a:solidFill>
                <a:effectLst/>
                <a:latin typeface="Meiryo UI" panose="020B0604030504040204" pitchFamily="50" charset="-128"/>
                <a:ea typeface="Meiryo UI" panose="020B0604030504040204" pitchFamily="50" charset="-128"/>
              </a:rPr>
              <a:t>0.9</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sp>
        <p:nvSpPr>
          <p:cNvPr id="6" name="テキスト ボックス 5">
            <a:extLst>
              <a:ext uri="{FF2B5EF4-FFF2-40B4-BE49-F238E27FC236}">
                <a16:creationId xmlns:a16="http://schemas.microsoft.com/office/drawing/2014/main" id="{AF49D800-1F59-776C-4C0C-119708522A54}"/>
              </a:ext>
            </a:extLst>
          </p:cNvPr>
          <p:cNvSpPr txBox="1"/>
          <p:nvPr/>
        </p:nvSpPr>
        <p:spPr>
          <a:xfrm>
            <a:off x="322730" y="3737859"/>
            <a:ext cx="6094878" cy="276999"/>
          </a:xfrm>
          <a:prstGeom prst="rect">
            <a:avLst/>
          </a:prstGeom>
          <a:noFill/>
        </p:spPr>
        <p:txBody>
          <a:bodyPr wrap="square">
            <a:spAutoFit/>
          </a:bodyPr>
          <a:lstStyle/>
          <a:p>
            <a:r>
              <a:rPr lang="en-US" altLang="ja-JP" sz="1200" b="1" dirty="0" err="1">
                <a:latin typeface="Meiryo UI" panose="020B0604030504040204" pitchFamily="50" charset="-128"/>
                <a:ea typeface="Meiryo UI" panose="020B0604030504040204" pitchFamily="50" charset="-128"/>
              </a:rPr>
              <a:t>torch.optim</a:t>
            </a:r>
            <a:r>
              <a:rPr lang="en-US" altLang="ja-JP" sz="1200" dirty="0">
                <a:latin typeface="Meiryo UI" panose="020B0604030504040204" pitchFamily="50" charset="-128"/>
                <a:ea typeface="Meiryo UI" panose="020B0604030504040204" pitchFamily="50" charset="-128"/>
              </a:rPr>
              <a:t>: PyTorch</a:t>
            </a:r>
            <a:r>
              <a:rPr lang="ja-JP" altLang="en-US" sz="1200" dirty="0">
                <a:latin typeface="Meiryo UI" panose="020B0604030504040204" pitchFamily="50" charset="-128"/>
                <a:ea typeface="Meiryo UI" panose="020B0604030504040204" pitchFamily="50" charset="-128"/>
              </a:rPr>
              <a:t>の最適化アルゴリズムを提供するモジュールです。</a:t>
            </a:r>
          </a:p>
        </p:txBody>
      </p:sp>
      <p:sp>
        <p:nvSpPr>
          <p:cNvPr id="9" name="テキスト ボックス 8">
            <a:extLst>
              <a:ext uri="{FF2B5EF4-FFF2-40B4-BE49-F238E27FC236}">
                <a16:creationId xmlns:a16="http://schemas.microsoft.com/office/drawing/2014/main" id="{81C9BC59-1990-4320-695E-E52A31EEFCC4}"/>
              </a:ext>
            </a:extLst>
          </p:cNvPr>
          <p:cNvSpPr txBox="1"/>
          <p:nvPr/>
        </p:nvSpPr>
        <p:spPr>
          <a:xfrm>
            <a:off x="322730" y="4107193"/>
            <a:ext cx="6094878" cy="461665"/>
          </a:xfrm>
          <a:prstGeom prst="rect">
            <a:avLst/>
          </a:prstGeom>
          <a:noFill/>
        </p:spPr>
        <p:txBody>
          <a:bodyPr wrap="square">
            <a:spAutoFit/>
          </a:bodyPr>
          <a:lstStyle/>
          <a:p>
            <a:r>
              <a:rPr lang="en-US" altLang="ja-JP" sz="1200" b="1" dirty="0" err="1">
                <a:latin typeface="Meiryo UI" panose="020B0604030504040204" pitchFamily="50" charset="-128"/>
                <a:ea typeface="Meiryo UI" panose="020B0604030504040204" pitchFamily="50" charset="-128"/>
              </a:rPr>
              <a:t>nn.CrossEntropyLoss</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交差エントロピー損失関数を定義します。これは、分類問題でよく使用される損失関数で、モデルの出力と正解ラベルの間の誤差を計算します。</a:t>
            </a:r>
          </a:p>
        </p:txBody>
      </p:sp>
      <p:sp>
        <p:nvSpPr>
          <p:cNvPr id="11" name="テキスト ボックス 10">
            <a:extLst>
              <a:ext uri="{FF2B5EF4-FFF2-40B4-BE49-F238E27FC236}">
                <a16:creationId xmlns:a16="http://schemas.microsoft.com/office/drawing/2014/main" id="{E45FF2B7-D960-9578-31DC-573671ECDA32}"/>
              </a:ext>
            </a:extLst>
          </p:cNvPr>
          <p:cNvSpPr txBox="1"/>
          <p:nvPr/>
        </p:nvSpPr>
        <p:spPr>
          <a:xfrm>
            <a:off x="322730" y="4661193"/>
            <a:ext cx="6094878" cy="1015663"/>
          </a:xfrm>
          <a:prstGeom prst="rect">
            <a:avLst/>
          </a:prstGeom>
          <a:noFill/>
        </p:spPr>
        <p:txBody>
          <a:bodyPr wrap="square">
            <a:spAutoFit/>
          </a:bodyPr>
          <a:lstStyle/>
          <a:p>
            <a:r>
              <a:rPr lang="en-US" altLang="ja-JP" sz="1200" b="1" dirty="0" err="1">
                <a:latin typeface="Meiryo UI" panose="020B0604030504040204" pitchFamily="50" charset="-128"/>
                <a:ea typeface="Meiryo UI" panose="020B0604030504040204" pitchFamily="50" charset="-128"/>
              </a:rPr>
              <a:t>optim.SGD</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確率的勾配降下法（</a:t>
            </a:r>
            <a:r>
              <a:rPr lang="en-US" altLang="ja-JP" sz="1200" dirty="0">
                <a:latin typeface="Meiryo UI" panose="020B0604030504040204" pitchFamily="50" charset="-128"/>
                <a:ea typeface="Meiryo UI" panose="020B0604030504040204" pitchFamily="50" charset="-128"/>
              </a:rPr>
              <a:t>SGD</a:t>
            </a:r>
            <a:r>
              <a:rPr lang="ja-JP" altLang="en-US" sz="1200" dirty="0">
                <a:latin typeface="Meiryo UI" panose="020B0604030504040204" pitchFamily="50" charset="-128"/>
                <a:ea typeface="Meiryo UI" panose="020B0604030504040204" pitchFamily="50" charset="-128"/>
              </a:rPr>
              <a:t>）を使用してモデルのパラメータを最適化します。</a:t>
            </a:r>
          </a:p>
          <a:p>
            <a:r>
              <a:rPr lang="en-US" altLang="ja-JP" sz="1200" b="1" dirty="0" err="1">
                <a:latin typeface="Meiryo UI" panose="020B0604030504040204" pitchFamily="50" charset="-128"/>
                <a:ea typeface="Meiryo UI" panose="020B0604030504040204" pitchFamily="50" charset="-128"/>
              </a:rPr>
              <a:t>net.parameters</a:t>
            </a:r>
            <a:r>
              <a:rPr lang="en-US" altLang="ja-JP" sz="1200" b="1"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モデルのパラメータを取得します。</a:t>
            </a:r>
          </a:p>
          <a:p>
            <a:pPr marL="180975" lvl="1"/>
            <a:r>
              <a:rPr lang="en-US" altLang="ja-JP" sz="1200" b="1" dirty="0" err="1">
                <a:latin typeface="Meiryo UI" panose="020B0604030504040204" pitchFamily="50" charset="-128"/>
                <a:ea typeface="Meiryo UI" panose="020B0604030504040204" pitchFamily="50" charset="-128"/>
              </a:rPr>
              <a:t>lr</a:t>
            </a:r>
            <a:r>
              <a:rPr lang="en-US" altLang="ja-JP" sz="1200" b="1" dirty="0">
                <a:latin typeface="Meiryo UI" panose="020B0604030504040204" pitchFamily="50" charset="-128"/>
                <a:ea typeface="Meiryo UI" panose="020B0604030504040204" pitchFamily="50" charset="-128"/>
              </a:rPr>
              <a:t>=0.001</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学習率を</a:t>
            </a:r>
            <a:r>
              <a:rPr lang="en-US" altLang="ja-JP" sz="1200" dirty="0">
                <a:latin typeface="Meiryo UI" panose="020B0604030504040204" pitchFamily="50" charset="-128"/>
                <a:ea typeface="Meiryo UI" panose="020B0604030504040204" pitchFamily="50" charset="-128"/>
              </a:rPr>
              <a:t>0.001</a:t>
            </a:r>
            <a:r>
              <a:rPr lang="ja-JP" altLang="en-US" sz="1200" dirty="0">
                <a:latin typeface="Meiryo UI" panose="020B0604030504040204" pitchFamily="50" charset="-128"/>
                <a:ea typeface="Meiryo UI" panose="020B0604030504040204" pitchFamily="50" charset="-128"/>
              </a:rPr>
              <a:t>に設定します。</a:t>
            </a:r>
          </a:p>
          <a:p>
            <a:pPr marL="180975" lvl="1"/>
            <a:r>
              <a:rPr lang="en-US" altLang="ja-JP" sz="1200" b="1" dirty="0">
                <a:latin typeface="Meiryo UI" panose="020B0604030504040204" pitchFamily="50" charset="-128"/>
                <a:ea typeface="Meiryo UI" panose="020B0604030504040204" pitchFamily="50" charset="-128"/>
              </a:rPr>
              <a:t>momentum=0.9</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モーメンタムを</a:t>
            </a:r>
            <a:r>
              <a:rPr lang="en-US" altLang="ja-JP" sz="1200" dirty="0">
                <a:latin typeface="Meiryo UI" panose="020B0604030504040204" pitchFamily="50" charset="-128"/>
                <a:ea typeface="Meiryo UI" panose="020B0604030504040204" pitchFamily="50" charset="-128"/>
              </a:rPr>
              <a:t>0.9</a:t>
            </a:r>
            <a:r>
              <a:rPr lang="ja-JP" altLang="en-US" sz="1200" dirty="0">
                <a:latin typeface="Meiryo UI" panose="020B0604030504040204" pitchFamily="50" charset="-128"/>
                <a:ea typeface="Meiryo UI" panose="020B0604030504040204" pitchFamily="50" charset="-128"/>
              </a:rPr>
              <a:t>に設定します。モーメンタムは、勾配の更新に過去の勾配の影響を加えることで、収束を速める役割を果たします。</a:t>
            </a:r>
          </a:p>
        </p:txBody>
      </p:sp>
      <p:cxnSp>
        <p:nvCxnSpPr>
          <p:cNvPr id="12" name="直線コネクタ 11">
            <a:extLst>
              <a:ext uri="{FF2B5EF4-FFF2-40B4-BE49-F238E27FC236}">
                <a16:creationId xmlns:a16="http://schemas.microsoft.com/office/drawing/2014/main" id="{66AAC1F5-1B53-23D1-FC3A-202A014C1B6E}"/>
              </a:ext>
            </a:extLst>
          </p:cNvPr>
          <p:cNvCxnSpPr>
            <a:cxnSpLocks/>
          </p:cNvCxnSpPr>
          <p:nvPr/>
        </p:nvCxnSpPr>
        <p:spPr>
          <a:xfrm flipV="1">
            <a:off x="322730" y="4107193"/>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5DEDCFBD-513C-3CC7-6F2A-C06A028F7786}"/>
              </a:ext>
            </a:extLst>
          </p:cNvPr>
          <p:cNvCxnSpPr>
            <a:cxnSpLocks/>
          </p:cNvCxnSpPr>
          <p:nvPr/>
        </p:nvCxnSpPr>
        <p:spPr>
          <a:xfrm flipV="1">
            <a:off x="322730" y="4655298"/>
            <a:ext cx="6157065" cy="11789"/>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935C42C1-1124-242C-917A-0A0B7D222D71}"/>
              </a:ext>
            </a:extLst>
          </p:cNvPr>
          <p:cNvSpPr txBox="1"/>
          <p:nvPr/>
        </p:nvSpPr>
        <p:spPr>
          <a:xfrm>
            <a:off x="254094" y="3356403"/>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14EB1638-E7BA-FE19-7B76-5DCE57349122}"/>
              </a:ext>
            </a:extLst>
          </p:cNvPr>
          <p:cNvSpPr txBox="1"/>
          <p:nvPr/>
        </p:nvSpPr>
        <p:spPr>
          <a:xfrm>
            <a:off x="442258" y="1021976"/>
            <a:ext cx="10554447"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損失が小さくなるように損失関数を使用します</a:t>
            </a:r>
            <a:endParaRPr kumimoji="1"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また、損失関数を最小化するためにパラメータを更新するアルゴリズムを用います</a:t>
            </a:r>
            <a:endParaRPr kumimoji="1" lang="ja-JP" altLang="en-US"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2C40B1B3-2434-241F-2A2E-9B087F91C901}"/>
              </a:ext>
            </a:extLst>
          </p:cNvPr>
          <p:cNvSpPr>
            <a:spLocks noGrp="1"/>
          </p:cNvSpPr>
          <p:nvPr>
            <p:ph type="sldNum" sz="quarter" idx="12"/>
          </p:nvPr>
        </p:nvSpPr>
        <p:spPr/>
        <p:txBody>
          <a:bodyPr/>
          <a:lstStyle/>
          <a:p>
            <a:fld id="{2977F5E9-0479-47A0-9E51-109E0858BCF2}" type="slidenum">
              <a:rPr kumimoji="1" lang="ja-JP" altLang="en-US" smtClean="0"/>
              <a:t>31</a:t>
            </a:fld>
            <a:endParaRPr kumimoji="1" lang="ja-JP" altLang="en-US"/>
          </a:p>
        </p:txBody>
      </p:sp>
    </p:spTree>
    <p:extLst>
      <p:ext uri="{BB962C8B-B14F-4D97-AF65-F5344CB8AC3E}">
        <p14:creationId xmlns:p14="http://schemas.microsoft.com/office/powerpoint/2010/main" val="241343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17E080-00D0-9294-C4B3-DBD96B25F15E}"/>
              </a:ext>
            </a:extLst>
          </p:cNvPr>
          <p:cNvSpPr>
            <a:spLocks noGrp="1"/>
          </p:cNvSpPr>
          <p:nvPr>
            <p:ph type="title"/>
          </p:nvPr>
        </p:nvSpPr>
        <p:spPr/>
        <p:txBody>
          <a:bodyPr/>
          <a:lstStyle/>
          <a:p>
            <a:r>
              <a:rPr kumimoji="1" lang="ja-JP" altLang="en-US" b="1" dirty="0"/>
              <a:t>学習（２エポック）</a:t>
            </a:r>
          </a:p>
        </p:txBody>
      </p:sp>
      <p:sp>
        <p:nvSpPr>
          <p:cNvPr id="3" name="テキスト プレースホルダー 2">
            <a:extLst>
              <a:ext uri="{FF2B5EF4-FFF2-40B4-BE49-F238E27FC236}">
                <a16:creationId xmlns:a16="http://schemas.microsoft.com/office/drawing/2014/main" id="{90CC245E-BF5C-BFCD-609E-E3AD526F1193}"/>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7" name="テキスト ボックス 6">
            <a:extLst>
              <a:ext uri="{FF2B5EF4-FFF2-40B4-BE49-F238E27FC236}">
                <a16:creationId xmlns:a16="http://schemas.microsoft.com/office/drawing/2014/main" id="{34E56711-FC73-D49E-DCFA-9E5A32DA79E8}"/>
              </a:ext>
            </a:extLst>
          </p:cNvPr>
          <p:cNvSpPr txBox="1"/>
          <p:nvPr/>
        </p:nvSpPr>
        <p:spPr>
          <a:xfrm>
            <a:off x="289112" y="2328350"/>
            <a:ext cx="6096000" cy="4401205"/>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２エポック学習</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AF00DB"/>
                </a:solidFill>
                <a:effectLst/>
                <a:latin typeface="Meiryo UI" panose="020B0604030504040204" pitchFamily="50" charset="-128"/>
                <a:ea typeface="Meiryo UI" panose="020B0604030504040204" pitchFamily="50" charset="-128"/>
              </a:rPr>
              <a:t>for</a:t>
            </a:r>
            <a:r>
              <a:rPr lang="en-US" altLang="ja-JP" sz="1200" b="0" dirty="0">
                <a:solidFill>
                  <a:srgbClr val="000000"/>
                </a:solidFill>
                <a:effectLst/>
                <a:latin typeface="Meiryo UI" panose="020B0604030504040204" pitchFamily="50" charset="-128"/>
                <a:ea typeface="Meiryo UI" panose="020B0604030504040204" pitchFamily="50" charset="-128"/>
              </a:rPr>
              <a:t> epoch </a:t>
            </a:r>
            <a:r>
              <a:rPr lang="en-US" altLang="ja-JP" sz="1200" b="0" dirty="0">
                <a:solidFill>
                  <a:srgbClr val="0000FF"/>
                </a:solidFill>
                <a:effectLst/>
                <a:latin typeface="Meiryo UI" panose="020B0604030504040204" pitchFamily="50" charset="-128"/>
                <a:ea typeface="Meiryo UI" panose="020B0604030504040204" pitchFamily="50" charset="-128"/>
              </a:rPr>
              <a:t>in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range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2</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running_loss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0.0</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データセットの数だけ学習</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for</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i</a:t>
            </a:r>
            <a:r>
              <a:rPr lang="en-US" altLang="ja-JP" sz="1200" b="0" dirty="0">
                <a:solidFill>
                  <a:srgbClr val="000000"/>
                </a:solidFill>
                <a:effectLst/>
                <a:latin typeface="Meiryo UI" panose="020B0604030504040204" pitchFamily="50" charset="-128"/>
                <a:ea typeface="Meiryo UI" panose="020B0604030504040204" pitchFamily="50" charset="-128"/>
              </a:rPr>
              <a:t>, data </a:t>
            </a:r>
            <a:r>
              <a:rPr lang="en-US" altLang="ja-JP" sz="1200" b="0" dirty="0">
                <a:solidFill>
                  <a:srgbClr val="0000FF"/>
                </a:solidFill>
                <a:effectLst/>
                <a:latin typeface="Meiryo UI" panose="020B0604030504040204" pitchFamily="50" charset="-128"/>
                <a:ea typeface="Meiryo UI" panose="020B0604030504040204" pitchFamily="50" charset="-128"/>
              </a:rPr>
              <a:t>in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enumerate</a:t>
            </a:r>
            <a:r>
              <a:rPr lang="en-US" altLang="ja-JP" sz="1200" b="0" dirty="0">
                <a:solidFill>
                  <a:srgbClr val="000000"/>
                </a:solidFill>
                <a:effectLst/>
                <a:latin typeface="Meiryo UI" panose="020B0604030504040204" pitchFamily="50" charset="-128"/>
                <a:ea typeface="Meiryo UI" panose="020B0604030504040204" pitchFamily="50" charset="-128"/>
              </a:rPr>
              <a:t>(trainloader,</a:t>
            </a:r>
            <a:r>
              <a:rPr lang="en-US" altLang="ja-JP" sz="1200" b="0" dirty="0">
                <a:solidFill>
                  <a:srgbClr val="116644"/>
                </a:solidFill>
                <a:effectLst/>
                <a:latin typeface="Meiryo UI" panose="020B0604030504040204" pitchFamily="50" charset="-128"/>
                <a:ea typeface="Meiryo UI" panose="020B0604030504040204" pitchFamily="50" charset="-128"/>
              </a:rPr>
              <a:t>0</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inputs,labels</a:t>
            </a:r>
            <a:r>
              <a:rPr lang="en-US" altLang="ja-JP" sz="1200" b="0" dirty="0">
                <a:solidFill>
                  <a:srgbClr val="000000"/>
                </a:solidFill>
                <a:effectLst/>
                <a:latin typeface="Meiryo UI" panose="020B0604030504040204" pitchFamily="50" charset="-128"/>
                <a:ea typeface="Meiryo UI" panose="020B0604030504040204" pitchFamily="50" charset="-128"/>
              </a:rPr>
              <a:t>=data</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optimizer.zero_grad</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学習データの画像で推論</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outputs=net(inputs)</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損失関数で損失を求める</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loss=criterion(</a:t>
            </a:r>
            <a:r>
              <a:rPr lang="en-US" altLang="ja-JP" sz="1200" b="0" dirty="0" err="1">
                <a:solidFill>
                  <a:srgbClr val="000000"/>
                </a:solidFill>
                <a:effectLst/>
                <a:latin typeface="Meiryo UI" panose="020B0604030504040204" pitchFamily="50" charset="-128"/>
                <a:ea typeface="Meiryo UI" panose="020B0604030504040204" pitchFamily="50" charset="-128"/>
              </a:rPr>
              <a:t>outputs,labels</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逆伝搬で勾配を求める</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loss.backward</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パラメータ更新</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optimizer.step</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２０００ミニバッチごとに損失の平均値を算出・出力</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running_loss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loss.item</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if</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i</a:t>
            </a:r>
            <a:r>
              <a:rPr lang="en-US" altLang="ja-JP" sz="1200" b="0" dirty="0">
                <a:solidFill>
                  <a:srgbClr val="000000"/>
                </a:solidFill>
                <a:effectLst/>
                <a:latin typeface="Meiryo UI" panose="020B0604030504040204" pitchFamily="50" charset="-128"/>
                <a:ea typeface="Meiryo UI" panose="020B0604030504040204" pitchFamily="50" charset="-128"/>
              </a:rPr>
              <a:t> % </a:t>
            </a:r>
            <a:r>
              <a:rPr lang="en-US" altLang="ja-JP" sz="1200" b="0" dirty="0">
                <a:solidFill>
                  <a:srgbClr val="116644"/>
                </a:solidFill>
                <a:effectLst/>
                <a:latin typeface="Meiryo UI" panose="020B0604030504040204" pitchFamily="50" charset="-128"/>
                <a:ea typeface="Meiryo UI" panose="020B0604030504040204" pitchFamily="50" charset="-128"/>
              </a:rPr>
              <a:t>2000</a:t>
            </a:r>
            <a:r>
              <a:rPr lang="en-US" altLang="ja-JP" sz="1200" b="0" dirty="0">
                <a:solidFill>
                  <a:srgbClr val="000000"/>
                </a:solidFill>
                <a:effectLst/>
                <a:latin typeface="Meiryo UI" panose="020B0604030504040204" pitchFamily="50" charset="-128"/>
                <a:ea typeface="Meiryo UI" panose="020B0604030504040204" pitchFamily="50" charset="-128"/>
              </a:rPr>
              <a:t> == </a:t>
            </a:r>
            <a:r>
              <a:rPr lang="en-US" altLang="ja-JP" sz="1200" b="0" dirty="0">
                <a:solidFill>
                  <a:srgbClr val="116644"/>
                </a:solidFill>
                <a:effectLst/>
                <a:latin typeface="Meiryo UI" panose="020B0604030504040204" pitchFamily="50" charset="-128"/>
                <a:ea typeface="Meiryo UI" panose="020B0604030504040204" pitchFamily="50" charset="-128"/>
              </a:rPr>
              <a:t>1999</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print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'[%d,%5d]loss:%.3f'</a:t>
            </a:r>
            <a:r>
              <a:rPr lang="en-US" altLang="ja-JP" sz="1200" b="0" dirty="0">
                <a:solidFill>
                  <a:srgbClr val="000000"/>
                </a:solidFill>
                <a:effectLst/>
                <a:latin typeface="Meiryo UI" panose="020B0604030504040204" pitchFamily="50" charset="-128"/>
                <a:ea typeface="Meiryo UI" panose="020B0604030504040204" pitchFamily="50" charset="-128"/>
              </a:rPr>
              <a:t>% (epoch+</a:t>
            </a:r>
            <a:r>
              <a:rPr lang="en-US" altLang="ja-JP" sz="1200" b="0" dirty="0">
                <a:solidFill>
                  <a:srgbClr val="116644"/>
                </a:solidFill>
                <a:effectLst/>
                <a:latin typeface="Meiryo UI" panose="020B0604030504040204" pitchFamily="50" charset="-128"/>
                <a:ea typeface="Meiryo UI" panose="020B0604030504040204" pitchFamily="50" charset="-128"/>
              </a:rPr>
              <a:t>1</a:t>
            </a:r>
            <a:r>
              <a:rPr lang="en-US" altLang="ja-JP" sz="1200" b="0" dirty="0">
                <a:solidFill>
                  <a:srgbClr val="000000"/>
                </a:solidFill>
                <a:effectLst/>
                <a:latin typeface="Meiryo UI" panose="020B0604030504040204" pitchFamily="50" charset="-128"/>
                <a:ea typeface="Meiryo UI" panose="020B0604030504040204" pitchFamily="50" charset="-128"/>
              </a:rPr>
              <a:t>,i+</a:t>
            </a:r>
            <a:r>
              <a:rPr lang="en-US" altLang="ja-JP" sz="1200" b="0" dirty="0">
                <a:solidFill>
                  <a:srgbClr val="116644"/>
                </a:solidFill>
                <a:effectLst/>
                <a:latin typeface="Meiryo UI" panose="020B0604030504040204" pitchFamily="50" charset="-128"/>
                <a:ea typeface="Meiryo UI" panose="020B0604030504040204" pitchFamily="50" charset="-128"/>
              </a:rPr>
              <a:t>1</a:t>
            </a:r>
            <a:r>
              <a:rPr lang="en-US" altLang="ja-JP" sz="1200" b="0" dirty="0">
                <a:solidFill>
                  <a:srgbClr val="000000"/>
                </a:solidFill>
                <a:effectLst/>
                <a:latin typeface="Meiryo UI" panose="020B0604030504040204" pitchFamily="50" charset="-128"/>
                <a:ea typeface="Meiryo UI" panose="020B0604030504040204" pitchFamily="50" charset="-128"/>
              </a:rPr>
              <a:t>,running_loss/</a:t>
            </a:r>
            <a:r>
              <a:rPr lang="en-US" altLang="ja-JP" sz="1200" b="0" dirty="0">
                <a:solidFill>
                  <a:srgbClr val="116644"/>
                </a:solidFill>
                <a:effectLst/>
                <a:latin typeface="Meiryo UI" panose="020B0604030504040204" pitchFamily="50" charset="-128"/>
                <a:ea typeface="Meiryo UI" panose="020B0604030504040204" pitchFamily="50" charset="-128"/>
              </a:rPr>
              <a:t>2000</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running_loss</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0.0</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795E26"/>
                </a:solidFill>
                <a:effectLst/>
                <a:latin typeface="Meiryo UI" panose="020B0604030504040204" pitchFamily="50" charset="-128"/>
                <a:ea typeface="Meiryo UI" panose="020B0604030504040204" pitchFamily="50" charset="-128"/>
              </a:rPr>
              <a:t>print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'Finished Training'</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sp>
        <p:nvSpPr>
          <p:cNvPr id="9" name="テキスト ボックス 8">
            <a:extLst>
              <a:ext uri="{FF2B5EF4-FFF2-40B4-BE49-F238E27FC236}">
                <a16:creationId xmlns:a16="http://schemas.microsoft.com/office/drawing/2014/main" id="{6642A33E-118A-41AE-AA33-3A7ECEF80396}"/>
              </a:ext>
            </a:extLst>
          </p:cNvPr>
          <p:cNvSpPr txBox="1"/>
          <p:nvPr/>
        </p:nvSpPr>
        <p:spPr>
          <a:xfrm>
            <a:off x="202829" y="1123724"/>
            <a:ext cx="10675842" cy="1077218"/>
          </a:xfrm>
          <a:prstGeom prst="rect">
            <a:avLst/>
          </a:prstGeom>
          <a:noFill/>
          <a:ln w="9525">
            <a:noFill/>
          </a:ln>
        </p:spPr>
        <p:txBody>
          <a:bodyPr wrap="square">
            <a:spAutoFit/>
          </a:bodyPr>
          <a:lstStyle/>
          <a:p>
            <a:r>
              <a:rPr lang="ja-JP" altLang="en-US" sz="1600" dirty="0">
                <a:latin typeface="Meiryo UI" panose="020B0604030504040204" pitchFamily="50" charset="-128"/>
                <a:ea typeface="Meiryo UI" panose="020B0604030504040204" pitchFamily="50" charset="-128"/>
              </a:rPr>
              <a:t>エポック（</a:t>
            </a:r>
            <a:r>
              <a:rPr lang="en-US" altLang="ja-JP" sz="1600" dirty="0">
                <a:latin typeface="Meiryo UI" panose="020B0604030504040204" pitchFamily="50" charset="-128"/>
                <a:ea typeface="Meiryo UI" panose="020B0604030504040204" pitchFamily="50" charset="-128"/>
              </a:rPr>
              <a:t>epoch</a:t>
            </a:r>
            <a:r>
              <a:rPr lang="ja-JP" altLang="en-US" sz="1600" dirty="0">
                <a:latin typeface="Meiryo UI" panose="020B0604030504040204" pitchFamily="50" charset="-128"/>
                <a:ea typeface="Meiryo UI" panose="020B0604030504040204" pitchFamily="50" charset="-128"/>
              </a:rPr>
              <a:t>）は、機械学習やディープラーニングのトレーニングにおいて、全ての訓練データが一度モデルを通過することを指します。簡単に言うと、エポックはデータセット全体を使ってモデルを一回学習させるサイクルのことです。データセットが大きい場合、一度に全てのデータを処理するのは効率的ではありません。そこで、データセットを小さな部分（バッチ）に分けて処理します。</a:t>
            </a:r>
          </a:p>
          <a:p>
            <a:r>
              <a:rPr lang="ja-JP" altLang="en-US" sz="1600" dirty="0">
                <a:latin typeface="Meiryo UI" panose="020B0604030504040204" pitchFamily="50" charset="-128"/>
                <a:ea typeface="Meiryo UI" panose="020B0604030504040204" pitchFamily="50" charset="-128"/>
              </a:rPr>
              <a:t>例えば、データセットが</a:t>
            </a:r>
            <a:r>
              <a:rPr lang="en-US" altLang="ja-JP" sz="1600" dirty="0">
                <a:latin typeface="Meiryo UI" panose="020B0604030504040204" pitchFamily="50" charset="-128"/>
                <a:ea typeface="Meiryo UI" panose="020B0604030504040204" pitchFamily="50" charset="-128"/>
              </a:rPr>
              <a:t>320</a:t>
            </a:r>
            <a:r>
              <a:rPr lang="ja-JP" altLang="en-US" sz="1600" dirty="0">
                <a:latin typeface="Meiryo UI" panose="020B0604030504040204" pitchFamily="50" charset="-128"/>
                <a:ea typeface="Meiryo UI" panose="020B0604030504040204" pitchFamily="50" charset="-128"/>
              </a:rPr>
              <a:t>個のデータを持ち、バッチサイズが</a:t>
            </a:r>
            <a:r>
              <a:rPr lang="en-US" altLang="ja-JP" sz="1600" dirty="0">
                <a:latin typeface="Meiryo UI" panose="020B0604030504040204" pitchFamily="50" charset="-128"/>
                <a:ea typeface="Meiryo UI" panose="020B0604030504040204" pitchFamily="50" charset="-128"/>
              </a:rPr>
              <a:t>32</a:t>
            </a:r>
            <a:r>
              <a:rPr lang="ja-JP" altLang="en-US" sz="1600" dirty="0">
                <a:latin typeface="Meiryo UI" panose="020B0604030504040204" pitchFamily="50" charset="-128"/>
                <a:ea typeface="Meiryo UI" panose="020B0604030504040204" pitchFamily="50" charset="-128"/>
              </a:rPr>
              <a:t>の場合、</a:t>
            </a:r>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エポックは</a:t>
            </a:r>
            <a:r>
              <a:rPr lang="en-US" altLang="ja-JP" sz="1600" dirty="0">
                <a:latin typeface="Meiryo UI" panose="020B0604030504040204" pitchFamily="50" charset="-128"/>
                <a:ea typeface="Meiryo UI" panose="020B0604030504040204" pitchFamily="50" charset="-128"/>
              </a:rPr>
              <a:t>10</a:t>
            </a:r>
            <a:r>
              <a:rPr lang="ja-JP" altLang="en-US" sz="1600" dirty="0">
                <a:latin typeface="Meiryo UI" panose="020B0604030504040204" pitchFamily="50" charset="-128"/>
                <a:ea typeface="Meiryo UI" panose="020B0604030504040204" pitchFamily="50" charset="-128"/>
              </a:rPr>
              <a:t>イテレーションになります。</a:t>
            </a:r>
          </a:p>
        </p:txBody>
      </p:sp>
      <p:sp>
        <p:nvSpPr>
          <p:cNvPr id="13" name="テキスト ボックス 12">
            <a:extLst>
              <a:ext uri="{FF2B5EF4-FFF2-40B4-BE49-F238E27FC236}">
                <a16:creationId xmlns:a16="http://schemas.microsoft.com/office/drawing/2014/main" id="{61F40AA8-9B72-1260-E1E6-53BE62185565}"/>
              </a:ext>
            </a:extLst>
          </p:cNvPr>
          <p:cNvSpPr txBox="1"/>
          <p:nvPr/>
        </p:nvSpPr>
        <p:spPr>
          <a:xfrm>
            <a:off x="6541994" y="2513019"/>
            <a:ext cx="5230906" cy="646331"/>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for epoch in range(2): 2</a:t>
            </a:r>
            <a:r>
              <a:rPr lang="ja-JP" altLang="en-US" sz="1200" dirty="0">
                <a:latin typeface="Meiryo UI" panose="020B0604030504040204" pitchFamily="50" charset="-128"/>
                <a:ea typeface="Meiryo UI" panose="020B0604030504040204" pitchFamily="50" charset="-128"/>
              </a:rPr>
              <a:t>エポック（データセット全体を</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回）にわたってトレーニングを行います。</a:t>
            </a:r>
          </a:p>
          <a:p>
            <a:r>
              <a:rPr lang="en-US" altLang="ja-JP" sz="1200" dirty="0" err="1">
                <a:latin typeface="Meiryo UI" panose="020B0604030504040204" pitchFamily="50" charset="-128"/>
                <a:ea typeface="Meiryo UI" panose="020B0604030504040204" pitchFamily="50" charset="-128"/>
              </a:rPr>
              <a:t>running_loss</a:t>
            </a:r>
            <a:r>
              <a:rPr lang="en-US" altLang="ja-JP" sz="1200" dirty="0">
                <a:latin typeface="Meiryo UI" panose="020B0604030504040204" pitchFamily="50" charset="-128"/>
                <a:ea typeface="Meiryo UI" panose="020B0604030504040204" pitchFamily="50" charset="-128"/>
              </a:rPr>
              <a:t> = 0.0: </a:t>
            </a:r>
            <a:r>
              <a:rPr lang="ja-JP" altLang="en-US" sz="1200" dirty="0">
                <a:latin typeface="Meiryo UI" panose="020B0604030504040204" pitchFamily="50" charset="-128"/>
                <a:ea typeface="Meiryo UI" panose="020B0604030504040204" pitchFamily="50" charset="-128"/>
              </a:rPr>
              <a:t>各エポックの累積損失を初期化します。</a:t>
            </a:r>
          </a:p>
        </p:txBody>
      </p:sp>
      <p:sp>
        <p:nvSpPr>
          <p:cNvPr id="15" name="テキスト ボックス 14">
            <a:extLst>
              <a:ext uri="{FF2B5EF4-FFF2-40B4-BE49-F238E27FC236}">
                <a16:creationId xmlns:a16="http://schemas.microsoft.com/office/drawing/2014/main" id="{18BF55CA-EC3C-4ED2-802C-513267AA3E49}"/>
              </a:ext>
            </a:extLst>
          </p:cNvPr>
          <p:cNvSpPr txBox="1"/>
          <p:nvPr/>
        </p:nvSpPr>
        <p:spPr>
          <a:xfrm>
            <a:off x="6541993" y="3277463"/>
            <a:ext cx="5230905" cy="830997"/>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for </a:t>
            </a:r>
            <a:r>
              <a:rPr lang="en-US" altLang="ja-JP" sz="1200" dirty="0" err="1">
                <a:latin typeface="Meiryo UI" panose="020B0604030504040204" pitchFamily="50" charset="-128"/>
                <a:ea typeface="Meiryo UI" panose="020B0604030504040204" pitchFamily="50" charset="-128"/>
              </a:rPr>
              <a:t>i</a:t>
            </a:r>
            <a:r>
              <a:rPr lang="en-US" altLang="ja-JP" sz="1200" dirty="0">
                <a:latin typeface="Meiryo UI" panose="020B0604030504040204" pitchFamily="50" charset="-128"/>
                <a:ea typeface="Meiryo UI" panose="020B0604030504040204" pitchFamily="50" charset="-128"/>
              </a:rPr>
              <a:t>, data in enumerate(</a:t>
            </a:r>
            <a:r>
              <a:rPr lang="en-US" altLang="ja-JP" sz="1200" dirty="0" err="1">
                <a:latin typeface="Meiryo UI" panose="020B0604030504040204" pitchFamily="50" charset="-128"/>
                <a:ea typeface="Meiryo UI" panose="020B0604030504040204" pitchFamily="50" charset="-128"/>
              </a:rPr>
              <a:t>trainloader</a:t>
            </a:r>
            <a:r>
              <a:rPr lang="en-US" altLang="ja-JP" sz="1200" dirty="0">
                <a:latin typeface="Meiryo UI" panose="020B0604030504040204" pitchFamily="50" charset="-128"/>
                <a:ea typeface="Meiryo UI" panose="020B0604030504040204" pitchFamily="50" charset="-128"/>
              </a:rPr>
              <a:t>, 0): </a:t>
            </a:r>
            <a:r>
              <a:rPr lang="ja-JP" altLang="en-US" sz="1200" dirty="0">
                <a:latin typeface="Meiryo UI" panose="020B0604030504040204" pitchFamily="50" charset="-128"/>
                <a:ea typeface="Meiryo UI" panose="020B0604030504040204" pitchFamily="50" charset="-128"/>
              </a:rPr>
              <a:t>データローダーからバッチごとにデータを取得します。</a:t>
            </a:r>
          </a:p>
          <a:p>
            <a:r>
              <a:rPr lang="en-US" altLang="ja-JP" sz="1200" dirty="0">
                <a:latin typeface="Meiryo UI" panose="020B0604030504040204" pitchFamily="50" charset="-128"/>
                <a:ea typeface="Meiryo UI" panose="020B0604030504040204" pitchFamily="50" charset="-128"/>
              </a:rPr>
              <a:t>inputs, labels = data: </a:t>
            </a:r>
            <a:r>
              <a:rPr lang="ja-JP" altLang="en-US" sz="1200" dirty="0">
                <a:latin typeface="Meiryo UI" panose="020B0604030504040204" pitchFamily="50" charset="-128"/>
                <a:ea typeface="Meiryo UI" panose="020B0604030504040204" pitchFamily="50" charset="-128"/>
              </a:rPr>
              <a:t>バッチの入力データとラベルを取得します。</a:t>
            </a:r>
          </a:p>
          <a:p>
            <a:r>
              <a:rPr lang="en-US" altLang="ja-JP" sz="1200" dirty="0" err="1">
                <a:latin typeface="Meiryo UI" panose="020B0604030504040204" pitchFamily="50" charset="-128"/>
                <a:ea typeface="Meiryo UI" panose="020B0604030504040204" pitchFamily="50" charset="-128"/>
              </a:rPr>
              <a:t>optimizer.zero_grad</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勾配を初期化します。</a:t>
            </a:r>
          </a:p>
        </p:txBody>
      </p:sp>
      <p:sp>
        <p:nvSpPr>
          <p:cNvPr id="17" name="テキスト ボックス 16">
            <a:extLst>
              <a:ext uri="{FF2B5EF4-FFF2-40B4-BE49-F238E27FC236}">
                <a16:creationId xmlns:a16="http://schemas.microsoft.com/office/drawing/2014/main" id="{C0AE59CE-7B36-B9B3-ADB2-3964872BBFEE}"/>
              </a:ext>
            </a:extLst>
          </p:cNvPr>
          <p:cNvSpPr txBox="1"/>
          <p:nvPr/>
        </p:nvSpPr>
        <p:spPr>
          <a:xfrm>
            <a:off x="6541993" y="4226573"/>
            <a:ext cx="5230905" cy="461665"/>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outputs = net(inputs): </a:t>
            </a:r>
            <a:r>
              <a:rPr lang="ja-JP" altLang="en-US" sz="1200" dirty="0">
                <a:latin typeface="Meiryo UI" panose="020B0604030504040204" pitchFamily="50" charset="-128"/>
                <a:ea typeface="Meiryo UI" panose="020B0604030504040204" pitchFamily="50" charset="-128"/>
              </a:rPr>
              <a:t>モデルに入力データを通して予測を行います。</a:t>
            </a:r>
          </a:p>
          <a:p>
            <a:r>
              <a:rPr lang="en-US" altLang="ja-JP" sz="1200" dirty="0">
                <a:latin typeface="Meiryo UI" panose="020B0604030504040204" pitchFamily="50" charset="-128"/>
                <a:ea typeface="Meiryo UI" panose="020B0604030504040204" pitchFamily="50" charset="-128"/>
              </a:rPr>
              <a:t>loss = criterion(outputs, labels): </a:t>
            </a:r>
            <a:r>
              <a:rPr lang="ja-JP" altLang="en-US" sz="1200" dirty="0">
                <a:latin typeface="Meiryo UI" panose="020B0604030504040204" pitchFamily="50" charset="-128"/>
                <a:ea typeface="Meiryo UI" panose="020B0604030504040204" pitchFamily="50" charset="-128"/>
              </a:rPr>
              <a:t>予測と正解ラベルの間の損失を計算します。</a:t>
            </a:r>
          </a:p>
        </p:txBody>
      </p:sp>
      <p:sp>
        <p:nvSpPr>
          <p:cNvPr id="19" name="テキスト ボックス 18">
            <a:extLst>
              <a:ext uri="{FF2B5EF4-FFF2-40B4-BE49-F238E27FC236}">
                <a16:creationId xmlns:a16="http://schemas.microsoft.com/office/drawing/2014/main" id="{3C57DFCB-8C1B-6391-87EB-FD8FA5FCB612}"/>
              </a:ext>
            </a:extLst>
          </p:cNvPr>
          <p:cNvSpPr txBox="1"/>
          <p:nvPr/>
        </p:nvSpPr>
        <p:spPr>
          <a:xfrm>
            <a:off x="6541993" y="4806351"/>
            <a:ext cx="5230905" cy="461665"/>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loss.backward</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逆伝搬を行い、勾配を計算します。</a:t>
            </a:r>
          </a:p>
          <a:p>
            <a:r>
              <a:rPr lang="en-US" altLang="ja-JP" sz="1200" dirty="0" err="1">
                <a:latin typeface="Meiryo UI" panose="020B0604030504040204" pitchFamily="50" charset="-128"/>
                <a:ea typeface="Meiryo UI" panose="020B0604030504040204" pitchFamily="50" charset="-128"/>
              </a:rPr>
              <a:t>optimizer.step</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オプティマイザを使用してモデルのパラメータを更新します</a:t>
            </a:r>
          </a:p>
        </p:txBody>
      </p:sp>
      <p:sp>
        <p:nvSpPr>
          <p:cNvPr id="21" name="テキスト ボックス 20">
            <a:extLst>
              <a:ext uri="{FF2B5EF4-FFF2-40B4-BE49-F238E27FC236}">
                <a16:creationId xmlns:a16="http://schemas.microsoft.com/office/drawing/2014/main" id="{B675DB5E-360E-C3B8-332E-A9DD7553E87A}"/>
              </a:ext>
            </a:extLst>
          </p:cNvPr>
          <p:cNvSpPr txBox="1"/>
          <p:nvPr/>
        </p:nvSpPr>
        <p:spPr>
          <a:xfrm>
            <a:off x="6541993" y="5435187"/>
            <a:ext cx="5230905" cy="1015663"/>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running_loss</a:t>
            </a:r>
            <a:r>
              <a:rPr lang="en-US" altLang="ja-JP" sz="1200" dirty="0">
                <a:latin typeface="Meiryo UI" panose="020B0604030504040204" pitchFamily="50" charset="-128"/>
                <a:ea typeface="Meiryo UI" panose="020B0604030504040204" pitchFamily="50" charset="-128"/>
              </a:rPr>
              <a:t> += </a:t>
            </a:r>
            <a:r>
              <a:rPr lang="en-US" altLang="ja-JP" sz="1200" dirty="0" err="1">
                <a:latin typeface="Meiryo UI" panose="020B0604030504040204" pitchFamily="50" charset="-128"/>
                <a:ea typeface="Meiryo UI" panose="020B0604030504040204" pitchFamily="50" charset="-128"/>
              </a:rPr>
              <a:t>loss.item</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バッチごとの損失を累積します。</a:t>
            </a:r>
          </a:p>
          <a:p>
            <a:r>
              <a:rPr lang="en-US" altLang="ja-JP" sz="1200" dirty="0">
                <a:latin typeface="Meiryo UI" panose="020B0604030504040204" pitchFamily="50" charset="-128"/>
                <a:ea typeface="Meiryo UI" panose="020B0604030504040204" pitchFamily="50" charset="-128"/>
              </a:rPr>
              <a:t>if </a:t>
            </a:r>
            <a:r>
              <a:rPr lang="en-US" altLang="ja-JP" sz="1200" dirty="0" err="1">
                <a:latin typeface="Meiryo UI" panose="020B0604030504040204" pitchFamily="50" charset="-128"/>
                <a:ea typeface="Meiryo UI" panose="020B0604030504040204" pitchFamily="50" charset="-128"/>
              </a:rPr>
              <a:t>i</a:t>
            </a:r>
            <a:r>
              <a:rPr lang="en-US" altLang="ja-JP" sz="1200" dirty="0">
                <a:latin typeface="Meiryo UI" panose="020B0604030504040204" pitchFamily="50" charset="-128"/>
                <a:ea typeface="Meiryo UI" panose="020B0604030504040204" pitchFamily="50" charset="-128"/>
              </a:rPr>
              <a:t> % 2000 == 1999: 2000</a:t>
            </a:r>
            <a:r>
              <a:rPr lang="ja-JP" altLang="en-US" sz="1200" dirty="0">
                <a:latin typeface="Meiryo UI" panose="020B0604030504040204" pitchFamily="50" charset="-128"/>
                <a:ea typeface="Meiryo UI" panose="020B0604030504040204" pitchFamily="50" charset="-128"/>
              </a:rPr>
              <a:t>バッチごとに損失の平均値を表示します。</a:t>
            </a:r>
          </a:p>
          <a:p>
            <a:r>
              <a:rPr lang="en-US" altLang="ja-JP" sz="1200" dirty="0">
                <a:latin typeface="Meiryo UI" panose="020B0604030504040204" pitchFamily="50" charset="-128"/>
                <a:ea typeface="Meiryo UI" panose="020B0604030504040204" pitchFamily="50" charset="-128"/>
              </a:rPr>
              <a:t>print('[%d, %5d] loss: %.3f' % (epoch + 1, </a:t>
            </a:r>
            <a:r>
              <a:rPr lang="en-US" altLang="ja-JP" sz="1200" dirty="0" err="1">
                <a:latin typeface="Meiryo UI" panose="020B0604030504040204" pitchFamily="50" charset="-128"/>
                <a:ea typeface="Meiryo UI" panose="020B0604030504040204" pitchFamily="50" charset="-128"/>
              </a:rPr>
              <a:t>i</a:t>
            </a:r>
            <a:r>
              <a:rPr lang="en-US" altLang="ja-JP" sz="1200" dirty="0">
                <a:latin typeface="Meiryo UI" panose="020B0604030504040204" pitchFamily="50" charset="-128"/>
                <a:ea typeface="Meiryo UI" panose="020B0604030504040204" pitchFamily="50" charset="-128"/>
              </a:rPr>
              <a:t> + 1, </a:t>
            </a:r>
            <a:r>
              <a:rPr lang="en-US" altLang="ja-JP" sz="1200" dirty="0" err="1">
                <a:latin typeface="Meiryo UI" panose="020B0604030504040204" pitchFamily="50" charset="-128"/>
                <a:ea typeface="Meiryo UI" panose="020B0604030504040204" pitchFamily="50" charset="-128"/>
              </a:rPr>
              <a:t>running_loss</a:t>
            </a:r>
            <a:r>
              <a:rPr lang="en-US" altLang="ja-JP" sz="1200" dirty="0">
                <a:latin typeface="Meiryo UI" panose="020B0604030504040204" pitchFamily="50" charset="-128"/>
                <a:ea typeface="Meiryo UI" panose="020B0604030504040204" pitchFamily="50" charset="-128"/>
              </a:rPr>
              <a:t> / 2000)): </a:t>
            </a:r>
            <a:r>
              <a:rPr lang="ja-JP" altLang="en-US" sz="1200" dirty="0">
                <a:latin typeface="Meiryo UI" panose="020B0604030504040204" pitchFamily="50" charset="-128"/>
                <a:ea typeface="Meiryo UI" panose="020B0604030504040204" pitchFamily="50" charset="-128"/>
              </a:rPr>
              <a:t>エポック番号、バッチ番号、平均損失を表示します。</a:t>
            </a:r>
          </a:p>
          <a:p>
            <a:r>
              <a:rPr lang="en-US" altLang="ja-JP" sz="1200" dirty="0" err="1">
                <a:latin typeface="Meiryo UI" panose="020B0604030504040204" pitchFamily="50" charset="-128"/>
                <a:ea typeface="Meiryo UI" panose="020B0604030504040204" pitchFamily="50" charset="-128"/>
              </a:rPr>
              <a:t>running_loss</a:t>
            </a:r>
            <a:r>
              <a:rPr lang="en-US" altLang="ja-JP" sz="1200" dirty="0">
                <a:latin typeface="Meiryo UI" panose="020B0604030504040204" pitchFamily="50" charset="-128"/>
                <a:ea typeface="Meiryo UI" panose="020B0604030504040204" pitchFamily="50" charset="-128"/>
              </a:rPr>
              <a:t> = 0.0: </a:t>
            </a:r>
            <a:r>
              <a:rPr lang="ja-JP" altLang="en-US" sz="1200" dirty="0">
                <a:latin typeface="Meiryo UI" panose="020B0604030504040204" pitchFamily="50" charset="-128"/>
                <a:ea typeface="Meiryo UI" panose="020B0604030504040204" pitchFamily="50" charset="-128"/>
              </a:rPr>
              <a:t>累積損失をリセットします。</a:t>
            </a:r>
          </a:p>
        </p:txBody>
      </p:sp>
      <p:sp>
        <p:nvSpPr>
          <p:cNvPr id="22" name="テキスト ボックス 21">
            <a:extLst>
              <a:ext uri="{FF2B5EF4-FFF2-40B4-BE49-F238E27FC236}">
                <a16:creationId xmlns:a16="http://schemas.microsoft.com/office/drawing/2014/main" id="{235E8841-73F3-0C1D-9BF7-B00948C41A47}"/>
              </a:ext>
            </a:extLst>
          </p:cNvPr>
          <p:cNvSpPr txBox="1"/>
          <p:nvPr/>
        </p:nvSpPr>
        <p:spPr>
          <a:xfrm>
            <a:off x="6541993" y="2173050"/>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cxnSp>
        <p:nvCxnSpPr>
          <p:cNvPr id="23" name="直線コネクタ 22">
            <a:extLst>
              <a:ext uri="{FF2B5EF4-FFF2-40B4-BE49-F238E27FC236}">
                <a16:creationId xmlns:a16="http://schemas.microsoft.com/office/drawing/2014/main" id="{3DD19DCF-9365-7B16-E42A-AC968CD32B96}"/>
              </a:ext>
            </a:extLst>
          </p:cNvPr>
          <p:cNvCxnSpPr>
            <a:cxnSpLocks/>
          </p:cNvCxnSpPr>
          <p:nvPr/>
        </p:nvCxnSpPr>
        <p:spPr>
          <a:xfrm flipV="1">
            <a:off x="6474759" y="3240420"/>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5" name="直線コネクタ 24">
            <a:extLst>
              <a:ext uri="{FF2B5EF4-FFF2-40B4-BE49-F238E27FC236}">
                <a16:creationId xmlns:a16="http://schemas.microsoft.com/office/drawing/2014/main" id="{67DC3BFC-80CC-CE9E-834D-7BA71E66D9BC}"/>
              </a:ext>
            </a:extLst>
          </p:cNvPr>
          <p:cNvCxnSpPr>
            <a:cxnSpLocks/>
          </p:cNvCxnSpPr>
          <p:nvPr/>
        </p:nvCxnSpPr>
        <p:spPr>
          <a:xfrm flipV="1">
            <a:off x="6499403" y="4145867"/>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264E69CC-2BCD-765B-6AD8-4F33FEF1FDA7}"/>
              </a:ext>
            </a:extLst>
          </p:cNvPr>
          <p:cNvCxnSpPr>
            <a:cxnSpLocks/>
          </p:cNvCxnSpPr>
          <p:nvPr/>
        </p:nvCxnSpPr>
        <p:spPr>
          <a:xfrm flipV="1">
            <a:off x="6526299" y="4737524"/>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7" name="直線コネクタ 26">
            <a:extLst>
              <a:ext uri="{FF2B5EF4-FFF2-40B4-BE49-F238E27FC236}">
                <a16:creationId xmlns:a16="http://schemas.microsoft.com/office/drawing/2014/main" id="{42C1A50F-371F-C338-3916-14E8CA19F216}"/>
              </a:ext>
            </a:extLst>
          </p:cNvPr>
          <p:cNvCxnSpPr>
            <a:cxnSpLocks/>
          </p:cNvCxnSpPr>
          <p:nvPr/>
        </p:nvCxnSpPr>
        <p:spPr>
          <a:xfrm flipV="1">
            <a:off x="6519583" y="5315759"/>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6CDB1533-6586-FCD4-9BF5-B1F03F3B35C7}"/>
              </a:ext>
            </a:extLst>
          </p:cNvPr>
          <p:cNvSpPr>
            <a:spLocks noGrp="1"/>
          </p:cNvSpPr>
          <p:nvPr>
            <p:ph type="sldNum" sz="quarter" idx="12"/>
          </p:nvPr>
        </p:nvSpPr>
        <p:spPr/>
        <p:txBody>
          <a:bodyPr/>
          <a:lstStyle/>
          <a:p>
            <a:fld id="{2977F5E9-0479-47A0-9E51-109E0858BCF2}" type="slidenum">
              <a:rPr kumimoji="1" lang="ja-JP" altLang="en-US" smtClean="0"/>
              <a:t>32</a:t>
            </a:fld>
            <a:endParaRPr kumimoji="1" lang="ja-JP" altLang="en-US"/>
          </a:p>
        </p:txBody>
      </p:sp>
    </p:spTree>
    <p:extLst>
      <p:ext uri="{BB962C8B-B14F-4D97-AF65-F5344CB8AC3E}">
        <p14:creationId xmlns:p14="http://schemas.microsoft.com/office/powerpoint/2010/main" val="1710842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A761E-81C6-7862-5BC7-9B403D514177}"/>
              </a:ext>
            </a:extLst>
          </p:cNvPr>
          <p:cNvSpPr>
            <a:spLocks noGrp="1"/>
          </p:cNvSpPr>
          <p:nvPr>
            <p:ph type="title"/>
          </p:nvPr>
        </p:nvSpPr>
        <p:spPr/>
        <p:txBody>
          <a:bodyPr/>
          <a:lstStyle/>
          <a:p>
            <a:r>
              <a:rPr kumimoji="1" lang="ja-JP" altLang="en-US" b="1" dirty="0"/>
              <a:t>その他の深層学習を支える数理と技術　その２</a:t>
            </a:r>
          </a:p>
        </p:txBody>
      </p:sp>
      <p:sp>
        <p:nvSpPr>
          <p:cNvPr id="3" name="テキスト プレースホルダー 2">
            <a:extLst>
              <a:ext uri="{FF2B5EF4-FFF2-40B4-BE49-F238E27FC236}">
                <a16:creationId xmlns:a16="http://schemas.microsoft.com/office/drawing/2014/main" id="{4C8EDA1B-4AB7-3C22-48D2-0753A6051DED}"/>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4" name="テキスト ボックス 3">
            <a:extLst>
              <a:ext uri="{FF2B5EF4-FFF2-40B4-BE49-F238E27FC236}">
                <a16:creationId xmlns:a16="http://schemas.microsoft.com/office/drawing/2014/main" id="{EB71E14D-BAD2-79D0-E802-3877247B7C6A}"/>
              </a:ext>
            </a:extLst>
          </p:cNvPr>
          <p:cNvSpPr txBox="1"/>
          <p:nvPr/>
        </p:nvSpPr>
        <p:spPr>
          <a:xfrm>
            <a:off x="246218" y="1296057"/>
            <a:ext cx="10719858" cy="1077218"/>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誤差逆伝搬（</a:t>
            </a:r>
            <a:r>
              <a:rPr lang="en-US" altLang="ja-JP" b="1" dirty="0">
                <a:latin typeface="Meiryo UI" panose="020B0604030504040204" pitchFamily="50" charset="-128"/>
                <a:ea typeface="Meiryo UI" panose="020B0604030504040204" pitchFamily="50" charset="-128"/>
              </a:rPr>
              <a:t>back propagation)</a:t>
            </a:r>
          </a:p>
          <a:p>
            <a:endParaRPr lang="en-US" altLang="ja-JP" sz="12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順伝播の逆、誤差逆伝播法を用いてネットワークの出力層から入力層に向かい損失関数の勾配を計算する方法である。</a:t>
            </a:r>
          </a:p>
          <a:p>
            <a:endParaRPr lang="ja-JP" altLang="en-US" b="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6242474E-A523-1418-78E7-595A0FFDE62F}"/>
              </a:ext>
            </a:extLst>
          </p:cNvPr>
          <p:cNvSpPr txBox="1"/>
          <p:nvPr/>
        </p:nvSpPr>
        <p:spPr>
          <a:xfrm>
            <a:off x="273423" y="2276103"/>
            <a:ext cx="10719858" cy="1046440"/>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ドロップアウト</a:t>
            </a:r>
            <a:r>
              <a:rPr lang="en-US" altLang="ja-JP" b="1" dirty="0">
                <a:latin typeface="Meiryo UI" panose="020B0604030504040204" pitchFamily="50" charset="-128"/>
                <a:ea typeface="Meiryo UI" panose="020B0604030504040204" pitchFamily="50" charset="-128"/>
              </a:rPr>
              <a:t>(Dropout )</a:t>
            </a:r>
            <a:r>
              <a:rPr lang="ja-JP" altLang="en-US" b="1" dirty="0">
                <a:latin typeface="Meiryo UI" panose="020B0604030504040204" pitchFamily="50" charset="-128"/>
                <a:ea typeface="Meiryo UI" panose="020B0604030504040204" pitchFamily="50" charset="-128"/>
              </a:rPr>
              <a:t> </a:t>
            </a:r>
            <a:endParaRPr lang="en-US" altLang="ja-JP" b="1"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ニューラルネットワークにおける正則化手法の一つで、モデルが過学習（学習データに過度に適合してしまう状態）を防ぐために使用されます。学習時にランダムに一部のノード（ニューロン）を無効化（不活性化）する手法である。</a:t>
            </a:r>
          </a:p>
        </p:txBody>
      </p:sp>
      <p:sp>
        <p:nvSpPr>
          <p:cNvPr id="60" name="テキスト ボックス 59">
            <a:extLst>
              <a:ext uri="{FF2B5EF4-FFF2-40B4-BE49-F238E27FC236}">
                <a16:creationId xmlns:a16="http://schemas.microsoft.com/office/drawing/2014/main" id="{2E76759D-7024-184F-10A6-D8CEFCD7BD9B}"/>
              </a:ext>
            </a:extLst>
          </p:cNvPr>
          <p:cNvSpPr txBox="1"/>
          <p:nvPr/>
        </p:nvSpPr>
        <p:spPr>
          <a:xfrm>
            <a:off x="273423" y="3535458"/>
            <a:ext cx="10777490" cy="1046440"/>
          </a:xfrm>
          <a:prstGeom prst="rect">
            <a:avLst/>
          </a:prstGeom>
          <a:noFill/>
        </p:spPr>
        <p:txBody>
          <a:bodyPr wrap="square">
            <a:spAutoFit/>
          </a:bodyPr>
          <a:lstStyle/>
          <a:p>
            <a:r>
              <a:rPr lang="ja-JP" altLang="en-US" b="1" dirty="0">
                <a:latin typeface="Meiryo UI" panose="020B0604030504040204" pitchFamily="50" charset="-128"/>
                <a:ea typeface="Meiryo UI" panose="020B0604030504040204" pitchFamily="50" charset="-128"/>
              </a:rPr>
              <a:t>早期終了（</a:t>
            </a:r>
            <a:r>
              <a:rPr lang="en-US" altLang="ja-JP" b="1" dirty="0">
                <a:latin typeface="Meiryo UI" panose="020B0604030504040204" pitchFamily="50" charset="-128"/>
                <a:ea typeface="Meiryo UI" panose="020B0604030504040204" pitchFamily="50" charset="-128"/>
              </a:rPr>
              <a:t>Early Stopping</a:t>
            </a:r>
            <a:r>
              <a:rPr lang="ja-JP" altLang="en-US" b="1" dirty="0">
                <a:latin typeface="Meiryo UI" panose="020B0604030504040204" pitchFamily="50" charset="-128"/>
                <a:ea typeface="Meiryo UI" panose="020B0604030504040204" pitchFamily="50" charset="-128"/>
              </a:rPr>
              <a:t>）</a:t>
            </a:r>
            <a:endParaRPr lang="en-US" altLang="ja-JP" b="1"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モデルのトレーニングプロセス中にオーバーフィッティングを防ぐための手法です。早期終了は、検証データのパフォーマンスを監視し、適切なタイミングでトレーニングを停止することで、過学習のリスクを軽減する。</a:t>
            </a:r>
          </a:p>
        </p:txBody>
      </p:sp>
      <p:sp>
        <p:nvSpPr>
          <p:cNvPr id="5" name="スライド番号プレースホルダー 4">
            <a:extLst>
              <a:ext uri="{FF2B5EF4-FFF2-40B4-BE49-F238E27FC236}">
                <a16:creationId xmlns:a16="http://schemas.microsoft.com/office/drawing/2014/main" id="{90BC4FDA-AADF-5DF7-5B9D-7FB3AD9A174F}"/>
              </a:ext>
            </a:extLst>
          </p:cNvPr>
          <p:cNvSpPr>
            <a:spLocks noGrp="1"/>
          </p:cNvSpPr>
          <p:nvPr>
            <p:ph type="sldNum" sz="quarter" idx="12"/>
          </p:nvPr>
        </p:nvSpPr>
        <p:spPr/>
        <p:txBody>
          <a:bodyPr/>
          <a:lstStyle/>
          <a:p>
            <a:fld id="{2977F5E9-0479-47A0-9E51-109E0858BCF2}" type="slidenum">
              <a:rPr kumimoji="1" lang="ja-JP" altLang="en-US" smtClean="0"/>
              <a:t>33</a:t>
            </a:fld>
            <a:endParaRPr kumimoji="1" lang="ja-JP" altLang="en-US"/>
          </a:p>
        </p:txBody>
      </p:sp>
      <p:sp>
        <p:nvSpPr>
          <p:cNvPr id="6" name="テキスト ボックス 5">
            <a:extLst>
              <a:ext uri="{FF2B5EF4-FFF2-40B4-BE49-F238E27FC236}">
                <a16:creationId xmlns:a16="http://schemas.microsoft.com/office/drawing/2014/main" id="{35CAFD3E-82C7-93F7-4E5C-2365F89C52DF}"/>
              </a:ext>
            </a:extLst>
          </p:cNvPr>
          <p:cNvSpPr txBox="1"/>
          <p:nvPr/>
        </p:nvSpPr>
        <p:spPr>
          <a:xfrm>
            <a:off x="9928137" y="542060"/>
            <a:ext cx="883298" cy="369332"/>
          </a:xfrm>
          <a:prstGeom prst="rect">
            <a:avLst/>
          </a:prstGeom>
          <a:noFill/>
          <a:ln>
            <a:solidFill>
              <a:schemeClr val="tx1"/>
            </a:solidFill>
          </a:ln>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再掲</a:t>
            </a:r>
          </a:p>
        </p:txBody>
      </p:sp>
      <p:sp>
        <p:nvSpPr>
          <p:cNvPr id="7" name="テキスト ボックス 6">
            <a:extLst>
              <a:ext uri="{FF2B5EF4-FFF2-40B4-BE49-F238E27FC236}">
                <a16:creationId xmlns:a16="http://schemas.microsoft.com/office/drawing/2014/main" id="{8AF4FF7E-6D5A-F6B2-9E6D-258BD7A84B7D}"/>
              </a:ext>
            </a:extLst>
          </p:cNvPr>
          <p:cNvSpPr txBox="1"/>
          <p:nvPr/>
        </p:nvSpPr>
        <p:spPr>
          <a:xfrm>
            <a:off x="9453282" y="250336"/>
            <a:ext cx="1885611"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深層学習の基礎と展望</a:t>
            </a:r>
          </a:p>
        </p:txBody>
      </p:sp>
    </p:spTree>
    <p:extLst>
      <p:ext uri="{BB962C8B-B14F-4D97-AF65-F5344CB8AC3E}">
        <p14:creationId xmlns:p14="http://schemas.microsoft.com/office/powerpoint/2010/main" val="3878730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2983B-F00B-1CEA-CB6C-24E7B9341375}"/>
              </a:ext>
            </a:extLst>
          </p:cNvPr>
          <p:cNvSpPr>
            <a:spLocks noGrp="1"/>
          </p:cNvSpPr>
          <p:nvPr>
            <p:ph type="title"/>
          </p:nvPr>
        </p:nvSpPr>
        <p:spPr/>
        <p:txBody>
          <a:bodyPr/>
          <a:lstStyle/>
          <a:p>
            <a:r>
              <a:rPr kumimoji="1" lang="ja-JP" altLang="en-US" b="1" dirty="0"/>
              <a:t>テスト</a:t>
            </a:r>
          </a:p>
        </p:txBody>
      </p:sp>
      <p:sp>
        <p:nvSpPr>
          <p:cNvPr id="3" name="テキスト プレースホルダー 2">
            <a:extLst>
              <a:ext uri="{FF2B5EF4-FFF2-40B4-BE49-F238E27FC236}">
                <a16:creationId xmlns:a16="http://schemas.microsoft.com/office/drawing/2014/main" id="{B273EDDD-251F-9981-33F5-723EC3791498}"/>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886F56ED-E5FE-DB64-69A4-35F97AEF563B}"/>
              </a:ext>
            </a:extLst>
          </p:cNvPr>
          <p:cNvSpPr txBox="1"/>
          <p:nvPr/>
        </p:nvSpPr>
        <p:spPr>
          <a:xfrm>
            <a:off x="298824" y="1345030"/>
            <a:ext cx="6096000" cy="1349087"/>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テストデータ（先頭）用いてラベルと画像の一致を確認</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err="1">
                <a:solidFill>
                  <a:srgbClr val="000000"/>
                </a:solidFill>
                <a:effectLst/>
                <a:latin typeface="Meiryo UI" panose="020B0604030504040204" pitchFamily="50" charset="-128"/>
                <a:ea typeface="Meiryo UI" panose="020B0604030504040204" pitchFamily="50" charset="-128"/>
              </a:rPr>
              <a:t>dataiter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795E26"/>
                </a:solidFill>
                <a:effectLst/>
                <a:latin typeface="Meiryo UI" panose="020B0604030504040204" pitchFamily="50" charset="-128"/>
                <a:ea typeface="Meiryo UI" panose="020B0604030504040204" pitchFamily="50" charset="-128"/>
              </a:rPr>
              <a:t>iter</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testloader</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images, labels=</a:t>
            </a:r>
            <a:r>
              <a:rPr lang="en-US" altLang="ja-JP" sz="1200" b="0" dirty="0">
                <a:solidFill>
                  <a:srgbClr val="795E26"/>
                </a:solidFill>
                <a:effectLst/>
                <a:latin typeface="Meiryo UI" panose="020B0604030504040204" pitchFamily="50" charset="-128"/>
                <a:ea typeface="Meiryo UI" panose="020B0604030504040204" pitchFamily="50" charset="-128"/>
              </a:rPr>
              <a:t>next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dataiter</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err="1">
                <a:solidFill>
                  <a:srgbClr val="000000"/>
                </a:solidFill>
                <a:effectLst/>
                <a:latin typeface="Meiryo UI" panose="020B0604030504040204" pitchFamily="50" charset="-128"/>
                <a:ea typeface="Meiryo UI" panose="020B0604030504040204" pitchFamily="50" charset="-128"/>
              </a:rPr>
              <a:t>imshow</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err="1">
                <a:solidFill>
                  <a:srgbClr val="000000"/>
                </a:solidFill>
                <a:effectLst/>
                <a:latin typeface="Meiryo UI" panose="020B0604030504040204" pitchFamily="50" charset="-128"/>
                <a:ea typeface="Meiryo UI" panose="020B0604030504040204" pitchFamily="50" charset="-128"/>
              </a:rPr>
              <a:t>torchvision.utils.make_grid</a:t>
            </a:r>
            <a:r>
              <a:rPr lang="en-US" altLang="ja-JP" sz="1200" b="0" dirty="0">
                <a:solidFill>
                  <a:srgbClr val="000000"/>
                </a:solidFill>
                <a:effectLst/>
                <a:latin typeface="Meiryo UI" panose="020B0604030504040204" pitchFamily="50" charset="-128"/>
                <a:ea typeface="Meiryo UI" panose="020B0604030504040204" pitchFamily="50" charset="-128"/>
              </a:rPr>
              <a:t>(images))</a:t>
            </a:r>
          </a:p>
          <a:p>
            <a:pPr>
              <a:lnSpc>
                <a:spcPts val="1425"/>
              </a:lnSpc>
            </a:pPr>
            <a:r>
              <a:rPr lang="en-US" altLang="ja-JP" sz="1200" b="0" dirty="0">
                <a:solidFill>
                  <a:srgbClr val="795E26"/>
                </a:solidFill>
                <a:effectLst/>
                <a:latin typeface="Meiryo UI" panose="020B0604030504040204" pitchFamily="50" charset="-128"/>
                <a:ea typeface="Meiryo UI" panose="020B0604030504040204" pitchFamily="50" charset="-128"/>
              </a:rPr>
              <a:t>print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a:t>
            </a:r>
            <a:r>
              <a:rPr lang="en-US" altLang="ja-JP" sz="1200" b="0" dirty="0" err="1">
                <a:solidFill>
                  <a:srgbClr val="A31515"/>
                </a:solidFill>
                <a:effectLst/>
                <a:latin typeface="Meiryo UI" panose="020B0604030504040204" pitchFamily="50" charset="-128"/>
                <a:ea typeface="Meiryo UI" panose="020B0604030504040204" pitchFamily="50" charset="-128"/>
              </a:rPr>
              <a:t>GroundTrush</a:t>
            </a:r>
            <a:r>
              <a:rPr lang="en-US" altLang="ja-JP" sz="1200" b="0" dirty="0">
                <a:solidFill>
                  <a:srgbClr val="A31515"/>
                </a:solidFill>
                <a:effectLst/>
                <a:latin typeface="Meiryo UI" panose="020B0604030504040204" pitchFamily="50" charset="-128"/>
                <a:ea typeface="Meiryo UI" panose="020B0604030504040204" pitchFamily="50" charset="-128"/>
              </a:rPr>
              <a: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.join(</a:t>
            </a:r>
            <a:r>
              <a:rPr lang="en-US" altLang="ja-JP" sz="1200" b="0" dirty="0">
                <a:solidFill>
                  <a:srgbClr val="A31515"/>
                </a:solidFill>
                <a:effectLst/>
                <a:latin typeface="Meiryo UI" panose="020B0604030504040204" pitchFamily="50" charset="-128"/>
                <a:ea typeface="Meiryo UI" panose="020B0604030504040204" pitchFamily="50" charset="-128"/>
              </a:rPr>
              <a:t>'%5s'</a:t>
            </a:r>
            <a:r>
              <a:rPr lang="en-US" altLang="ja-JP" sz="1200" b="0" dirty="0">
                <a:solidFill>
                  <a:srgbClr val="000000"/>
                </a:solidFill>
                <a:effectLst/>
                <a:latin typeface="Meiryo UI" panose="020B0604030504040204" pitchFamily="50" charset="-128"/>
                <a:ea typeface="Meiryo UI" panose="020B0604030504040204" pitchFamily="50" charset="-128"/>
              </a:rPr>
              <a:t> % classes[labels[j]] </a:t>
            </a:r>
            <a:r>
              <a:rPr lang="en-US" altLang="ja-JP" sz="1200" b="0" dirty="0">
                <a:solidFill>
                  <a:srgbClr val="AF00DB"/>
                </a:solidFill>
                <a:effectLst/>
                <a:latin typeface="Meiryo UI" panose="020B0604030504040204" pitchFamily="50" charset="-128"/>
                <a:ea typeface="Meiryo UI" panose="020B0604030504040204" pitchFamily="50" charset="-128"/>
              </a:rPr>
              <a:t>for</a:t>
            </a:r>
            <a:r>
              <a:rPr lang="en-US" altLang="ja-JP" sz="1200" b="0" dirty="0">
                <a:solidFill>
                  <a:srgbClr val="000000"/>
                </a:solidFill>
                <a:effectLst/>
                <a:latin typeface="Meiryo UI" panose="020B0604030504040204" pitchFamily="50" charset="-128"/>
                <a:ea typeface="Meiryo UI" panose="020B0604030504040204" pitchFamily="50" charset="-128"/>
              </a:rPr>
              <a:t> j </a:t>
            </a:r>
            <a:r>
              <a:rPr lang="en-US" altLang="ja-JP" sz="1200" b="0" dirty="0">
                <a:solidFill>
                  <a:srgbClr val="0000FF"/>
                </a:solidFill>
                <a:effectLst/>
                <a:latin typeface="Meiryo UI" panose="020B0604030504040204" pitchFamily="50" charset="-128"/>
                <a:ea typeface="Meiryo UI" panose="020B0604030504040204" pitchFamily="50" charset="-128"/>
              </a:rPr>
              <a:t>in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range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4</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pic>
        <p:nvPicPr>
          <p:cNvPr id="7" name="図 6">
            <a:extLst>
              <a:ext uri="{FF2B5EF4-FFF2-40B4-BE49-F238E27FC236}">
                <a16:creationId xmlns:a16="http://schemas.microsoft.com/office/drawing/2014/main" id="{A807A752-D842-1698-9095-6D95EEFB4604}"/>
              </a:ext>
            </a:extLst>
          </p:cNvPr>
          <p:cNvPicPr>
            <a:picLocks noChangeAspect="1"/>
          </p:cNvPicPr>
          <p:nvPr/>
        </p:nvPicPr>
        <p:blipFill>
          <a:blip r:embed="rId2"/>
          <a:stretch>
            <a:fillRect/>
          </a:stretch>
        </p:blipFill>
        <p:spPr>
          <a:xfrm>
            <a:off x="395027" y="3076726"/>
            <a:ext cx="4930008" cy="1766511"/>
          </a:xfrm>
          <a:prstGeom prst="rect">
            <a:avLst/>
          </a:prstGeom>
        </p:spPr>
      </p:pic>
      <p:sp>
        <p:nvSpPr>
          <p:cNvPr id="9" name="テキスト ボックス 8">
            <a:extLst>
              <a:ext uri="{FF2B5EF4-FFF2-40B4-BE49-F238E27FC236}">
                <a16:creationId xmlns:a16="http://schemas.microsoft.com/office/drawing/2014/main" id="{9A0513AE-FC5E-81DB-8AB6-ED164C8E4C56}"/>
              </a:ext>
            </a:extLst>
          </p:cNvPr>
          <p:cNvSpPr txBox="1"/>
          <p:nvPr/>
        </p:nvSpPr>
        <p:spPr>
          <a:xfrm>
            <a:off x="371121" y="4905127"/>
            <a:ext cx="6096000" cy="990015"/>
          </a:xfrm>
          <a:prstGeom prst="rect">
            <a:avLst/>
          </a:prstGeom>
          <a:noFill/>
          <a:ln w="22225">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学習させた</a:t>
            </a:r>
            <a:r>
              <a:rPr lang="en-US" altLang="ja-JP" sz="1200" b="0" dirty="0">
                <a:solidFill>
                  <a:srgbClr val="008000"/>
                </a:solidFill>
                <a:effectLst/>
                <a:latin typeface="Meiryo UI" panose="020B0604030504040204" pitchFamily="50" charset="-128"/>
                <a:ea typeface="Meiryo UI" panose="020B0604030504040204" pitchFamily="50" charset="-128"/>
              </a:rPr>
              <a:t>CNN</a:t>
            </a:r>
            <a:r>
              <a:rPr lang="ja-JP" altLang="en-US" sz="1200" b="0" dirty="0">
                <a:solidFill>
                  <a:srgbClr val="008000"/>
                </a:solidFill>
                <a:effectLst/>
                <a:latin typeface="Meiryo UI" panose="020B0604030504040204" pitchFamily="50" charset="-128"/>
                <a:ea typeface="Meiryo UI" panose="020B0604030504040204" pitchFamily="50" charset="-128"/>
              </a:rPr>
              <a:t>でテストデータ（先頭）分類する</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0000"/>
                </a:solidFill>
                <a:effectLst/>
                <a:latin typeface="Meiryo UI" panose="020B0604030504040204" pitchFamily="50" charset="-128"/>
                <a:ea typeface="Meiryo UI" panose="020B0604030504040204" pitchFamily="50" charset="-128"/>
              </a:rPr>
              <a:t>outputs=net(images)</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_,predicted=</a:t>
            </a:r>
            <a:r>
              <a:rPr lang="en-US" altLang="ja-JP" sz="1200" b="0" dirty="0" err="1">
                <a:solidFill>
                  <a:srgbClr val="000000"/>
                </a:solidFill>
                <a:effectLst/>
                <a:latin typeface="Meiryo UI" panose="020B0604030504040204" pitchFamily="50" charset="-128"/>
                <a:ea typeface="Meiryo UI" panose="020B0604030504040204" pitchFamily="50" charset="-128"/>
              </a:rPr>
              <a:t>torch.</a:t>
            </a:r>
            <a:r>
              <a:rPr lang="en-US" altLang="ja-JP" sz="1200" b="0" dirty="0" err="1">
                <a:solidFill>
                  <a:srgbClr val="795E26"/>
                </a:solidFill>
                <a:effectLst/>
                <a:latin typeface="Meiryo UI" panose="020B0604030504040204" pitchFamily="50" charset="-128"/>
                <a:ea typeface="Meiryo UI" panose="020B0604030504040204" pitchFamily="50" charset="-128"/>
              </a:rPr>
              <a:t>max</a:t>
            </a:r>
            <a:r>
              <a:rPr lang="en-US" altLang="ja-JP" sz="1200" b="0" dirty="0">
                <a:solidFill>
                  <a:srgbClr val="000000"/>
                </a:solidFill>
                <a:effectLst/>
                <a:latin typeface="Meiryo UI" panose="020B0604030504040204" pitchFamily="50" charset="-128"/>
                <a:ea typeface="Meiryo UI" panose="020B0604030504040204" pitchFamily="50" charset="-128"/>
              </a:rPr>
              <a:t>(outputs,</a:t>
            </a:r>
            <a:r>
              <a:rPr lang="en-US" altLang="ja-JP" sz="1200" b="0" dirty="0">
                <a:solidFill>
                  <a:srgbClr val="116644"/>
                </a:solidFill>
                <a:effectLst/>
                <a:latin typeface="Meiryo UI" panose="020B0604030504040204" pitchFamily="50" charset="-128"/>
                <a:ea typeface="Meiryo UI" panose="020B0604030504040204" pitchFamily="50" charset="-128"/>
              </a:rPr>
              <a:t>1</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pPr>
            <a:r>
              <a:rPr lang="en-US" altLang="ja-JP" sz="1200" b="0" dirty="0">
                <a:solidFill>
                  <a:srgbClr val="795E26"/>
                </a:solidFill>
                <a:effectLst/>
                <a:latin typeface="Meiryo UI" panose="020B0604030504040204" pitchFamily="50" charset="-128"/>
                <a:ea typeface="Meiryo UI" panose="020B0604030504040204" pitchFamily="50" charset="-128"/>
              </a:rPr>
              <a:t>print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'Predicted:'</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.join(</a:t>
            </a:r>
            <a:r>
              <a:rPr lang="en-US" altLang="ja-JP" sz="1200" b="0" dirty="0">
                <a:solidFill>
                  <a:srgbClr val="A31515"/>
                </a:solidFill>
                <a:effectLst/>
                <a:latin typeface="Meiryo UI" panose="020B0604030504040204" pitchFamily="50" charset="-128"/>
                <a:ea typeface="Meiryo UI" panose="020B0604030504040204" pitchFamily="50" charset="-128"/>
              </a:rPr>
              <a:t>'%5s'</a:t>
            </a:r>
            <a:r>
              <a:rPr lang="en-US" altLang="ja-JP" sz="1200" b="0" dirty="0">
                <a:solidFill>
                  <a:srgbClr val="000000"/>
                </a:solidFill>
                <a:effectLst/>
                <a:latin typeface="Meiryo UI" panose="020B0604030504040204" pitchFamily="50" charset="-128"/>
                <a:ea typeface="Meiryo UI" panose="020B0604030504040204" pitchFamily="50" charset="-128"/>
              </a:rPr>
              <a:t> % classes[predicted[j]] </a:t>
            </a:r>
            <a:r>
              <a:rPr lang="en-US" altLang="ja-JP" sz="1200" b="0" dirty="0">
                <a:solidFill>
                  <a:srgbClr val="AF00DB"/>
                </a:solidFill>
                <a:effectLst/>
                <a:latin typeface="Meiryo UI" panose="020B0604030504040204" pitchFamily="50" charset="-128"/>
                <a:ea typeface="Meiryo UI" panose="020B0604030504040204" pitchFamily="50" charset="-128"/>
              </a:rPr>
              <a:t>for</a:t>
            </a:r>
            <a:r>
              <a:rPr lang="en-US" altLang="ja-JP" sz="1200" b="0" dirty="0">
                <a:solidFill>
                  <a:srgbClr val="000000"/>
                </a:solidFill>
                <a:effectLst/>
                <a:latin typeface="Meiryo UI" panose="020B0604030504040204" pitchFamily="50" charset="-128"/>
                <a:ea typeface="Meiryo UI" panose="020B0604030504040204" pitchFamily="50" charset="-128"/>
              </a:rPr>
              <a:t> j </a:t>
            </a:r>
            <a:r>
              <a:rPr lang="en-US" altLang="ja-JP" sz="1200" b="0" dirty="0">
                <a:solidFill>
                  <a:srgbClr val="0000FF"/>
                </a:solidFill>
                <a:effectLst/>
                <a:latin typeface="Meiryo UI" panose="020B0604030504040204" pitchFamily="50" charset="-128"/>
                <a:ea typeface="Meiryo UI" panose="020B0604030504040204" pitchFamily="50" charset="-128"/>
              </a:rPr>
              <a:t>in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795E26"/>
                </a:solidFill>
                <a:effectLst/>
                <a:latin typeface="Meiryo UI" panose="020B0604030504040204" pitchFamily="50" charset="-128"/>
                <a:ea typeface="Meiryo UI" panose="020B0604030504040204" pitchFamily="50" charset="-128"/>
              </a:rPr>
              <a:t>range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4</a:t>
            </a:r>
            <a:r>
              <a:rPr lang="en-US" altLang="ja-JP" sz="1200" b="0" dirty="0">
                <a:solidFill>
                  <a:srgbClr val="000000"/>
                </a:solidFill>
                <a:effectLst/>
                <a:latin typeface="Meiryo UI" panose="020B0604030504040204" pitchFamily="50" charset="-128"/>
                <a:ea typeface="Meiryo UI" panose="020B0604030504040204" pitchFamily="50" charset="-128"/>
              </a:rPr>
              <a:t>)))</a:t>
            </a:r>
          </a:p>
        </p:txBody>
      </p:sp>
      <p:sp>
        <p:nvSpPr>
          <p:cNvPr id="11" name="テキスト ボックス 10">
            <a:extLst>
              <a:ext uri="{FF2B5EF4-FFF2-40B4-BE49-F238E27FC236}">
                <a16:creationId xmlns:a16="http://schemas.microsoft.com/office/drawing/2014/main" id="{FA4881DC-DB59-EB36-CCB7-41D11A6314A5}"/>
              </a:ext>
            </a:extLst>
          </p:cNvPr>
          <p:cNvSpPr txBox="1"/>
          <p:nvPr/>
        </p:nvSpPr>
        <p:spPr>
          <a:xfrm>
            <a:off x="354023" y="6211239"/>
            <a:ext cx="6096000" cy="307777"/>
          </a:xfrm>
          <a:prstGeom prst="rect">
            <a:avLst/>
          </a:prstGeom>
          <a:noFill/>
        </p:spPr>
        <p:txBody>
          <a:bodyPr wrap="square">
            <a:spAutoFit/>
          </a:bodyPr>
          <a:lstStyle/>
          <a:p>
            <a:r>
              <a:rPr lang="en-US" altLang="ja-JP" sz="1400" b="0" i="0" dirty="0">
                <a:solidFill>
                  <a:srgbClr val="1F1F1F"/>
                </a:solidFill>
                <a:effectLst/>
                <a:latin typeface="Meiryo UI" panose="020B0604030504040204" pitchFamily="50" charset="-128"/>
                <a:ea typeface="Meiryo UI" panose="020B0604030504040204" pitchFamily="50" charset="-128"/>
              </a:rPr>
              <a:t>Predicted: cat ship plane ship</a:t>
            </a:r>
            <a:endParaRPr lang="ja-JP" altLang="en-US" sz="14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274CBA9-30A4-C714-F4E8-297483502439}"/>
              </a:ext>
            </a:extLst>
          </p:cNvPr>
          <p:cNvSpPr txBox="1"/>
          <p:nvPr/>
        </p:nvSpPr>
        <p:spPr>
          <a:xfrm>
            <a:off x="250452" y="2801124"/>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13" name="テキスト ボックス 12">
            <a:extLst>
              <a:ext uri="{FF2B5EF4-FFF2-40B4-BE49-F238E27FC236}">
                <a16:creationId xmlns:a16="http://schemas.microsoft.com/office/drawing/2014/main" id="{3FC980C4-C702-155A-32B6-5CC888529A64}"/>
              </a:ext>
            </a:extLst>
          </p:cNvPr>
          <p:cNvSpPr txBox="1"/>
          <p:nvPr/>
        </p:nvSpPr>
        <p:spPr>
          <a:xfrm>
            <a:off x="281726" y="5948575"/>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15" name="テキスト ボックス 14">
            <a:extLst>
              <a:ext uri="{FF2B5EF4-FFF2-40B4-BE49-F238E27FC236}">
                <a16:creationId xmlns:a16="http://schemas.microsoft.com/office/drawing/2014/main" id="{B6A05BEB-240D-A260-A918-338DE4AF48B8}"/>
              </a:ext>
            </a:extLst>
          </p:cNvPr>
          <p:cNvSpPr txBox="1"/>
          <p:nvPr/>
        </p:nvSpPr>
        <p:spPr>
          <a:xfrm>
            <a:off x="6554529" y="1519846"/>
            <a:ext cx="5097350" cy="646331"/>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dataiter</a:t>
            </a:r>
            <a:r>
              <a:rPr lang="en-US" altLang="ja-JP" sz="1200" dirty="0">
                <a:latin typeface="Meiryo UI" panose="020B0604030504040204" pitchFamily="50" charset="-128"/>
                <a:ea typeface="Meiryo UI" panose="020B0604030504040204" pitchFamily="50" charset="-128"/>
              </a:rPr>
              <a:t> = iter(</a:t>
            </a:r>
            <a:r>
              <a:rPr lang="en-US" altLang="ja-JP" sz="1200" dirty="0" err="1">
                <a:latin typeface="Meiryo UI" panose="020B0604030504040204" pitchFamily="50" charset="-128"/>
                <a:ea typeface="Meiryo UI" panose="020B0604030504040204" pitchFamily="50" charset="-128"/>
              </a:rPr>
              <a:t>testloader</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テストデータローダーからイテレータを作成します。</a:t>
            </a:r>
          </a:p>
          <a:p>
            <a:r>
              <a:rPr lang="en-US" altLang="ja-JP" sz="1200" dirty="0">
                <a:latin typeface="Meiryo UI" panose="020B0604030504040204" pitchFamily="50" charset="-128"/>
                <a:ea typeface="Meiryo UI" panose="020B0604030504040204" pitchFamily="50" charset="-128"/>
              </a:rPr>
              <a:t>images, labels = next(</a:t>
            </a:r>
            <a:r>
              <a:rPr lang="en-US" altLang="ja-JP" sz="1200" dirty="0" err="1">
                <a:latin typeface="Meiryo UI" panose="020B0604030504040204" pitchFamily="50" charset="-128"/>
                <a:ea typeface="Meiryo UI" panose="020B0604030504040204" pitchFamily="50" charset="-128"/>
              </a:rPr>
              <a:t>dataiter</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イテレータから次のバッチ（画像とラベル）を取得します。</a:t>
            </a:r>
          </a:p>
        </p:txBody>
      </p:sp>
      <p:sp>
        <p:nvSpPr>
          <p:cNvPr id="17" name="テキスト ボックス 16">
            <a:extLst>
              <a:ext uri="{FF2B5EF4-FFF2-40B4-BE49-F238E27FC236}">
                <a16:creationId xmlns:a16="http://schemas.microsoft.com/office/drawing/2014/main" id="{CFC3F2C8-A73E-3F02-2404-D55AD8A83669}"/>
              </a:ext>
            </a:extLst>
          </p:cNvPr>
          <p:cNvSpPr txBox="1"/>
          <p:nvPr/>
        </p:nvSpPr>
        <p:spPr>
          <a:xfrm>
            <a:off x="6554529" y="2254530"/>
            <a:ext cx="5097350" cy="830997"/>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torchvision.utils.make_grid</a:t>
            </a:r>
            <a:r>
              <a:rPr lang="en-US" altLang="ja-JP" sz="1200" dirty="0">
                <a:latin typeface="Meiryo UI" panose="020B0604030504040204" pitchFamily="50" charset="-128"/>
                <a:ea typeface="Meiryo UI" panose="020B0604030504040204" pitchFamily="50" charset="-128"/>
              </a:rPr>
              <a:t>(images): </a:t>
            </a:r>
            <a:r>
              <a:rPr lang="ja-JP" altLang="en-US" sz="1200" dirty="0">
                <a:latin typeface="Meiryo UI" panose="020B0604030504040204" pitchFamily="50" charset="-128"/>
                <a:ea typeface="Meiryo UI" panose="020B0604030504040204" pitchFamily="50" charset="-128"/>
              </a:rPr>
              <a:t>画像のグリッドを作成します。複数の画像を一つの画像として表示するために使用します。</a:t>
            </a:r>
          </a:p>
          <a:p>
            <a:r>
              <a:rPr lang="en-US" altLang="ja-JP" sz="1200" dirty="0" err="1">
                <a:latin typeface="Meiryo UI" panose="020B0604030504040204" pitchFamily="50" charset="-128"/>
                <a:ea typeface="Meiryo UI" panose="020B0604030504040204" pitchFamily="50" charset="-128"/>
              </a:rPr>
              <a:t>imshow</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画像を表示する関数を呼び出します。先ほど定義した </a:t>
            </a:r>
            <a:r>
              <a:rPr lang="en-US" altLang="ja-JP" sz="1200" dirty="0" err="1">
                <a:latin typeface="Meiryo UI" panose="020B0604030504040204" pitchFamily="50" charset="-128"/>
                <a:ea typeface="Meiryo UI" panose="020B0604030504040204" pitchFamily="50" charset="-128"/>
              </a:rPr>
              <a:t>imshow</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関数を使用します。</a:t>
            </a:r>
          </a:p>
        </p:txBody>
      </p:sp>
      <p:sp>
        <p:nvSpPr>
          <p:cNvPr id="19" name="テキスト ボックス 18">
            <a:extLst>
              <a:ext uri="{FF2B5EF4-FFF2-40B4-BE49-F238E27FC236}">
                <a16:creationId xmlns:a16="http://schemas.microsoft.com/office/drawing/2014/main" id="{73D7B5DA-91DC-BB14-12BD-607C35A51EB9}"/>
              </a:ext>
            </a:extLst>
          </p:cNvPr>
          <p:cNvSpPr txBox="1"/>
          <p:nvPr/>
        </p:nvSpPr>
        <p:spPr>
          <a:xfrm>
            <a:off x="6537431" y="3232986"/>
            <a:ext cx="5072697" cy="461665"/>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outputs = net(images): </a:t>
            </a:r>
            <a:r>
              <a:rPr lang="ja-JP" altLang="en-US" sz="1200" dirty="0">
                <a:latin typeface="Meiryo UI" panose="020B0604030504040204" pitchFamily="50" charset="-128"/>
                <a:ea typeface="Meiryo UI" panose="020B0604030504040204" pitchFamily="50" charset="-128"/>
              </a:rPr>
              <a:t>モデルにテストデータの画像を入力し、予測結果を取得します。</a:t>
            </a:r>
            <a:r>
              <a:rPr lang="en-US" altLang="ja-JP" sz="1200" dirty="0">
                <a:latin typeface="Meiryo UI" panose="020B0604030504040204" pitchFamily="50" charset="-128"/>
                <a:ea typeface="Meiryo UI" panose="020B0604030504040204" pitchFamily="50" charset="-128"/>
              </a:rPr>
              <a:t>outputs</a:t>
            </a:r>
            <a:r>
              <a:rPr lang="ja-JP" altLang="en-US" sz="1200" dirty="0">
                <a:latin typeface="Meiryo UI" panose="020B0604030504040204" pitchFamily="50" charset="-128"/>
                <a:ea typeface="Meiryo UI" panose="020B0604030504040204" pitchFamily="50" charset="-128"/>
              </a:rPr>
              <a:t>は各クラスに対するスコアを含むテンソルです。</a:t>
            </a:r>
          </a:p>
        </p:txBody>
      </p:sp>
      <p:sp>
        <p:nvSpPr>
          <p:cNvPr id="21" name="テキスト ボックス 20">
            <a:extLst>
              <a:ext uri="{FF2B5EF4-FFF2-40B4-BE49-F238E27FC236}">
                <a16:creationId xmlns:a16="http://schemas.microsoft.com/office/drawing/2014/main" id="{56989934-6051-F828-A6AA-EDABD096E3CB}"/>
              </a:ext>
            </a:extLst>
          </p:cNvPr>
          <p:cNvSpPr txBox="1"/>
          <p:nvPr/>
        </p:nvSpPr>
        <p:spPr>
          <a:xfrm>
            <a:off x="6544154" y="3850263"/>
            <a:ext cx="5059250" cy="1015663"/>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torch.max</a:t>
            </a:r>
            <a:r>
              <a:rPr lang="en-US" altLang="ja-JP" sz="1200" dirty="0">
                <a:latin typeface="Meiryo UI" panose="020B0604030504040204" pitchFamily="50" charset="-128"/>
                <a:ea typeface="Meiryo UI" panose="020B0604030504040204" pitchFamily="50" charset="-128"/>
              </a:rPr>
              <a:t>(outputs, 1): outputs</a:t>
            </a:r>
            <a:r>
              <a:rPr lang="ja-JP" altLang="en-US" sz="1200" dirty="0">
                <a:latin typeface="Meiryo UI" panose="020B0604030504040204" pitchFamily="50" charset="-128"/>
                <a:ea typeface="Meiryo UI" panose="020B0604030504040204" pitchFamily="50" charset="-128"/>
              </a:rPr>
              <a:t>テンソルの各行（各画像）に対して、最大値とそのインデックスを取得します。</a:t>
            </a:r>
          </a:p>
          <a:p>
            <a:pPr lvl="1" indent="-188913"/>
            <a:r>
              <a:rPr lang="en-US" altLang="ja-JP" sz="1200" dirty="0">
                <a:latin typeface="Meiryo UI" panose="020B0604030504040204" pitchFamily="50" charset="-128"/>
                <a:ea typeface="Meiryo UI" panose="020B0604030504040204" pitchFamily="50" charset="-128"/>
              </a:rPr>
              <a:t>outputs: </a:t>
            </a:r>
            <a:r>
              <a:rPr lang="ja-JP" altLang="en-US" sz="1200" dirty="0">
                <a:latin typeface="Meiryo UI" panose="020B0604030504040204" pitchFamily="50" charset="-128"/>
                <a:ea typeface="Meiryo UI" panose="020B0604030504040204" pitchFamily="50" charset="-128"/>
              </a:rPr>
              <a:t>各クラスに対するスコアを含むテンソル。</a:t>
            </a:r>
          </a:p>
          <a:p>
            <a:pPr lvl="1" indent="-188913"/>
            <a:r>
              <a:rPr lang="en-US" altLang="ja-JP" sz="1200" dirty="0">
                <a:latin typeface="Meiryo UI" panose="020B0604030504040204" pitchFamily="50" charset="-128"/>
                <a:ea typeface="Meiryo UI" panose="020B0604030504040204" pitchFamily="50" charset="-128"/>
              </a:rPr>
              <a:t>1: </a:t>
            </a:r>
            <a:r>
              <a:rPr lang="ja-JP" altLang="en-US" sz="1200" dirty="0">
                <a:latin typeface="Meiryo UI" panose="020B0604030504040204" pitchFamily="50" charset="-128"/>
                <a:ea typeface="Meiryo UI" panose="020B0604030504040204" pitchFamily="50" charset="-128"/>
              </a:rPr>
              <a:t>行方向に最大値を取得することを指定します。</a:t>
            </a:r>
          </a:p>
          <a:p>
            <a:pPr lvl="1" indent="-188913"/>
            <a:r>
              <a:rPr lang="en-US" altLang="ja-JP" sz="1200" dirty="0">
                <a:latin typeface="Meiryo UI" panose="020B0604030504040204" pitchFamily="50" charset="-128"/>
                <a:ea typeface="Meiryo UI" panose="020B0604030504040204" pitchFamily="50" charset="-128"/>
              </a:rPr>
              <a:t>predicted: </a:t>
            </a:r>
            <a:r>
              <a:rPr lang="ja-JP" altLang="en-US" sz="1200" dirty="0">
                <a:latin typeface="Meiryo UI" panose="020B0604030504040204" pitchFamily="50" charset="-128"/>
                <a:ea typeface="Meiryo UI" panose="020B0604030504040204" pitchFamily="50" charset="-128"/>
              </a:rPr>
              <a:t>最大値のインデックス（予測されたクラス）を含むテンソルです。</a:t>
            </a:r>
          </a:p>
        </p:txBody>
      </p:sp>
      <p:sp>
        <p:nvSpPr>
          <p:cNvPr id="22" name="テキスト ボックス 21">
            <a:extLst>
              <a:ext uri="{FF2B5EF4-FFF2-40B4-BE49-F238E27FC236}">
                <a16:creationId xmlns:a16="http://schemas.microsoft.com/office/drawing/2014/main" id="{7C782FD6-8D37-F71C-93F7-B04A36E342D2}"/>
              </a:ext>
            </a:extLst>
          </p:cNvPr>
          <p:cNvSpPr txBox="1"/>
          <p:nvPr/>
        </p:nvSpPr>
        <p:spPr>
          <a:xfrm>
            <a:off x="6609728" y="1206398"/>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cxnSp>
        <p:nvCxnSpPr>
          <p:cNvPr id="23" name="直線コネクタ 22">
            <a:extLst>
              <a:ext uri="{FF2B5EF4-FFF2-40B4-BE49-F238E27FC236}">
                <a16:creationId xmlns:a16="http://schemas.microsoft.com/office/drawing/2014/main" id="{0B16FE29-C1A8-2D34-0A4B-CBF8AC389E24}"/>
              </a:ext>
            </a:extLst>
          </p:cNvPr>
          <p:cNvCxnSpPr>
            <a:cxnSpLocks/>
          </p:cNvCxnSpPr>
          <p:nvPr/>
        </p:nvCxnSpPr>
        <p:spPr>
          <a:xfrm flipV="1">
            <a:off x="6474759" y="2178096"/>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4" name="直線コネクタ 23">
            <a:extLst>
              <a:ext uri="{FF2B5EF4-FFF2-40B4-BE49-F238E27FC236}">
                <a16:creationId xmlns:a16="http://schemas.microsoft.com/office/drawing/2014/main" id="{7405AC0B-AAB1-B530-DB5A-05153F96CE44}"/>
              </a:ext>
            </a:extLst>
          </p:cNvPr>
          <p:cNvCxnSpPr>
            <a:cxnSpLocks/>
          </p:cNvCxnSpPr>
          <p:nvPr/>
        </p:nvCxnSpPr>
        <p:spPr>
          <a:xfrm flipV="1">
            <a:off x="6474759" y="3126289"/>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5" name="直線コネクタ 24">
            <a:extLst>
              <a:ext uri="{FF2B5EF4-FFF2-40B4-BE49-F238E27FC236}">
                <a16:creationId xmlns:a16="http://schemas.microsoft.com/office/drawing/2014/main" id="{632B529B-31F1-D58E-DBFD-1FE9797FB017}"/>
              </a:ext>
            </a:extLst>
          </p:cNvPr>
          <p:cNvCxnSpPr>
            <a:cxnSpLocks/>
          </p:cNvCxnSpPr>
          <p:nvPr/>
        </p:nvCxnSpPr>
        <p:spPr>
          <a:xfrm flipV="1">
            <a:off x="6474759" y="3774019"/>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6" name="テキスト ボックス 25">
            <a:extLst>
              <a:ext uri="{FF2B5EF4-FFF2-40B4-BE49-F238E27FC236}">
                <a16:creationId xmlns:a16="http://schemas.microsoft.com/office/drawing/2014/main" id="{8F81A344-AB7F-F190-C3D6-BBC58F6C98DC}"/>
              </a:ext>
            </a:extLst>
          </p:cNvPr>
          <p:cNvSpPr txBox="1"/>
          <p:nvPr/>
        </p:nvSpPr>
        <p:spPr>
          <a:xfrm>
            <a:off x="3907149" y="6211238"/>
            <a:ext cx="6096000"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正解ラベルに対して、〇</a:t>
            </a:r>
            <a:r>
              <a:rPr kumimoji="1" lang="en-US" altLang="ja-JP" sz="1400" dirty="0">
                <a:latin typeface="Meiryo UI" panose="020B0604030504040204" pitchFamily="50" charset="-128"/>
                <a:ea typeface="Meiryo UI" panose="020B0604030504040204" pitchFamily="50" charset="-128"/>
              </a:rPr>
              <a:t>cat</a:t>
            </a:r>
            <a:r>
              <a:rPr kumimoji="1" lang="ja-JP" altLang="en-US" sz="1400" dirty="0">
                <a:latin typeface="Meiryo UI" panose="020B0604030504040204" pitchFamily="50" charset="-128"/>
                <a:ea typeface="Meiryo UI" panose="020B0604030504040204" pitchFamily="50" charset="-128"/>
              </a:rPr>
              <a:t>，〇</a:t>
            </a:r>
            <a:r>
              <a:rPr kumimoji="1" lang="en-US" altLang="ja-JP" sz="1400" dirty="0">
                <a:latin typeface="Meiryo UI" panose="020B0604030504040204" pitchFamily="50" charset="-128"/>
                <a:ea typeface="Meiryo UI" panose="020B0604030504040204" pitchFamily="50" charset="-128"/>
              </a:rPr>
              <a:t>ship,</a:t>
            </a:r>
            <a:r>
              <a:rPr kumimoji="1" lang="ja-JP" altLang="en-US" sz="1400" dirty="0">
                <a:latin typeface="Meiryo UI" panose="020B0604030504040204" pitchFamily="50" charset="-128"/>
                <a:ea typeface="Meiryo UI" panose="020B0604030504040204" pitchFamily="50" charset="-128"/>
              </a:rPr>
              <a:t> </a:t>
            </a:r>
            <a:r>
              <a:rPr kumimoji="1" lang="en-US" altLang="ja-JP" sz="1400" dirty="0">
                <a:latin typeface="Meiryo UI" panose="020B0604030504040204" pitchFamily="50" charset="-128"/>
                <a:ea typeface="Meiryo UI" panose="020B0604030504040204" pitchFamily="50" charset="-128"/>
              </a:rPr>
              <a:t>×plane,</a:t>
            </a:r>
            <a:r>
              <a:rPr kumimoji="1" lang="ja-JP" altLang="en-US" sz="1400" dirty="0">
                <a:latin typeface="Meiryo UI" panose="020B0604030504040204" pitchFamily="50" charset="-128"/>
                <a:ea typeface="Meiryo UI" panose="020B0604030504040204" pitchFamily="50" charset="-128"/>
              </a:rPr>
              <a:t> </a:t>
            </a:r>
            <a:r>
              <a:rPr kumimoji="1" lang="en-US" altLang="ja-JP" sz="1400" dirty="0">
                <a:latin typeface="Meiryo UI" panose="020B0604030504040204" pitchFamily="50" charset="-128"/>
                <a:ea typeface="Meiryo UI" panose="020B0604030504040204" pitchFamily="50" charset="-128"/>
              </a:rPr>
              <a:t>×plane</a:t>
            </a:r>
            <a:endParaRPr kumimoji="1" lang="ja-JP" altLang="en-US" sz="14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5E9BBD29-7C2C-7D2E-5854-A9AE6B15ADFA}"/>
              </a:ext>
            </a:extLst>
          </p:cNvPr>
          <p:cNvSpPr txBox="1"/>
          <p:nvPr/>
        </p:nvSpPr>
        <p:spPr>
          <a:xfrm>
            <a:off x="395027" y="919741"/>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テストデータの先頭のデータのみを用いて構築した学習済みの</a:t>
            </a:r>
            <a:r>
              <a:rPr kumimoji="1" lang="en-US" altLang="ja-JP" sz="1600" dirty="0">
                <a:latin typeface="Meiryo UI" panose="020B0604030504040204" pitchFamily="50" charset="-128"/>
                <a:ea typeface="Meiryo UI" panose="020B0604030504040204" pitchFamily="50" charset="-128"/>
              </a:rPr>
              <a:t>CNN</a:t>
            </a:r>
            <a:r>
              <a:rPr kumimoji="1" lang="ja-JP" altLang="en-US" sz="1600" dirty="0">
                <a:latin typeface="Meiryo UI" panose="020B0604030504040204" pitchFamily="50" charset="-128"/>
                <a:ea typeface="Meiryo UI" panose="020B0604030504040204" pitchFamily="50" charset="-128"/>
              </a:rPr>
              <a:t>を動かしてみます</a:t>
            </a:r>
            <a:endParaRPr kumimoji="1" lang="en-US" altLang="ja-JP"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4DC73D0-E1A8-6363-5082-431BD50758B1}"/>
              </a:ext>
            </a:extLst>
          </p:cNvPr>
          <p:cNvSpPr>
            <a:spLocks noGrp="1"/>
          </p:cNvSpPr>
          <p:nvPr>
            <p:ph type="sldNum" sz="quarter" idx="12"/>
          </p:nvPr>
        </p:nvSpPr>
        <p:spPr/>
        <p:txBody>
          <a:bodyPr/>
          <a:lstStyle/>
          <a:p>
            <a:fld id="{2977F5E9-0479-47A0-9E51-109E0858BCF2}" type="slidenum">
              <a:rPr kumimoji="1" lang="ja-JP" altLang="en-US" smtClean="0"/>
              <a:t>34</a:t>
            </a:fld>
            <a:endParaRPr kumimoji="1" lang="ja-JP" altLang="en-US"/>
          </a:p>
        </p:txBody>
      </p:sp>
    </p:spTree>
    <p:extLst>
      <p:ext uri="{BB962C8B-B14F-4D97-AF65-F5344CB8AC3E}">
        <p14:creationId xmlns:p14="http://schemas.microsoft.com/office/powerpoint/2010/main" val="2699090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E3689D-29FA-23E8-68BA-CC7C525B5C24}"/>
              </a:ext>
            </a:extLst>
          </p:cNvPr>
          <p:cNvSpPr>
            <a:spLocks noGrp="1"/>
          </p:cNvSpPr>
          <p:nvPr>
            <p:ph type="title"/>
          </p:nvPr>
        </p:nvSpPr>
        <p:spPr/>
        <p:txBody>
          <a:bodyPr/>
          <a:lstStyle/>
          <a:p>
            <a:r>
              <a:rPr kumimoji="1" lang="ja-JP" altLang="en-US" b="1" dirty="0"/>
              <a:t>正解率</a:t>
            </a:r>
          </a:p>
        </p:txBody>
      </p:sp>
      <p:sp>
        <p:nvSpPr>
          <p:cNvPr id="3" name="テキスト プレースホルダー 2">
            <a:extLst>
              <a:ext uri="{FF2B5EF4-FFF2-40B4-BE49-F238E27FC236}">
                <a16:creationId xmlns:a16="http://schemas.microsoft.com/office/drawing/2014/main" id="{33A90D21-287A-9F10-A148-55A734168C7B}"/>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7" name="テキスト ボックス 6">
            <a:extLst>
              <a:ext uri="{FF2B5EF4-FFF2-40B4-BE49-F238E27FC236}">
                <a16:creationId xmlns:a16="http://schemas.microsoft.com/office/drawing/2014/main" id="{609735E5-B11C-F7BE-D96F-1B47853A0896}"/>
              </a:ext>
            </a:extLst>
          </p:cNvPr>
          <p:cNvSpPr txBox="1"/>
          <p:nvPr/>
        </p:nvSpPr>
        <p:spPr>
          <a:xfrm>
            <a:off x="312271" y="1397609"/>
            <a:ext cx="6096000" cy="3348353"/>
          </a:xfrm>
          <a:prstGeom prst="rect">
            <a:avLst/>
          </a:prstGeom>
          <a:noFill/>
          <a:ln w="25400">
            <a:solidFill>
              <a:schemeClr val="bg1">
                <a:lumMod val="50000"/>
              </a:schemeClr>
            </a:solidFill>
          </a:ln>
        </p:spPr>
        <p:txBody>
          <a:bodyPr wrap="square">
            <a:spAutoFit/>
          </a:bodyPr>
          <a:lstStyle/>
          <a:p>
            <a:pPr>
              <a:lnSpc>
                <a:spcPts val="1425"/>
              </a:lnSpc>
              <a:buNone/>
            </a:pP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全てのテストデータの正解率を求める</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ja-JP" altLang="en-US"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0000"/>
                </a:solidFill>
                <a:effectLst/>
                <a:latin typeface="Meiryo UI" panose="020B0604030504040204" pitchFamily="50" charset="-128"/>
                <a:ea typeface="Meiryo UI" panose="020B0604030504040204" pitchFamily="50" charset="-128"/>
              </a:rPr>
              <a:t>correct=</a:t>
            </a:r>
            <a:r>
              <a:rPr lang="en-US" altLang="ja-JP" sz="1200" b="0" dirty="0">
                <a:solidFill>
                  <a:srgbClr val="116644"/>
                </a:solidFill>
                <a:effectLst/>
                <a:latin typeface="Meiryo UI" panose="020B0604030504040204" pitchFamily="50" charset="-128"/>
                <a:ea typeface="Meiryo UI" panose="020B0604030504040204" pitchFamily="50" charset="-128"/>
              </a:rPr>
              <a:t>0</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total=</a:t>
            </a:r>
            <a:r>
              <a:rPr lang="en-US" altLang="ja-JP" sz="1200" b="0" dirty="0">
                <a:solidFill>
                  <a:srgbClr val="116644"/>
                </a:solidFill>
                <a:effectLst/>
                <a:latin typeface="Meiryo UI" panose="020B0604030504040204" pitchFamily="50" charset="-128"/>
                <a:ea typeface="Meiryo UI" panose="020B0604030504040204" pitchFamily="50" charset="-128"/>
              </a:rPr>
              <a:t>0</a:t>
            </a:r>
            <a:endParaRPr lang="en-US" altLang="ja-JP"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AF00DB"/>
                </a:solidFill>
                <a:effectLst/>
                <a:latin typeface="Meiryo UI" panose="020B0604030504040204" pitchFamily="50" charset="-128"/>
                <a:ea typeface="Meiryo UI" panose="020B0604030504040204" pitchFamily="50" charset="-128"/>
              </a:rPr>
              <a:t>with</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torch.no_grad</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全てのテストデータを順に分類</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AF00DB"/>
                </a:solidFill>
                <a:effectLst/>
                <a:latin typeface="Meiryo UI" panose="020B0604030504040204" pitchFamily="50" charset="-128"/>
                <a:ea typeface="Meiryo UI" panose="020B0604030504040204" pitchFamily="50" charset="-128"/>
              </a:rPr>
              <a:t>for</a:t>
            </a:r>
            <a:r>
              <a:rPr lang="en-US" altLang="ja-JP" sz="1200" b="0" dirty="0">
                <a:solidFill>
                  <a:srgbClr val="000000"/>
                </a:solidFill>
                <a:effectLst/>
                <a:latin typeface="Meiryo UI" panose="020B0604030504040204" pitchFamily="50" charset="-128"/>
                <a:ea typeface="Meiryo UI" panose="020B0604030504040204" pitchFamily="50" charset="-128"/>
              </a:rPr>
              <a:t> data </a:t>
            </a:r>
            <a:r>
              <a:rPr lang="en-US" altLang="ja-JP" sz="1200" b="0" dirty="0">
                <a:solidFill>
                  <a:srgbClr val="0000FF"/>
                </a:solidFill>
                <a:effectLst/>
                <a:latin typeface="Meiryo UI" panose="020B0604030504040204" pitchFamily="50" charset="-128"/>
                <a:ea typeface="Meiryo UI" panose="020B0604030504040204" pitchFamily="50" charset="-128"/>
              </a:rPr>
              <a:t>in</a:t>
            </a: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testloader</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err="1">
                <a:solidFill>
                  <a:srgbClr val="000000"/>
                </a:solidFill>
                <a:effectLst/>
                <a:latin typeface="Meiryo UI" panose="020B0604030504040204" pitchFamily="50" charset="-128"/>
                <a:ea typeface="Meiryo UI" panose="020B0604030504040204" pitchFamily="50" charset="-128"/>
              </a:rPr>
              <a:t>images,labels</a:t>
            </a:r>
            <a:r>
              <a:rPr lang="en-US" altLang="ja-JP" sz="1200" b="0" dirty="0">
                <a:solidFill>
                  <a:srgbClr val="000000"/>
                </a:solidFill>
                <a:effectLst/>
                <a:latin typeface="Meiryo UI" panose="020B0604030504040204" pitchFamily="50" charset="-128"/>
                <a:ea typeface="Meiryo UI" panose="020B0604030504040204" pitchFamily="50" charset="-128"/>
              </a:rPr>
              <a:t>=data</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outputs=net(images)</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_, predicted=</a:t>
            </a:r>
            <a:r>
              <a:rPr lang="en-US" altLang="ja-JP" sz="1200" b="0" dirty="0" err="1">
                <a:solidFill>
                  <a:srgbClr val="000000"/>
                </a:solidFill>
                <a:effectLst/>
                <a:latin typeface="Meiryo UI" panose="020B0604030504040204" pitchFamily="50" charset="-128"/>
                <a:ea typeface="Meiryo UI" panose="020B0604030504040204" pitchFamily="50" charset="-128"/>
              </a:rPr>
              <a:t>torch.</a:t>
            </a:r>
            <a:r>
              <a:rPr lang="en-US" altLang="ja-JP" sz="1200" b="0" dirty="0" err="1">
                <a:solidFill>
                  <a:srgbClr val="795E26"/>
                </a:solidFill>
                <a:effectLst/>
                <a:latin typeface="Meiryo UI" panose="020B0604030504040204" pitchFamily="50" charset="-128"/>
                <a:ea typeface="Meiryo UI" panose="020B0604030504040204" pitchFamily="50" charset="-128"/>
              </a:rPr>
              <a:t>max</a:t>
            </a:r>
            <a:r>
              <a:rPr lang="en-US" altLang="ja-JP" sz="1200" b="0" dirty="0">
                <a:solidFill>
                  <a:srgbClr val="000000"/>
                </a:solidFill>
                <a:effectLst/>
                <a:latin typeface="Meiryo UI" panose="020B0604030504040204" pitchFamily="50" charset="-128"/>
                <a:ea typeface="Meiryo UI" panose="020B0604030504040204" pitchFamily="50" charset="-128"/>
              </a:rPr>
              <a:t>(outputs.data,</a:t>
            </a:r>
            <a:r>
              <a:rPr lang="en-US" altLang="ja-JP" sz="1200" b="0" dirty="0">
                <a:solidFill>
                  <a:srgbClr val="116644"/>
                </a:solidFill>
                <a:effectLst/>
                <a:latin typeface="Meiryo UI" panose="020B0604030504040204" pitchFamily="50" charset="-128"/>
                <a:ea typeface="Meiryo UI" panose="020B0604030504040204" pitchFamily="50" charset="-128"/>
              </a:rPr>
              <a:t>1</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テストデータと正解の数をカウント</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buNone/>
            </a:pPr>
            <a:r>
              <a:rPr lang="ja-JP" altLang="en-US" sz="1200" b="0" dirty="0">
                <a:solidFill>
                  <a:srgbClr val="000000"/>
                </a:solidFill>
                <a:effectLst/>
                <a:latin typeface="Meiryo UI" panose="020B0604030504040204" pitchFamily="50" charset="-128"/>
                <a:ea typeface="Meiryo UI" panose="020B0604030504040204" pitchFamily="50" charset="-128"/>
              </a:rPr>
              <a:t>    </a:t>
            </a:r>
            <a:r>
              <a:rPr lang="en-US" altLang="ja-JP" sz="1200" b="0" dirty="0">
                <a:solidFill>
                  <a:srgbClr val="000000"/>
                </a:solidFill>
                <a:effectLst/>
                <a:latin typeface="Meiryo UI" panose="020B0604030504040204" pitchFamily="50" charset="-128"/>
                <a:ea typeface="Meiryo UI" panose="020B0604030504040204" pitchFamily="50" charset="-128"/>
              </a:rPr>
              <a:t>total+=</a:t>
            </a:r>
            <a:r>
              <a:rPr lang="en-US" altLang="ja-JP" sz="1200" b="0" dirty="0" err="1">
                <a:solidFill>
                  <a:srgbClr val="000000"/>
                </a:solidFill>
                <a:effectLst/>
                <a:latin typeface="Meiryo UI" panose="020B0604030504040204" pitchFamily="50" charset="-128"/>
                <a:ea typeface="Meiryo UI" panose="020B0604030504040204" pitchFamily="50" charset="-128"/>
              </a:rPr>
              <a:t>labels.size</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116644"/>
                </a:solidFill>
                <a:effectLst/>
                <a:latin typeface="Meiryo UI" panose="020B0604030504040204" pitchFamily="50" charset="-128"/>
                <a:ea typeface="Meiryo UI" panose="020B0604030504040204" pitchFamily="50" charset="-128"/>
              </a:rPr>
              <a:t>0</a:t>
            </a:r>
            <a:r>
              <a:rPr lang="en-US" altLang="ja-JP" sz="1200" b="0" dirty="0">
                <a:solidFill>
                  <a:srgbClr val="000000"/>
                </a:solidFill>
                <a:effectLst/>
                <a:latin typeface="Meiryo UI" panose="020B0604030504040204" pitchFamily="50" charset="-128"/>
                <a:ea typeface="Meiryo UI" panose="020B0604030504040204" pitchFamily="50" charset="-128"/>
              </a:rPr>
              <a:t>)</a:t>
            </a:r>
          </a:p>
          <a:p>
            <a:pPr>
              <a:lnSpc>
                <a:spcPts val="1425"/>
              </a:lnSpc>
              <a:buNone/>
            </a:pPr>
            <a:r>
              <a:rPr lang="en-US" altLang="ja-JP" sz="1200" b="0" dirty="0">
                <a:solidFill>
                  <a:srgbClr val="000000"/>
                </a:solidFill>
                <a:effectLst/>
                <a:latin typeface="Meiryo UI" panose="020B0604030504040204" pitchFamily="50" charset="-128"/>
                <a:ea typeface="Meiryo UI" panose="020B0604030504040204" pitchFamily="50" charset="-128"/>
              </a:rPr>
              <a:t>    correct+=(predicted==labels).</a:t>
            </a:r>
            <a:r>
              <a:rPr lang="en-US" altLang="ja-JP" sz="1200" b="0" dirty="0">
                <a:solidFill>
                  <a:srgbClr val="795E26"/>
                </a:solidFill>
                <a:effectLst/>
                <a:latin typeface="Meiryo UI" panose="020B0604030504040204" pitchFamily="50" charset="-128"/>
                <a:ea typeface="Meiryo UI" panose="020B0604030504040204" pitchFamily="50" charset="-128"/>
              </a:rPr>
              <a:t>sum</a:t>
            </a:r>
            <a:r>
              <a:rPr lang="en-US" altLang="ja-JP" sz="1200" b="0" dirty="0">
                <a:solidFill>
                  <a:srgbClr val="000000"/>
                </a:solidFill>
                <a:effectLst/>
                <a:latin typeface="Meiryo UI" panose="020B0604030504040204" pitchFamily="50" charset="-128"/>
                <a:ea typeface="Meiryo UI" panose="020B0604030504040204" pitchFamily="50" charset="-128"/>
              </a:rPr>
              <a:t>().item()</a:t>
            </a:r>
          </a:p>
          <a:p>
            <a:pPr>
              <a:lnSpc>
                <a:spcPts val="1425"/>
              </a:lnSpc>
              <a:buNone/>
            </a:pPr>
            <a:br>
              <a:rPr lang="en-US" altLang="ja-JP" sz="1200" b="0" dirty="0">
                <a:solidFill>
                  <a:srgbClr val="000000"/>
                </a:solidFill>
                <a:effectLst/>
                <a:latin typeface="Meiryo UI" panose="020B0604030504040204" pitchFamily="50" charset="-128"/>
                <a:ea typeface="Meiryo UI" panose="020B0604030504040204" pitchFamily="50" charset="-128"/>
              </a:rPr>
            </a:br>
            <a:r>
              <a:rPr lang="en-US" altLang="ja-JP" sz="1200" b="0" dirty="0">
                <a:solidFill>
                  <a:srgbClr val="008000"/>
                </a:solidFill>
                <a:effectLst/>
                <a:latin typeface="Meiryo UI" panose="020B0604030504040204" pitchFamily="50" charset="-128"/>
                <a:ea typeface="Meiryo UI" panose="020B0604030504040204" pitchFamily="50" charset="-128"/>
              </a:rPr>
              <a:t># </a:t>
            </a:r>
            <a:r>
              <a:rPr lang="ja-JP" altLang="en-US" sz="1200" b="0" dirty="0">
                <a:solidFill>
                  <a:srgbClr val="008000"/>
                </a:solidFill>
                <a:effectLst/>
                <a:latin typeface="Meiryo UI" panose="020B0604030504040204" pitchFamily="50" charset="-128"/>
                <a:ea typeface="Meiryo UI" panose="020B0604030504040204" pitchFamily="50" charset="-128"/>
              </a:rPr>
              <a:t>正解率を求めて出力</a:t>
            </a:r>
            <a:endParaRPr lang="ja-JP" altLang="en-US" sz="1200" b="0" dirty="0">
              <a:solidFill>
                <a:srgbClr val="000000"/>
              </a:solidFill>
              <a:effectLst/>
              <a:latin typeface="Meiryo UI" panose="020B0604030504040204" pitchFamily="50" charset="-128"/>
              <a:ea typeface="Meiryo UI" panose="020B0604030504040204" pitchFamily="50" charset="-128"/>
            </a:endParaRPr>
          </a:p>
          <a:p>
            <a:pPr>
              <a:lnSpc>
                <a:spcPts val="1425"/>
              </a:lnSpc>
            </a:pPr>
            <a:r>
              <a:rPr lang="en-US" altLang="ja-JP" sz="1200" b="0" dirty="0">
                <a:solidFill>
                  <a:srgbClr val="795E26"/>
                </a:solidFill>
                <a:effectLst/>
                <a:latin typeface="Meiryo UI" panose="020B0604030504040204" pitchFamily="50" charset="-128"/>
                <a:ea typeface="Meiryo UI" panose="020B0604030504040204" pitchFamily="50" charset="-128"/>
              </a:rPr>
              <a:t>print</a:t>
            </a:r>
            <a:r>
              <a:rPr lang="en-US" altLang="ja-JP" sz="1200" b="0" dirty="0">
                <a:solidFill>
                  <a:srgbClr val="000000"/>
                </a:solidFill>
                <a:effectLst/>
                <a:latin typeface="Meiryo UI" panose="020B0604030504040204" pitchFamily="50" charset="-128"/>
                <a:ea typeface="Meiryo UI" panose="020B0604030504040204" pitchFamily="50" charset="-128"/>
              </a:rPr>
              <a:t>(</a:t>
            </a:r>
            <a:r>
              <a:rPr lang="en-US" altLang="ja-JP" sz="1200" b="0" dirty="0">
                <a:solidFill>
                  <a:srgbClr val="A31515"/>
                </a:solidFill>
                <a:effectLst/>
                <a:latin typeface="Meiryo UI" panose="020B0604030504040204" pitchFamily="50" charset="-128"/>
                <a:ea typeface="Meiryo UI" panose="020B0604030504040204" pitchFamily="50" charset="-128"/>
              </a:rPr>
              <a:t>'Accuracy of the network on 10000 test images:%d %%'</a:t>
            </a:r>
            <a:r>
              <a:rPr lang="en-US" altLang="ja-JP" sz="1200" b="0" dirty="0">
                <a:solidFill>
                  <a:srgbClr val="000000"/>
                </a:solidFill>
                <a:effectLst/>
                <a:latin typeface="Meiryo UI" panose="020B0604030504040204" pitchFamily="50" charset="-128"/>
                <a:ea typeface="Meiryo UI" panose="020B0604030504040204" pitchFamily="50" charset="-128"/>
              </a:rPr>
              <a:t> % (</a:t>
            </a:r>
            <a:r>
              <a:rPr lang="en-US" altLang="ja-JP" sz="1200" b="0" dirty="0">
                <a:solidFill>
                  <a:srgbClr val="116644"/>
                </a:solidFill>
                <a:effectLst/>
                <a:latin typeface="Meiryo UI" panose="020B0604030504040204" pitchFamily="50" charset="-128"/>
                <a:ea typeface="Meiryo UI" panose="020B0604030504040204" pitchFamily="50" charset="-128"/>
              </a:rPr>
              <a:t>100</a:t>
            </a:r>
            <a:r>
              <a:rPr lang="en-US" altLang="ja-JP" sz="1200" b="0" dirty="0">
                <a:solidFill>
                  <a:srgbClr val="000000"/>
                </a:solidFill>
                <a:effectLst/>
                <a:latin typeface="Meiryo UI" panose="020B0604030504040204" pitchFamily="50" charset="-128"/>
                <a:ea typeface="Meiryo UI" panose="020B0604030504040204" pitchFamily="50" charset="-128"/>
              </a:rPr>
              <a:t>*correct/total))</a:t>
            </a:r>
          </a:p>
        </p:txBody>
      </p:sp>
      <p:sp>
        <p:nvSpPr>
          <p:cNvPr id="9" name="テキスト ボックス 8">
            <a:extLst>
              <a:ext uri="{FF2B5EF4-FFF2-40B4-BE49-F238E27FC236}">
                <a16:creationId xmlns:a16="http://schemas.microsoft.com/office/drawing/2014/main" id="{EF8DFFDC-301E-E94A-4A03-D83E79F660BD}"/>
              </a:ext>
            </a:extLst>
          </p:cNvPr>
          <p:cNvSpPr txBox="1"/>
          <p:nvPr/>
        </p:nvSpPr>
        <p:spPr>
          <a:xfrm>
            <a:off x="251011" y="5121595"/>
            <a:ext cx="6096000" cy="307777"/>
          </a:xfrm>
          <a:prstGeom prst="rect">
            <a:avLst/>
          </a:prstGeom>
          <a:noFill/>
        </p:spPr>
        <p:txBody>
          <a:bodyPr wrap="square">
            <a:spAutoFit/>
          </a:bodyPr>
          <a:lstStyle/>
          <a:p>
            <a:r>
              <a:rPr lang="en-US" altLang="ja-JP" sz="1400" b="0" i="0" dirty="0">
                <a:solidFill>
                  <a:srgbClr val="1F1F1F"/>
                </a:solidFill>
                <a:effectLst/>
                <a:latin typeface="Courier New" panose="02070309020205020404" pitchFamily="49" charset="0"/>
              </a:rPr>
              <a:t>Accuracy of the network on 10000 test images:53 %</a:t>
            </a:r>
            <a:endParaRPr lang="ja-JP" altLang="en-US" sz="1400" dirty="0"/>
          </a:p>
        </p:txBody>
      </p:sp>
      <p:sp>
        <p:nvSpPr>
          <p:cNvPr id="11" name="テキスト ボックス 10">
            <a:extLst>
              <a:ext uri="{FF2B5EF4-FFF2-40B4-BE49-F238E27FC236}">
                <a16:creationId xmlns:a16="http://schemas.microsoft.com/office/drawing/2014/main" id="{CE07748E-D60A-F6D5-996A-695377A04982}"/>
              </a:ext>
            </a:extLst>
          </p:cNvPr>
          <p:cNvSpPr txBox="1"/>
          <p:nvPr/>
        </p:nvSpPr>
        <p:spPr>
          <a:xfrm>
            <a:off x="6489887" y="1579594"/>
            <a:ext cx="5101477" cy="461665"/>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correct: </a:t>
            </a:r>
            <a:r>
              <a:rPr lang="ja-JP" altLang="en-US" sz="1200" dirty="0">
                <a:latin typeface="Meiryo UI" panose="020B0604030504040204" pitchFamily="50" charset="-128"/>
                <a:ea typeface="Meiryo UI" panose="020B0604030504040204" pitchFamily="50" charset="-128"/>
              </a:rPr>
              <a:t>正しく分類された画像の数をカウントします。</a:t>
            </a:r>
          </a:p>
          <a:p>
            <a:r>
              <a:rPr lang="en-US" altLang="ja-JP" sz="1200" dirty="0">
                <a:latin typeface="Meiryo UI" panose="020B0604030504040204" pitchFamily="50" charset="-128"/>
                <a:ea typeface="Meiryo UI" panose="020B0604030504040204" pitchFamily="50" charset="-128"/>
              </a:rPr>
              <a:t>total: </a:t>
            </a:r>
            <a:r>
              <a:rPr lang="ja-JP" altLang="en-US" sz="1200" dirty="0">
                <a:latin typeface="Meiryo UI" panose="020B0604030504040204" pitchFamily="50" charset="-128"/>
                <a:ea typeface="Meiryo UI" panose="020B0604030504040204" pitchFamily="50" charset="-128"/>
              </a:rPr>
              <a:t>テストデータの総数をカウントします。</a:t>
            </a:r>
          </a:p>
        </p:txBody>
      </p:sp>
      <p:sp>
        <p:nvSpPr>
          <p:cNvPr id="13" name="テキスト ボックス 12">
            <a:extLst>
              <a:ext uri="{FF2B5EF4-FFF2-40B4-BE49-F238E27FC236}">
                <a16:creationId xmlns:a16="http://schemas.microsoft.com/office/drawing/2014/main" id="{038C9693-B4ED-CBF6-1E6B-E890CAFCFF6F}"/>
              </a:ext>
            </a:extLst>
          </p:cNvPr>
          <p:cNvSpPr txBox="1"/>
          <p:nvPr/>
        </p:nvSpPr>
        <p:spPr>
          <a:xfrm>
            <a:off x="6489887" y="2107931"/>
            <a:ext cx="5101477" cy="461665"/>
          </a:xfrm>
          <a:prstGeom prst="rect">
            <a:avLst/>
          </a:prstGeom>
          <a:noFill/>
        </p:spPr>
        <p:txBody>
          <a:bodyPr wrap="square">
            <a:spAutoFit/>
          </a:bodyPr>
          <a:lstStyle/>
          <a:p>
            <a:r>
              <a:rPr lang="en-US" altLang="ja-JP" sz="1200" dirty="0" err="1">
                <a:latin typeface="Meiryo UI" panose="020B0604030504040204" pitchFamily="50" charset="-128"/>
                <a:ea typeface="Meiryo UI" panose="020B0604030504040204" pitchFamily="50" charset="-128"/>
              </a:rPr>
              <a:t>torch.no_grad</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勾配計算を無効にします。これにより、メモリ使用量が減り、計算が高速化されます。テスト時には勾配計算が不要です。</a:t>
            </a:r>
          </a:p>
        </p:txBody>
      </p:sp>
      <p:sp>
        <p:nvSpPr>
          <p:cNvPr id="15" name="テキスト ボックス 14">
            <a:extLst>
              <a:ext uri="{FF2B5EF4-FFF2-40B4-BE49-F238E27FC236}">
                <a16:creationId xmlns:a16="http://schemas.microsoft.com/office/drawing/2014/main" id="{D5B4DD2F-ED9A-1A98-2A08-FE550BF86D1E}"/>
              </a:ext>
            </a:extLst>
          </p:cNvPr>
          <p:cNvSpPr txBox="1"/>
          <p:nvPr/>
        </p:nvSpPr>
        <p:spPr>
          <a:xfrm>
            <a:off x="6497357" y="2639145"/>
            <a:ext cx="5094007" cy="1569660"/>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for data in </a:t>
            </a:r>
            <a:r>
              <a:rPr lang="en-US" altLang="ja-JP" sz="1200" dirty="0" err="1">
                <a:latin typeface="Meiryo UI" panose="020B0604030504040204" pitchFamily="50" charset="-128"/>
                <a:ea typeface="Meiryo UI" panose="020B0604030504040204" pitchFamily="50" charset="-128"/>
              </a:rPr>
              <a:t>testloader</a:t>
            </a:r>
            <a:r>
              <a:rPr lang="en-US" altLang="ja-JP" sz="1200" dirty="0">
                <a:latin typeface="Meiryo UI" panose="020B0604030504040204" pitchFamily="50" charset="-128"/>
                <a:ea typeface="Meiryo UI" panose="020B0604030504040204" pitchFamily="50" charset="-128"/>
              </a:rPr>
              <a:t>: </a:t>
            </a:r>
            <a:r>
              <a:rPr lang="ja-JP" altLang="en-US" sz="1200" dirty="0">
                <a:latin typeface="Meiryo UI" panose="020B0604030504040204" pitchFamily="50" charset="-128"/>
                <a:ea typeface="Meiryo UI" panose="020B0604030504040204" pitchFamily="50" charset="-128"/>
              </a:rPr>
              <a:t>テストデータローダーからバッチごとにデータを取得します。</a:t>
            </a:r>
          </a:p>
          <a:p>
            <a:r>
              <a:rPr lang="en-US" altLang="ja-JP" sz="1200" dirty="0">
                <a:latin typeface="Meiryo UI" panose="020B0604030504040204" pitchFamily="50" charset="-128"/>
                <a:ea typeface="Meiryo UI" panose="020B0604030504040204" pitchFamily="50" charset="-128"/>
              </a:rPr>
              <a:t>images, labels = data: </a:t>
            </a:r>
            <a:r>
              <a:rPr lang="ja-JP" altLang="en-US" sz="1200" dirty="0">
                <a:latin typeface="Meiryo UI" panose="020B0604030504040204" pitchFamily="50" charset="-128"/>
                <a:ea typeface="Meiryo UI" panose="020B0604030504040204" pitchFamily="50" charset="-128"/>
              </a:rPr>
              <a:t>バッチの入力データとラベルを取得します。</a:t>
            </a:r>
          </a:p>
          <a:p>
            <a:r>
              <a:rPr lang="en-US" altLang="ja-JP" sz="1200" dirty="0">
                <a:latin typeface="Meiryo UI" panose="020B0604030504040204" pitchFamily="50" charset="-128"/>
                <a:ea typeface="Meiryo UI" panose="020B0604030504040204" pitchFamily="50" charset="-128"/>
              </a:rPr>
              <a:t>outputs = net(images): </a:t>
            </a:r>
            <a:r>
              <a:rPr lang="ja-JP" altLang="en-US" sz="1200" dirty="0">
                <a:latin typeface="Meiryo UI" panose="020B0604030504040204" pitchFamily="50" charset="-128"/>
                <a:ea typeface="Meiryo UI" panose="020B0604030504040204" pitchFamily="50" charset="-128"/>
              </a:rPr>
              <a:t>モデルに入力データを通して予測を行います。</a:t>
            </a:r>
          </a:p>
          <a:p>
            <a:r>
              <a:rPr lang="en-US" altLang="ja-JP" sz="1200" dirty="0" err="1">
                <a:latin typeface="Meiryo UI" panose="020B0604030504040204" pitchFamily="50" charset="-128"/>
                <a:ea typeface="Meiryo UI" panose="020B0604030504040204" pitchFamily="50" charset="-128"/>
              </a:rPr>
              <a:t>torch.max</a:t>
            </a:r>
            <a:r>
              <a:rPr lang="en-US" altLang="ja-JP" sz="1200" dirty="0">
                <a:latin typeface="Meiryo UI" panose="020B0604030504040204" pitchFamily="50" charset="-128"/>
                <a:ea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rPr>
              <a:t>outputs.data</a:t>
            </a:r>
            <a:r>
              <a:rPr lang="en-US" altLang="ja-JP" sz="1200" dirty="0">
                <a:latin typeface="Meiryo UI" panose="020B0604030504040204" pitchFamily="50" charset="-128"/>
                <a:ea typeface="Meiryo UI" panose="020B0604030504040204" pitchFamily="50" charset="-128"/>
              </a:rPr>
              <a:t>, 1): </a:t>
            </a:r>
            <a:r>
              <a:rPr lang="ja-JP" altLang="en-US" sz="1200" dirty="0">
                <a:latin typeface="Meiryo UI" panose="020B0604030504040204" pitchFamily="50" charset="-128"/>
                <a:ea typeface="Meiryo UI" panose="020B0604030504040204" pitchFamily="50" charset="-128"/>
              </a:rPr>
              <a:t>各行（各画像）に対して、最大値とそのインデックスを取得します。</a:t>
            </a:r>
            <a:r>
              <a:rPr lang="en-US" altLang="ja-JP" sz="1200" dirty="0">
                <a:latin typeface="Meiryo UI" panose="020B0604030504040204" pitchFamily="50" charset="-128"/>
                <a:ea typeface="Meiryo UI" panose="020B0604030504040204" pitchFamily="50" charset="-128"/>
              </a:rPr>
              <a:t>predicted</a:t>
            </a:r>
            <a:r>
              <a:rPr lang="ja-JP" altLang="en-US" sz="1200" dirty="0">
                <a:latin typeface="Meiryo UI" panose="020B0604030504040204" pitchFamily="50" charset="-128"/>
                <a:ea typeface="Meiryo UI" panose="020B0604030504040204" pitchFamily="50" charset="-128"/>
              </a:rPr>
              <a:t>は予測されたクラスです。</a:t>
            </a:r>
          </a:p>
          <a:p>
            <a:r>
              <a:rPr lang="en-US" altLang="ja-JP" sz="1200" dirty="0">
                <a:latin typeface="Meiryo UI" panose="020B0604030504040204" pitchFamily="50" charset="-128"/>
                <a:ea typeface="Meiryo UI" panose="020B0604030504040204" pitchFamily="50" charset="-128"/>
              </a:rPr>
              <a:t>total += </a:t>
            </a:r>
            <a:r>
              <a:rPr lang="en-US" altLang="ja-JP" sz="1200" dirty="0" err="1">
                <a:latin typeface="Meiryo UI" panose="020B0604030504040204" pitchFamily="50" charset="-128"/>
                <a:ea typeface="Meiryo UI" panose="020B0604030504040204" pitchFamily="50" charset="-128"/>
              </a:rPr>
              <a:t>labels.size</a:t>
            </a:r>
            <a:r>
              <a:rPr lang="en-US" altLang="ja-JP" sz="1200" dirty="0">
                <a:latin typeface="Meiryo UI" panose="020B0604030504040204" pitchFamily="50" charset="-128"/>
                <a:ea typeface="Meiryo UI" panose="020B0604030504040204" pitchFamily="50" charset="-128"/>
              </a:rPr>
              <a:t>(0): </a:t>
            </a:r>
            <a:r>
              <a:rPr lang="ja-JP" altLang="en-US" sz="1200" dirty="0">
                <a:latin typeface="Meiryo UI" panose="020B0604030504040204" pitchFamily="50" charset="-128"/>
                <a:ea typeface="Meiryo UI" panose="020B0604030504040204" pitchFamily="50" charset="-128"/>
              </a:rPr>
              <a:t>テストデータの総数を更新します。</a:t>
            </a:r>
          </a:p>
          <a:p>
            <a:r>
              <a:rPr lang="en-US" altLang="ja-JP" sz="1200" dirty="0">
                <a:latin typeface="Meiryo UI" panose="020B0604030504040204" pitchFamily="50" charset="-128"/>
                <a:ea typeface="Meiryo UI" panose="020B0604030504040204" pitchFamily="50" charset="-128"/>
              </a:rPr>
              <a:t>correct += (predicted == labels).sum().item(): </a:t>
            </a:r>
            <a:r>
              <a:rPr lang="ja-JP" altLang="en-US" sz="1200" dirty="0">
                <a:latin typeface="Meiryo UI" panose="020B0604030504040204" pitchFamily="50" charset="-128"/>
                <a:ea typeface="Meiryo UI" panose="020B0604030504040204" pitchFamily="50" charset="-128"/>
              </a:rPr>
              <a:t>正しく分類された画像の数を更新します。</a:t>
            </a:r>
          </a:p>
        </p:txBody>
      </p:sp>
      <p:sp>
        <p:nvSpPr>
          <p:cNvPr id="17" name="テキスト ボックス 16">
            <a:extLst>
              <a:ext uri="{FF2B5EF4-FFF2-40B4-BE49-F238E27FC236}">
                <a16:creationId xmlns:a16="http://schemas.microsoft.com/office/drawing/2014/main" id="{6499A0D2-C55F-B892-344F-16A1407941EA}"/>
              </a:ext>
            </a:extLst>
          </p:cNvPr>
          <p:cNvSpPr txBox="1"/>
          <p:nvPr/>
        </p:nvSpPr>
        <p:spPr>
          <a:xfrm>
            <a:off x="6497357" y="4278354"/>
            <a:ext cx="5094007" cy="646331"/>
          </a:xfrm>
          <a:prstGeom prst="rect">
            <a:avLst/>
          </a:prstGeom>
          <a:noFill/>
        </p:spPr>
        <p:txBody>
          <a:bodyPr wrap="square">
            <a:spAutoFit/>
          </a:bodyPr>
          <a:lstStyle/>
          <a:p>
            <a:r>
              <a:rPr lang="en-US" altLang="ja-JP" sz="1200" dirty="0">
                <a:latin typeface="Meiryo UI" panose="020B0604030504040204" pitchFamily="50" charset="-128"/>
                <a:ea typeface="Meiryo UI" panose="020B0604030504040204" pitchFamily="50" charset="-128"/>
              </a:rPr>
              <a:t>100 * correct / total: </a:t>
            </a:r>
            <a:r>
              <a:rPr lang="ja-JP" altLang="en-US" sz="1200" dirty="0">
                <a:latin typeface="Meiryo UI" panose="020B0604030504040204" pitchFamily="50" charset="-128"/>
                <a:ea typeface="Meiryo UI" panose="020B0604030504040204" pitchFamily="50" charset="-128"/>
              </a:rPr>
              <a:t>正解率を計算します。正しく分類された画像の数を総数で割り、</a:t>
            </a:r>
            <a:r>
              <a:rPr lang="en-US" altLang="ja-JP" sz="1200" dirty="0">
                <a:latin typeface="Meiryo UI" panose="020B0604030504040204" pitchFamily="50" charset="-128"/>
                <a:ea typeface="Meiryo UI" panose="020B0604030504040204" pitchFamily="50" charset="-128"/>
              </a:rPr>
              <a:t>100</a:t>
            </a:r>
            <a:r>
              <a:rPr lang="ja-JP" altLang="en-US" sz="1200" dirty="0">
                <a:latin typeface="Meiryo UI" panose="020B0604030504040204" pitchFamily="50" charset="-128"/>
                <a:ea typeface="Meiryo UI" panose="020B0604030504040204" pitchFamily="50" charset="-128"/>
              </a:rPr>
              <a:t>を掛けてパーセンテージに変換します。</a:t>
            </a:r>
          </a:p>
          <a:p>
            <a:r>
              <a:rPr lang="en-US" altLang="ja-JP" sz="1200" dirty="0">
                <a:latin typeface="Meiryo UI" panose="020B0604030504040204" pitchFamily="50" charset="-128"/>
                <a:ea typeface="Meiryo UI" panose="020B0604030504040204" pitchFamily="50" charset="-128"/>
              </a:rPr>
              <a:t>print: </a:t>
            </a:r>
            <a:r>
              <a:rPr lang="ja-JP" altLang="en-US" sz="1200" dirty="0">
                <a:latin typeface="Meiryo UI" panose="020B0604030504040204" pitchFamily="50" charset="-128"/>
                <a:ea typeface="Meiryo UI" panose="020B0604030504040204" pitchFamily="50" charset="-128"/>
              </a:rPr>
              <a:t>正解率をコンソールに表示します。</a:t>
            </a:r>
          </a:p>
        </p:txBody>
      </p:sp>
      <p:cxnSp>
        <p:nvCxnSpPr>
          <p:cNvPr id="18" name="直線コネクタ 17">
            <a:extLst>
              <a:ext uri="{FF2B5EF4-FFF2-40B4-BE49-F238E27FC236}">
                <a16:creationId xmlns:a16="http://schemas.microsoft.com/office/drawing/2014/main" id="{36051836-0860-BE4A-FF88-763C8E38343E}"/>
              </a:ext>
            </a:extLst>
          </p:cNvPr>
          <p:cNvCxnSpPr>
            <a:cxnSpLocks/>
          </p:cNvCxnSpPr>
          <p:nvPr/>
        </p:nvCxnSpPr>
        <p:spPr>
          <a:xfrm flipV="1">
            <a:off x="6497357" y="2089409"/>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EF374931-6263-6DC9-2E1E-3E14A0864290}"/>
              </a:ext>
            </a:extLst>
          </p:cNvPr>
          <p:cNvCxnSpPr>
            <a:cxnSpLocks/>
          </p:cNvCxnSpPr>
          <p:nvPr/>
        </p:nvCxnSpPr>
        <p:spPr>
          <a:xfrm flipV="1">
            <a:off x="6535449" y="2577995"/>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FDCC7D93-26F3-D509-DFCB-90E9C6E00FA4}"/>
              </a:ext>
            </a:extLst>
          </p:cNvPr>
          <p:cNvCxnSpPr>
            <a:cxnSpLocks/>
          </p:cNvCxnSpPr>
          <p:nvPr/>
        </p:nvCxnSpPr>
        <p:spPr>
          <a:xfrm flipV="1">
            <a:off x="6589241" y="4218540"/>
            <a:ext cx="5298139" cy="37043"/>
          </a:xfrm>
          <a:prstGeom prst="line">
            <a:avLst/>
          </a:prstGeom>
          <a:ln w="127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1" name="テキスト ボックス 20">
            <a:extLst>
              <a:ext uri="{FF2B5EF4-FFF2-40B4-BE49-F238E27FC236}">
                <a16:creationId xmlns:a16="http://schemas.microsoft.com/office/drawing/2014/main" id="{780BC98C-8446-0614-1242-232536DD698D}"/>
              </a:ext>
            </a:extLst>
          </p:cNvPr>
          <p:cNvSpPr txBox="1"/>
          <p:nvPr/>
        </p:nvSpPr>
        <p:spPr>
          <a:xfrm>
            <a:off x="251011" y="4813818"/>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22" name="テキスト ボックス 21">
            <a:extLst>
              <a:ext uri="{FF2B5EF4-FFF2-40B4-BE49-F238E27FC236}">
                <a16:creationId xmlns:a16="http://schemas.microsoft.com/office/drawing/2014/main" id="{D09957D7-4AF7-BA71-8978-2CC7F6F7D5C6}"/>
              </a:ext>
            </a:extLst>
          </p:cNvPr>
          <p:cNvSpPr txBox="1"/>
          <p:nvPr/>
        </p:nvSpPr>
        <p:spPr>
          <a:xfrm>
            <a:off x="700025" y="5658418"/>
            <a:ext cx="6096000"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作成した深層学習モデルは、写真の正解率が</a:t>
            </a:r>
            <a:r>
              <a:rPr kumimoji="1" lang="en-US" altLang="ja-JP" sz="1400" dirty="0">
                <a:latin typeface="Meiryo UI" panose="020B0604030504040204" pitchFamily="50" charset="-128"/>
                <a:ea typeface="Meiryo UI" panose="020B0604030504040204" pitchFamily="50" charset="-128"/>
              </a:rPr>
              <a:t>53</a:t>
            </a:r>
            <a:r>
              <a:rPr kumimoji="1" lang="ja-JP" altLang="en-US" sz="1400" dirty="0">
                <a:latin typeface="Meiryo UI" panose="020B0604030504040204" pitchFamily="50" charset="-128"/>
                <a:ea typeface="Meiryo UI" panose="020B0604030504040204" pitchFamily="50" charset="-128"/>
              </a:rPr>
              <a:t>％である。</a:t>
            </a:r>
          </a:p>
        </p:txBody>
      </p:sp>
      <p:sp>
        <p:nvSpPr>
          <p:cNvPr id="23" name="テキスト ボックス 22">
            <a:extLst>
              <a:ext uri="{FF2B5EF4-FFF2-40B4-BE49-F238E27FC236}">
                <a16:creationId xmlns:a16="http://schemas.microsoft.com/office/drawing/2014/main" id="{78CC891F-2CE1-6D24-4CBF-1CB5F48D4794}"/>
              </a:ext>
            </a:extLst>
          </p:cNvPr>
          <p:cNvSpPr txBox="1"/>
          <p:nvPr/>
        </p:nvSpPr>
        <p:spPr>
          <a:xfrm>
            <a:off x="395027" y="919741"/>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全テストデータを流し、構築した</a:t>
            </a:r>
            <a:r>
              <a:rPr kumimoji="1" lang="en-US" altLang="ja-JP" sz="1600" dirty="0">
                <a:latin typeface="Meiryo UI" panose="020B0604030504040204" pitchFamily="50" charset="-128"/>
                <a:ea typeface="Meiryo UI" panose="020B0604030504040204" pitchFamily="50" charset="-128"/>
              </a:rPr>
              <a:t>CNN</a:t>
            </a:r>
            <a:r>
              <a:rPr kumimoji="1" lang="ja-JP" altLang="en-US" sz="1600" dirty="0">
                <a:latin typeface="Meiryo UI" panose="020B0604030504040204" pitchFamily="50" charset="-128"/>
                <a:ea typeface="Meiryo UI" panose="020B0604030504040204" pitchFamily="50" charset="-128"/>
              </a:rPr>
              <a:t>の正解率を確認します</a:t>
            </a:r>
            <a:endParaRPr kumimoji="1" lang="en-US" altLang="ja-JP"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8993E089-AAF3-A226-00E8-7ACDA455B21A}"/>
              </a:ext>
            </a:extLst>
          </p:cNvPr>
          <p:cNvSpPr>
            <a:spLocks noGrp="1"/>
          </p:cNvSpPr>
          <p:nvPr>
            <p:ph type="sldNum" sz="quarter" idx="12"/>
          </p:nvPr>
        </p:nvSpPr>
        <p:spPr/>
        <p:txBody>
          <a:bodyPr/>
          <a:lstStyle/>
          <a:p>
            <a:fld id="{2977F5E9-0479-47A0-9E51-109E0858BCF2}" type="slidenum">
              <a:rPr kumimoji="1" lang="ja-JP" altLang="en-US" smtClean="0"/>
              <a:t>35</a:t>
            </a:fld>
            <a:endParaRPr kumimoji="1" lang="ja-JP" altLang="en-US"/>
          </a:p>
        </p:txBody>
      </p:sp>
    </p:spTree>
    <p:extLst>
      <p:ext uri="{BB962C8B-B14F-4D97-AF65-F5344CB8AC3E}">
        <p14:creationId xmlns:p14="http://schemas.microsoft.com/office/powerpoint/2010/main" val="155426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D6066F-D55D-837A-B802-B4B223530F25}"/>
              </a:ext>
            </a:extLst>
          </p:cNvPr>
          <p:cNvSpPr>
            <a:spLocks noGrp="1"/>
          </p:cNvSpPr>
          <p:nvPr>
            <p:ph type="title"/>
          </p:nvPr>
        </p:nvSpPr>
        <p:spPr/>
        <p:txBody>
          <a:bodyPr/>
          <a:lstStyle/>
          <a:p>
            <a:r>
              <a:rPr kumimoji="1" lang="ja-JP" altLang="en-US" b="1" dirty="0"/>
              <a:t>改善（生成</a:t>
            </a:r>
            <a:r>
              <a:rPr kumimoji="1" lang="en-US" altLang="ja-JP" b="1" dirty="0"/>
              <a:t>AI</a:t>
            </a:r>
            <a:r>
              <a:rPr kumimoji="1" lang="ja-JP" altLang="en-US" b="1" dirty="0"/>
              <a:t>を活用）</a:t>
            </a:r>
          </a:p>
        </p:txBody>
      </p:sp>
      <p:sp>
        <p:nvSpPr>
          <p:cNvPr id="3" name="テキスト プレースホルダー 2">
            <a:extLst>
              <a:ext uri="{FF2B5EF4-FFF2-40B4-BE49-F238E27FC236}">
                <a16:creationId xmlns:a16="http://schemas.microsoft.com/office/drawing/2014/main" id="{A6351005-2FA5-092E-62D7-1D157EF33163}"/>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E4F0F62C-A013-A67A-93DA-F8CE9E4CB685}"/>
              </a:ext>
            </a:extLst>
          </p:cNvPr>
          <p:cNvSpPr txBox="1"/>
          <p:nvPr/>
        </p:nvSpPr>
        <p:spPr>
          <a:xfrm>
            <a:off x="195730" y="1846274"/>
            <a:ext cx="11214099" cy="3046988"/>
          </a:xfrm>
          <a:prstGeom prst="rect">
            <a:avLst/>
          </a:prstGeom>
          <a:noFill/>
          <a:ln w="25400">
            <a:solidFill>
              <a:schemeClr val="bg1">
                <a:lumMod val="50000"/>
              </a:schemeClr>
            </a:solidFill>
          </a:ln>
        </p:spPr>
        <p:txBody>
          <a:bodyPr wrap="square">
            <a:spAutoFit/>
          </a:bodyPr>
          <a:lstStyle/>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了解いたしました。プログラムの正解率が低すぎるということですので、デバッグを行い、改善策を提案させていただきます。</a:t>
            </a:r>
          </a:p>
          <a:p>
            <a:endParaRPr lang="ja-JP" altLang="en-US" sz="16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問題点</a:t>
            </a:r>
          </a:p>
          <a:p>
            <a:endParaRPr lang="ja-JP" altLang="en-US"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プログラムの正解率が低い原因として、以下の点が考えられます。</a:t>
            </a:r>
          </a:p>
          <a:p>
            <a:endParaRPr lang="ja-JP" altLang="en-US"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エポック数が少ない</a:t>
            </a: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モデルの複雑さが足りない</a:t>
            </a: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学習率が適切でない</a:t>
            </a: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過学習が発生している</a:t>
            </a:r>
            <a:endParaRPr lang="en-US" altLang="ja-JP" sz="1600" dirty="0">
              <a:latin typeface="Meiryo UI" panose="020B0604030504040204" pitchFamily="50" charset="-128"/>
              <a:ea typeface="Meiryo UI" panose="020B0604030504040204" pitchFamily="50" charset="-128"/>
            </a:endParaRPr>
          </a:p>
          <a:p>
            <a:endParaRPr lang="ja-JP" altLang="en-US" sz="16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D49E5268-340C-7573-59F9-6839E001FBB7}"/>
              </a:ext>
            </a:extLst>
          </p:cNvPr>
          <p:cNvSpPr txBox="1"/>
          <p:nvPr/>
        </p:nvSpPr>
        <p:spPr>
          <a:xfrm>
            <a:off x="121024" y="1152123"/>
            <a:ext cx="10999694" cy="584775"/>
          </a:xfrm>
          <a:prstGeom prst="rect">
            <a:avLst/>
          </a:prstGeom>
          <a:noFill/>
        </p:spPr>
        <p:txBody>
          <a:bodyPr wrap="square">
            <a:spAutoFit/>
          </a:bodyPr>
          <a:lstStyle/>
          <a:p>
            <a:r>
              <a:rPr kumimoji="1" lang="ja-JP" altLang="en-US" sz="1600" dirty="0">
                <a:latin typeface="Meiryo UI" panose="020B0604030504040204" pitchFamily="50" charset="-128"/>
                <a:ea typeface="Meiryo UI" panose="020B0604030504040204" pitchFamily="50" charset="-128"/>
              </a:rPr>
              <a:t>作成した深層学習モデルは、写真の正解率が</a:t>
            </a:r>
            <a:r>
              <a:rPr kumimoji="1" lang="en-US" altLang="ja-JP" sz="1600" dirty="0">
                <a:latin typeface="Meiryo UI" panose="020B0604030504040204" pitchFamily="50" charset="-128"/>
                <a:ea typeface="Meiryo UI" panose="020B0604030504040204" pitchFamily="50" charset="-128"/>
              </a:rPr>
              <a:t>53</a:t>
            </a:r>
            <a:r>
              <a:rPr kumimoji="1" lang="ja-JP" altLang="en-US" sz="1600" dirty="0">
                <a:latin typeface="Meiryo UI" panose="020B0604030504040204" pitchFamily="50" charset="-128"/>
                <a:ea typeface="Meiryo UI" panose="020B0604030504040204" pitchFamily="50" charset="-128"/>
              </a:rPr>
              <a:t>％と低かったため、</a:t>
            </a:r>
            <a:r>
              <a:rPr lang="ja-JP" altLang="en-US" sz="1600" dirty="0">
                <a:latin typeface="Meiryo UI" panose="020B0604030504040204" pitchFamily="50" charset="-128"/>
                <a:ea typeface="Meiryo UI" panose="020B0604030504040204" pitchFamily="50" charset="-128"/>
              </a:rPr>
              <a:t>「このプログラムの正解率を高めて」と生成</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a:t>
            </a:r>
            <a:r>
              <a:rPr lang="en-US" altLang="ja-JP" sz="1600" dirty="0">
                <a:latin typeface="Meiryo UI" panose="020B0604030504040204" pitchFamily="50" charset="-128"/>
                <a:ea typeface="Meiryo UI" panose="020B0604030504040204" pitchFamily="50" charset="-128"/>
              </a:rPr>
              <a:t>Gemini</a:t>
            </a:r>
            <a:r>
              <a:rPr lang="ja-JP" altLang="en-US" sz="1600" dirty="0">
                <a:latin typeface="Meiryo UI" panose="020B0604030504040204" pitchFamily="50" charset="-128"/>
                <a:ea typeface="Meiryo UI" panose="020B0604030504040204" pitchFamily="50" charset="-128"/>
              </a:rPr>
              <a:t>）に改善案をお願いしてみる</a:t>
            </a:r>
          </a:p>
        </p:txBody>
      </p:sp>
      <p:sp>
        <p:nvSpPr>
          <p:cNvPr id="4" name="スライド番号プレースホルダー 3">
            <a:extLst>
              <a:ext uri="{FF2B5EF4-FFF2-40B4-BE49-F238E27FC236}">
                <a16:creationId xmlns:a16="http://schemas.microsoft.com/office/drawing/2014/main" id="{61DF4185-3956-7898-084B-7E6963A15CCB}"/>
              </a:ext>
            </a:extLst>
          </p:cNvPr>
          <p:cNvSpPr>
            <a:spLocks noGrp="1"/>
          </p:cNvSpPr>
          <p:nvPr>
            <p:ph type="sldNum" sz="quarter" idx="12"/>
          </p:nvPr>
        </p:nvSpPr>
        <p:spPr/>
        <p:txBody>
          <a:bodyPr/>
          <a:lstStyle/>
          <a:p>
            <a:fld id="{2977F5E9-0479-47A0-9E51-109E0858BCF2}" type="slidenum">
              <a:rPr kumimoji="1" lang="ja-JP" altLang="en-US" smtClean="0"/>
              <a:t>36</a:t>
            </a:fld>
            <a:endParaRPr kumimoji="1" lang="ja-JP" altLang="en-US"/>
          </a:p>
        </p:txBody>
      </p:sp>
    </p:spTree>
    <p:extLst>
      <p:ext uri="{BB962C8B-B14F-4D97-AF65-F5344CB8AC3E}">
        <p14:creationId xmlns:p14="http://schemas.microsoft.com/office/powerpoint/2010/main" val="168829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72ECD-2139-8BB3-B3FB-DE9329F866E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F736EB-2FD9-D44E-CBE3-C9BC55E914E2}"/>
              </a:ext>
            </a:extLst>
          </p:cNvPr>
          <p:cNvSpPr>
            <a:spLocks noGrp="1"/>
          </p:cNvSpPr>
          <p:nvPr>
            <p:ph type="title"/>
          </p:nvPr>
        </p:nvSpPr>
        <p:spPr/>
        <p:txBody>
          <a:bodyPr/>
          <a:lstStyle/>
          <a:p>
            <a:r>
              <a:rPr kumimoji="1" lang="ja-JP" altLang="en-US" b="1" dirty="0"/>
              <a:t>改善策　エポック数を増やす</a:t>
            </a:r>
          </a:p>
        </p:txBody>
      </p:sp>
      <p:sp>
        <p:nvSpPr>
          <p:cNvPr id="3" name="テキスト プレースホルダー 2">
            <a:extLst>
              <a:ext uri="{FF2B5EF4-FFF2-40B4-BE49-F238E27FC236}">
                <a16:creationId xmlns:a16="http://schemas.microsoft.com/office/drawing/2014/main" id="{D3359973-A0E1-9160-D6C9-9D58E6998209}"/>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592FC64B-1602-2FA5-3DCE-782DC31D5B9D}"/>
              </a:ext>
            </a:extLst>
          </p:cNvPr>
          <p:cNvSpPr txBox="1"/>
          <p:nvPr/>
        </p:nvSpPr>
        <p:spPr>
          <a:xfrm>
            <a:off x="249519" y="1620824"/>
            <a:ext cx="11456146" cy="3170099"/>
          </a:xfrm>
          <a:prstGeom prst="rect">
            <a:avLst/>
          </a:prstGeom>
          <a:noFill/>
          <a:ln w="25400">
            <a:solidFill>
              <a:schemeClr val="bg1">
                <a:lumMod val="50000"/>
              </a:schemeClr>
            </a:solidFill>
          </a:ln>
        </p:spPr>
        <p:txBody>
          <a:bodyPr wrap="square">
            <a:spAutoFit/>
          </a:bodyPr>
          <a:lstStyle/>
          <a:p>
            <a:r>
              <a:rPr lang="ja-JP" altLang="en-US" sz="1600" b="1" dirty="0">
                <a:latin typeface="Meiryo UI" panose="020B0604030504040204" pitchFamily="50" charset="-128"/>
                <a:ea typeface="Meiryo UI" panose="020B0604030504040204" pitchFamily="50" charset="-128"/>
              </a:rPr>
              <a:t>改善策</a:t>
            </a: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上記の問題点に対して、以下の改善策を提案します。</a:t>
            </a:r>
          </a:p>
          <a:p>
            <a:endParaRPr lang="ja-JP" altLang="en-US" sz="14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エポック数を増やす</a:t>
            </a:r>
            <a:endParaRPr lang="en-US" altLang="ja-JP" sz="1600" b="1" dirty="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エポック数を増やすことで、モデルがより多くのデータで学習し、精度が向上する可能性があります。</a:t>
            </a:r>
          </a:p>
          <a:p>
            <a:r>
              <a:rPr lang="ja-JP" altLang="en-US" sz="1400" dirty="0">
                <a:latin typeface="Meiryo UI" panose="020B0604030504040204" pitchFamily="50" charset="-128"/>
                <a:ea typeface="Meiryo UI" panose="020B0604030504040204" pitchFamily="50" charset="-128"/>
              </a:rPr>
              <a:t>以下のコードで、エポック数を</a:t>
            </a:r>
            <a:r>
              <a:rPr lang="en-US" altLang="ja-JP" sz="1400" dirty="0">
                <a:latin typeface="Meiryo UI" panose="020B0604030504040204" pitchFamily="50" charset="-128"/>
                <a:ea typeface="Meiryo UI" panose="020B0604030504040204" pitchFamily="50" charset="-128"/>
              </a:rPr>
              <a:t>10</a:t>
            </a:r>
            <a:r>
              <a:rPr lang="ja-JP" altLang="en-US" sz="1400" dirty="0">
                <a:latin typeface="Meiryo UI" panose="020B0604030504040204" pitchFamily="50" charset="-128"/>
                <a:ea typeface="Meiryo UI" panose="020B0604030504040204" pitchFamily="50" charset="-128"/>
              </a:rPr>
              <a:t>に増やしています。</a:t>
            </a:r>
            <a:endParaRPr lang="en-US" altLang="ja-JP" sz="1400" dirty="0">
              <a:latin typeface="Meiryo UI" panose="020B0604030504040204" pitchFamily="50" charset="-128"/>
              <a:ea typeface="Meiryo UI" panose="020B0604030504040204" pitchFamily="50" charset="-128"/>
            </a:endParaRPr>
          </a:p>
          <a:p>
            <a:endParaRPr lang="ja-JP" altLang="en-US"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for epoch in range(10):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エポック数を</a:t>
            </a:r>
            <a:r>
              <a:rPr lang="en-US" altLang="ja-JP" sz="1400" b="1" dirty="0">
                <a:latin typeface="Meiryo UI" panose="020B0604030504040204" pitchFamily="50" charset="-128"/>
                <a:ea typeface="Meiryo UI" panose="020B0604030504040204" pitchFamily="50" charset="-128"/>
              </a:rPr>
              <a:t>10</a:t>
            </a:r>
            <a:r>
              <a:rPr lang="ja-JP" altLang="en-US" sz="1400" b="1" dirty="0">
                <a:latin typeface="Meiryo UI" panose="020B0604030504040204" pitchFamily="50" charset="-128"/>
                <a:ea typeface="Meiryo UI" panose="020B0604030504040204" pitchFamily="50" charset="-128"/>
              </a:rPr>
              <a:t>に増やす</a:t>
            </a:r>
          </a:p>
          <a:p>
            <a:r>
              <a:rPr lang="ja-JP" altLang="en-US"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running_loss</a:t>
            </a:r>
            <a:r>
              <a:rPr lang="en-US" altLang="ja-JP" sz="1400" dirty="0">
                <a:latin typeface="Meiryo UI" panose="020B0604030504040204" pitchFamily="50" charset="-128"/>
                <a:ea typeface="Meiryo UI" panose="020B0604030504040204" pitchFamily="50" charset="-128"/>
              </a:rPr>
              <a:t> = 0.0</a:t>
            </a:r>
          </a:p>
          <a:p>
            <a:r>
              <a:rPr lang="en-US" altLang="ja-JP" sz="1400" dirty="0">
                <a:latin typeface="Meiryo UI" panose="020B0604030504040204" pitchFamily="50" charset="-128"/>
                <a:ea typeface="Meiryo UI" panose="020B0604030504040204" pitchFamily="50" charset="-128"/>
              </a:rPr>
              <a:t>       for </a:t>
            </a:r>
            <a:r>
              <a:rPr lang="en-US" altLang="ja-JP" sz="1400" dirty="0" err="1">
                <a:latin typeface="Meiryo UI" panose="020B0604030504040204" pitchFamily="50" charset="-128"/>
                <a:ea typeface="Meiryo UI" panose="020B0604030504040204" pitchFamily="50" charset="-128"/>
              </a:rPr>
              <a:t>i</a:t>
            </a:r>
            <a:r>
              <a:rPr lang="en-US" altLang="ja-JP" sz="1400" dirty="0">
                <a:latin typeface="Meiryo UI" panose="020B0604030504040204" pitchFamily="50" charset="-128"/>
                <a:ea typeface="Meiryo UI" panose="020B0604030504040204" pitchFamily="50" charset="-128"/>
              </a:rPr>
              <a:t>, data in enumerate(</a:t>
            </a:r>
            <a:r>
              <a:rPr lang="en-US" altLang="ja-JP" sz="1400" dirty="0" err="1">
                <a:latin typeface="Meiryo UI" panose="020B0604030504040204" pitchFamily="50" charset="-128"/>
                <a:ea typeface="Meiryo UI" panose="020B0604030504040204" pitchFamily="50" charset="-128"/>
              </a:rPr>
              <a:t>trainloader</a:t>
            </a:r>
            <a:r>
              <a:rPr lang="en-US" altLang="ja-JP" sz="1400" dirty="0">
                <a:latin typeface="Meiryo UI" panose="020B0604030504040204" pitchFamily="50" charset="-128"/>
                <a:ea typeface="Meiryo UI" panose="020B0604030504040204" pitchFamily="50" charset="-128"/>
              </a:rPr>
              <a:t>, 0):</a:t>
            </a:r>
          </a:p>
          <a:p>
            <a:r>
              <a:rPr lang="en-US" altLang="ja-JP" sz="1400"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 ... (</a:t>
            </a:r>
            <a:r>
              <a:rPr lang="ja-JP" altLang="en-US" sz="1400" b="1" dirty="0">
                <a:latin typeface="Meiryo UI" panose="020B0604030504040204" pitchFamily="50" charset="-128"/>
                <a:ea typeface="Meiryo UI" panose="020B0604030504040204" pitchFamily="50" charset="-128"/>
              </a:rPr>
              <a:t>その他のコードは変更なし</a:t>
            </a:r>
            <a:r>
              <a:rPr lang="en-US" altLang="ja-JP" sz="1400" b="1"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Use code with caution</a:t>
            </a:r>
          </a:p>
        </p:txBody>
      </p:sp>
      <p:sp>
        <p:nvSpPr>
          <p:cNvPr id="4" name="テキスト ボックス 3">
            <a:extLst>
              <a:ext uri="{FF2B5EF4-FFF2-40B4-BE49-F238E27FC236}">
                <a16:creationId xmlns:a16="http://schemas.microsoft.com/office/drawing/2014/main" id="{B86109DC-C4BE-670D-F71B-2539058109CC}"/>
              </a:ext>
            </a:extLst>
          </p:cNvPr>
          <p:cNvSpPr txBox="1"/>
          <p:nvPr/>
        </p:nvSpPr>
        <p:spPr>
          <a:xfrm>
            <a:off x="121024" y="1152123"/>
            <a:ext cx="10999694" cy="338554"/>
          </a:xfrm>
          <a:prstGeom prst="rect">
            <a:avLst/>
          </a:prstGeom>
          <a:noFill/>
        </p:spPr>
        <p:txBody>
          <a:bodyPr wrap="square">
            <a:spAutoFit/>
          </a:bodyPr>
          <a:lstStyle/>
          <a:p>
            <a:r>
              <a:rPr kumimoji="1" lang="ja-JP" altLang="en-US" sz="1600" dirty="0">
                <a:latin typeface="Meiryo UI" panose="020B0604030504040204" pitchFamily="50" charset="-128"/>
                <a:ea typeface="Meiryo UI" panose="020B0604030504040204" pitchFamily="50" charset="-128"/>
              </a:rPr>
              <a:t>学習の量を増やす指示がでたので、エポック数を増やします（使用するデータは同じ）</a:t>
            </a:r>
            <a:endParaRPr lang="ja-JP" altLang="en-US" sz="160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61DD6001-C9AD-E0C9-FECF-E7673058E639}"/>
              </a:ext>
            </a:extLst>
          </p:cNvPr>
          <p:cNvSpPr>
            <a:spLocks noGrp="1"/>
          </p:cNvSpPr>
          <p:nvPr>
            <p:ph type="sldNum" sz="quarter" idx="12"/>
          </p:nvPr>
        </p:nvSpPr>
        <p:spPr/>
        <p:txBody>
          <a:bodyPr/>
          <a:lstStyle/>
          <a:p>
            <a:fld id="{2977F5E9-0479-47A0-9E51-109E0858BCF2}" type="slidenum">
              <a:rPr kumimoji="1" lang="ja-JP" altLang="en-US" smtClean="0"/>
              <a:t>37</a:t>
            </a:fld>
            <a:endParaRPr kumimoji="1" lang="ja-JP" altLang="en-US"/>
          </a:p>
        </p:txBody>
      </p:sp>
    </p:spTree>
    <p:extLst>
      <p:ext uri="{BB962C8B-B14F-4D97-AF65-F5344CB8AC3E}">
        <p14:creationId xmlns:p14="http://schemas.microsoft.com/office/powerpoint/2010/main" val="3247497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53712-2291-B41D-80BD-F18A0D5BDF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2CDDA3-BBFE-C9B6-48BD-0956C15826EE}"/>
              </a:ext>
            </a:extLst>
          </p:cNvPr>
          <p:cNvSpPr>
            <a:spLocks noGrp="1"/>
          </p:cNvSpPr>
          <p:nvPr>
            <p:ph type="title"/>
          </p:nvPr>
        </p:nvSpPr>
        <p:spPr/>
        <p:txBody>
          <a:bodyPr/>
          <a:lstStyle/>
          <a:p>
            <a:r>
              <a:rPr kumimoji="1" lang="ja-JP" altLang="en-US" b="1" dirty="0"/>
              <a:t>改善策　畳み込み層のフィルタ数を増やす</a:t>
            </a:r>
          </a:p>
        </p:txBody>
      </p:sp>
      <p:sp>
        <p:nvSpPr>
          <p:cNvPr id="3" name="テキスト プレースホルダー 2">
            <a:extLst>
              <a:ext uri="{FF2B5EF4-FFF2-40B4-BE49-F238E27FC236}">
                <a16:creationId xmlns:a16="http://schemas.microsoft.com/office/drawing/2014/main" id="{9AC12137-935A-E33B-BC1F-D364E2A0034C}"/>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BE1D7D61-998E-5EDD-25B1-68B5DD9F9ED3}"/>
              </a:ext>
            </a:extLst>
          </p:cNvPr>
          <p:cNvSpPr txBox="1"/>
          <p:nvPr/>
        </p:nvSpPr>
        <p:spPr>
          <a:xfrm>
            <a:off x="242795" y="2295125"/>
            <a:ext cx="11706410" cy="3539430"/>
          </a:xfrm>
          <a:prstGeom prst="rect">
            <a:avLst/>
          </a:prstGeom>
          <a:noFill/>
          <a:ln w="25400">
            <a:solidFill>
              <a:schemeClr val="bg1">
                <a:lumMod val="50000"/>
              </a:schemeClr>
            </a:solidFill>
          </a:ln>
        </p:spPr>
        <p:txBody>
          <a:bodyPr wrap="square">
            <a:spAutoFit/>
          </a:bodyPr>
          <a:lstStyle/>
          <a:p>
            <a:r>
              <a:rPr lang="ja-JP" altLang="en-US" sz="1600" b="1" dirty="0">
                <a:latin typeface="Meiryo UI" panose="020B0604030504040204" pitchFamily="50" charset="-128"/>
                <a:ea typeface="Meiryo UI" panose="020B0604030504040204" pitchFamily="50" charset="-128"/>
              </a:rPr>
              <a:t>モデルの複雑さを増やす</a:t>
            </a: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モデルの層を増やす、または各層のユニット数を増やすことで、モデルがより複雑なパターンを学習できるようになります。</a:t>
            </a:r>
          </a:p>
          <a:p>
            <a:r>
              <a:rPr lang="ja-JP" altLang="en-US" sz="1400" dirty="0">
                <a:latin typeface="Meiryo UI" panose="020B0604030504040204" pitchFamily="50" charset="-128"/>
                <a:ea typeface="Meiryo UI" panose="020B0604030504040204" pitchFamily="50" charset="-128"/>
              </a:rPr>
              <a:t>以下のコードで、畳み込み層のフィルタ数を増やし、全結合層のユニット数を増やしています。</a:t>
            </a:r>
          </a:p>
          <a:p>
            <a:r>
              <a:rPr lang="ja-JP" altLang="en-US" sz="1400" dirty="0">
                <a:latin typeface="Meiryo UI" panose="020B0604030504040204" pitchFamily="50" charset="-128"/>
                <a:ea typeface="Meiryo UI" panose="020B0604030504040204" pitchFamily="50" charset="-128"/>
              </a:rPr>
              <a:t> </a:t>
            </a:r>
          </a:p>
          <a:p>
            <a:r>
              <a:rPr lang="en-US" altLang="ja-JP" sz="1400" dirty="0">
                <a:latin typeface="Meiryo UI" panose="020B0604030504040204" pitchFamily="50" charset="-128"/>
                <a:ea typeface="Meiryo UI" panose="020B0604030504040204" pitchFamily="50" charset="-128"/>
              </a:rPr>
              <a:t>class Net(</a:t>
            </a:r>
            <a:r>
              <a:rPr lang="en-US" altLang="ja-JP" sz="1400" dirty="0" err="1">
                <a:latin typeface="Meiryo UI" panose="020B0604030504040204" pitchFamily="50" charset="-128"/>
                <a:ea typeface="Meiryo UI" panose="020B0604030504040204" pitchFamily="50" charset="-128"/>
              </a:rPr>
              <a:t>nn.Module</a:t>
            </a:r>
            <a:r>
              <a:rPr lang="en-US" altLang="ja-JP" sz="1400"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       def __</a:t>
            </a:r>
            <a:r>
              <a:rPr lang="en-US" altLang="ja-JP" sz="1400" dirty="0" err="1">
                <a:latin typeface="Meiryo UI" panose="020B0604030504040204" pitchFamily="50" charset="-128"/>
                <a:ea typeface="Meiryo UI" panose="020B0604030504040204" pitchFamily="50" charset="-128"/>
              </a:rPr>
              <a:t>init</a:t>
            </a:r>
            <a:r>
              <a:rPr lang="en-US" altLang="ja-JP" sz="1400" dirty="0">
                <a:latin typeface="Meiryo UI" panose="020B0604030504040204" pitchFamily="50" charset="-128"/>
                <a:ea typeface="Meiryo UI" panose="020B0604030504040204" pitchFamily="50" charset="-128"/>
              </a:rPr>
              <a:t>__(self):</a:t>
            </a:r>
          </a:p>
          <a:p>
            <a:r>
              <a:rPr lang="en-US" altLang="ja-JP" sz="1400" dirty="0">
                <a:latin typeface="Meiryo UI" panose="020B0604030504040204" pitchFamily="50" charset="-128"/>
                <a:ea typeface="Meiryo UI" panose="020B0604030504040204" pitchFamily="50" charset="-128"/>
              </a:rPr>
              <a:t>           super(Net, self).__</a:t>
            </a:r>
            <a:r>
              <a:rPr lang="en-US" altLang="ja-JP" sz="1400" dirty="0" err="1">
                <a:latin typeface="Meiryo UI" panose="020B0604030504040204" pitchFamily="50" charset="-128"/>
                <a:ea typeface="Meiryo UI" panose="020B0604030504040204" pitchFamily="50" charset="-128"/>
              </a:rPr>
              <a:t>init</a:t>
            </a:r>
            <a:r>
              <a:rPr lang="en-US" altLang="ja-JP" sz="1400" dirty="0">
                <a:latin typeface="Meiryo UI" panose="020B0604030504040204" pitchFamily="50" charset="-128"/>
                <a:ea typeface="Meiryo UI" panose="020B0604030504040204" pitchFamily="50" charset="-128"/>
              </a:rPr>
              <a:t>__()</a:t>
            </a:r>
          </a:p>
          <a:p>
            <a:r>
              <a:rPr lang="en-US" altLang="ja-JP" sz="1400" dirty="0">
                <a:latin typeface="Meiryo UI" panose="020B0604030504040204" pitchFamily="50" charset="-128"/>
                <a:ea typeface="Meiryo UI" panose="020B0604030504040204" pitchFamily="50" charset="-128"/>
              </a:rPr>
              <a:t>           self.conv1 = nn.Conv2d(3, 12, 5)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フィルタ数を</a:t>
            </a:r>
            <a:r>
              <a:rPr lang="en-US" altLang="ja-JP" sz="1400" b="1" dirty="0">
                <a:latin typeface="Meiryo UI" panose="020B0604030504040204" pitchFamily="50" charset="-128"/>
                <a:ea typeface="Meiryo UI" panose="020B0604030504040204" pitchFamily="50" charset="-128"/>
              </a:rPr>
              <a:t>6</a:t>
            </a:r>
            <a:r>
              <a:rPr lang="ja-JP" altLang="en-US" sz="1400" b="1" dirty="0">
                <a:latin typeface="Meiryo UI" panose="020B0604030504040204" pitchFamily="50" charset="-128"/>
                <a:ea typeface="Meiryo UI" panose="020B0604030504040204" pitchFamily="50" charset="-128"/>
              </a:rPr>
              <a:t>から</a:t>
            </a:r>
            <a:r>
              <a:rPr lang="en-US" altLang="ja-JP" sz="1400" b="1" dirty="0">
                <a:latin typeface="Meiryo UI" panose="020B0604030504040204" pitchFamily="50" charset="-128"/>
                <a:ea typeface="Meiryo UI" panose="020B0604030504040204" pitchFamily="50" charset="-128"/>
              </a:rPr>
              <a:t>12</a:t>
            </a:r>
            <a:r>
              <a:rPr lang="ja-JP" altLang="en-US" sz="1400" b="1" dirty="0">
                <a:latin typeface="Meiryo UI" panose="020B0604030504040204" pitchFamily="50" charset="-128"/>
                <a:ea typeface="Meiryo UI" panose="020B0604030504040204" pitchFamily="50" charset="-128"/>
              </a:rPr>
              <a:t>に増やす</a:t>
            </a:r>
          </a:p>
          <a:p>
            <a:r>
              <a:rPr lang="ja-JP" altLang="en-US"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self.pool</a:t>
            </a:r>
            <a:r>
              <a:rPr lang="en-US" altLang="ja-JP" sz="1400" dirty="0">
                <a:latin typeface="Meiryo UI" panose="020B0604030504040204" pitchFamily="50" charset="-128"/>
                <a:ea typeface="Meiryo UI" panose="020B0604030504040204" pitchFamily="50" charset="-128"/>
              </a:rPr>
              <a:t> = nn.MaxPool2d(2, 2)</a:t>
            </a:r>
          </a:p>
          <a:p>
            <a:r>
              <a:rPr lang="en-US" altLang="ja-JP" sz="1400" dirty="0">
                <a:latin typeface="Meiryo UI" panose="020B0604030504040204" pitchFamily="50" charset="-128"/>
                <a:ea typeface="Meiryo UI" panose="020B0604030504040204" pitchFamily="50" charset="-128"/>
              </a:rPr>
              <a:t>           self.conv2 = nn.Conv2d(12, 32, 5)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フィルタ数を</a:t>
            </a:r>
            <a:r>
              <a:rPr lang="en-US" altLang="ja-JP" sz="1400" b="1" dirty="0">
                <a:latin typeface="Meiryo UI" panose="020B0604030504040204" pitchFamily="50" charset="-128"/>
                <a:ea typeface="Meiryo UI" panose="020B0604030504040204" pitchFamily="50" charset="-128"/>
              </a:rPr>
              <a:t>16</a:t>
            </a:r>
            <a:r>
              <a:rPr lang="ja-JP" altLang="en-US" sz="1400" b="1" dirty="0">
                <a:latin typeface="Meiryo UI" panose="020B0604030504040204" pitchFamily="50" charset="-128"/>
                <a:ea typeface="Meiryo UI" panose="020B0604030504040204" pitchFamily="50" charset="-128"/>
              </a:rPr>
              <a:t>から</a:t>
            </a:r>
            <a:r>
              <a:rPr lang="en-US" altLang="ja-JP" sz="1400" b="1" dirty="0">
                <a:latin typeface="Meiryo UI" panose="020B0604030504040204" pitchFamily="50" charset="-128"/>
                <a:ea typeface="Meiryo UI" panose="020B0604030504040204" pitchFamily="50" charset="-128"/>
              </a:rPr>
              <a:t>32</a:t>
            </a:r>
            <a:r>
              <a:rPr lang="ja-JP" altLang="en-US" sz="1400" b="1" dirty="0">
                <a:latin typeface="Meiryo UI" panose="020B0604030504040204" pitchFamily="50" charset="-128"/>
                <a:ea typeface="Meiryo UI" panose="020B0604030504040204" pitchFamily="50" charset="-128"/>
              </a:rPr>
              <a:t>に増やす</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self.fc1 = </a:t>
            </a:r>
            <a:r>
              <a:rPr lang="en-US" altLang="ja-JP" sz="1400" dirty="0" err="1">
                <a:latin typeface="Meiryo UI" panose="020B0604030504040204" pitchFamily="50" charset="-128"/>
                <a:ea typeface="Meiryo UI" panose="020B0604030504040204" pitchFamily="50" charset="-128"/>
              </a:rPr>
              <a:t>nn.Linear</a:t>
            </a:r>
            <a:r>
              <a:rPr lang="en-US" altLang="ja-JP" sz="1400" dirty="0">
                <a:latin typeface="Meiryo UI" panose="020B0604030504040204" pitchFamily="50" charset="-128"/>
                <a:ea typeface="Meiryo UI" panose="020B0604030504040204" pitchFamily="50" charset="-128"/>
              </a:rPr>
              <a:t>(32 * 5 * 5, 256)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ユニット数を</a:t>
            </a:r>
            <a:r>
              <a:rPr lang="en-US" altLang="ja-JP" sz="1400" b="1" dirty="0">
                <a:latin typeface="Meiryo UI" panose="020B0604030504040204" pitchFamily="50" charset="-128"/>
                <a:ea typeface="Meiryo UI" panose="020B0604030504040204" pitchFamily="50" charset="-128"/>
              </a:rPr>
              <a:t>120</a:t>
            </a:r>
            <a:r>
              <a:rPr lang="ja-JP" altLang="en-US" sz="1400" b="1" dirty="0">
                <a:latin typeface="Meiryo UI" panose="020B0604030504040204" pitchFamily="50" charset="-128"/>
                <a:ea typeface="Meiryo UI" panose="020B0604030504040204" pitchFamily="50" charset="-128"/>
              </a:rPr>
              <a:t>から</a:t>
            </a:r>
            <a:r>
              <a:rPr lang="en-US" altLang="ja-JP" sz="1400" b="1" dirty="0">
                <a:latin typeface="Meiryo UI" panose="020B0604030504040204" pitchFamily="50" charset="-128"/>
                <a:ea typeface="Meiryo UI" panose="020B0604030504040204" pitchFamily="50" charset="-128"/>
              </a:rPr>
              <a:t>256</a:t>
            </a:r>
            <a:r>
              <a:rPr lang="ja-JP" altLang="en-US" sz="1400" b="1" dirty="0">
                <a:latin typeface="Meiryo UI" panose="020B0604030504040204" pitchFamily="50" charset="-128"/>
                <a:ea typeface="Meiryo UI" panose="020B0604030504040204" pitchFamily="50" charset="-128"/>
              </a:rPr>
              <a:t>に増やす</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self.fc2 = </a:t>
            </a:r>
            <a:r>
              <a:rPr lang="en-US" altLang="ja-JP" sz="1400" dirty="0" err="1">
                <a:latin typeface="Meiryo UI" panose="020B0604030504040204" pitchFamily="50" charset="-128"/>
                <a:ea typeface="Meiryo UI" panose="020B0604030504040204" pitchFamily="50" charset="-128"/>
              </a:rPr>
              <a:t>nn.Linear</a:t>
            </a:r>
            <a:r>
              <a:rPr lang="en-US" altLang="ja-JP" sz="1400" dirty="0">
                <a:latin typeface="Meiryo UI" panose="020B0604030504040204" pitchFamily="50" charset="-128"/>
                <a:ea typeface="Meiryo UI" panose="020B0604030504040204" pitchFamily="50" charset="-128"/>
              </a:rPr>
              <a:t>(256, 128)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ユニット数を</a:t>
            </a:r>
            <a:r>
              <a:rPr lang="en-US" altLang="ja-JP" sz="1400" b="1" dirty="0">
                <a:latin typeface="Meiryo UI" panose="020B0604030504040204" pitchFamily="50" charset="-128"/>
                <a:ea typeface="Meiryo UI" panose="020B0604030504040204" pitchFamily="50" charset="-128"/>
              </a:rPr>
              <a:t>84</a:t>
            </a:r>
            <a:r>
              <a:rPr lang="ja-JP" altLang="en-US" sz="1400" b="1" dirty="0">
                <a:latin typeface="Meiryo UI" panose="020B0604030504040204" pitchFamily="50" charset="-128"/>
                <a:ea typeface="Meiryo UI" panose="020B0604030504040204" pitchFamily="50" charset="-128"/>
              </a:rPr>
              <a:t>から</a:t>
            </a:r>
            <a:r>
              <a:rPr lang="en-US" altLang="ja-JP" sz="1400" b="1" dirty="0">
                <a:latin typeface="Meiryo UI" panose="020B0604030504040204" pitchFamily="50" charset="-128"/>
                <a:ea typeface="Meiryo UI" panose="020B0604030504040204" pitchFamily="50" charset="-128"/>
              </a:rPr>
              <a:t>128</a:t>
            </a:r>
            <a:r>
              <a:rPr lang="ja-JP" altLang="en-US" sz="1400" b="1" dirty="0">
                <a:latin typeface="Meiryo UI" panose="020B0604030504040204" pitchFamily="50" charset="-128"/>
                <a:ea typeface="Meiryo UI" panose="020B0604030504040204" pitchFamily="50" charset="-128"/>
              </a:rPr>
              <a:t>に増やす</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self.fc3 = </a:t>
            </a:r>
            <a:r>
              <a:rPr lang="en-US" altLang="ja-JP" sz="1400" dirty="0" err="1">
                <a:latin typeface="Meiryo UI" panose="020B0604030504040204" pitchFamily="50" charset="-128"/>
                <a:ea typeface="Meiryo UI" panose="020B0604030504040204" pitchFamily="50" charset="-128"/>
              </a:rPr>
              <a:t>nn.Linear</a:t>
            </a:r>
            <a:r>
              <a:rPr lang="en-US" altLang="ja-JP" sz="1400" dirty="0">
                <a:latin typeface="Meiryo UI" panose="020B0604030504040204" pitchFamily="50" charset="-128"/>
                <a:ea typeface="Meiryo UI" panose="020B0604030504040204" pitchFamily="50" charset="-128"/>
              </a:rPr>
              <a:t>(128, 10)</a:t>
            </a:r>
          </a:p>
          <a:p>
            <a:r>
              <a:rPr lang="en-US" altLang="ja-JP" sz="1400" b="1" dirty="0">
                <a:latin typeface="Meiryo UI" panose="020B0604030504040204" pitchFamily="50" charset="-128"/>
                <a:ea typeface="Meiryo UI" panose="020B0604030504040204" pitchFamily="50" charset="-128"/>
              </a:rPr>
              <a:t>       # ... (</a:t>
            </a:r>
            <a:r>
              <a:rPr lang="ja-JP" altLang="en-US" sz="1400" b="1" dirty="0">
                <a:latin typeface="Meiryo UI" panose="020B0604030504040204" pitchFamily="50" charset="-128"/>
                <a:ea typeface="Meiryo UI" panose="020B0604030504040204" pitchFamily="50" charset="-128"/>
              </a:rPr>
              <a:t>その他のコードは変更なし</a:t>
            </a:r>
            <a:r>
              <a:rPr lang="en-US" altLang="ja-JP" sz="1400" b="1"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Use code with caution</a:t>
            </a:r>
          </a:p>
        </p:txBody>
      </p:sp>
      <p:sp>
        <p:nvSpPr>
          <p:cNvPr id="4" name="テキスト ボックス 3">
            <a:extLst>
              <a:ext uri="{FF2B5EF4-FFF2-40B4-BE49-F238E27FC236}">
                <a16:creationId xmlns:a16="http://schemas.microsoft.com/office/drawing/2014/main" id="{2EE91BE7-65FD-831F-4C31-A70F18115599}"/>
              </a:ext>
            </a:extLst>
          </p:cNvPr>
          <p:cNvSpPr txBox="1"/>
          <p:nvPr/>
        </p:nvSpPr>
        <p:spPr>
          <a:xfrm>
            <a:off x="121024" y="1152123"/>
            <a:ext cx="10999694" cy="830997"/>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畳み込み層のフィルタ数を増やし、全結合層のユニット数を増やす</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600" dirty="0">
                <a:latin typeface="Meiryo UI" panose="020B0604030504040204" pitchFamily="50" charset="-128"/>
                <a:ea typeface="Meiryo UI" panose="020B0604030504040204" pitchFamily="50" charset="-128"/>
              </a:rPr>
              <a:t>self.conv1=nn.Conv2d(</a:t>
            </a:r>
            <a:r>
              <a:rPr kumimoji="1" lang="ja-JP" altLang="en-US" sz="1600" dirty="0">
                <a:latin typeface="Meiryo UI" panose="020B0604030504040204" pitchFamily="50" charset="-128"/>
                <a:ea typeface="Meiryo UI" panose="020B0604030504040204" pitchFamily="50" charset="-128"/>
              </a:rPr>
              <a:t>入力</a:t>
            </a:r>
            <a:r>
              <a:rPr kumimoji="1" lang="en-US" altLang="ja-JP" sz="1600" dirty="0">
                <a:latin typeface="Meiryo UI" panose="020B0604030504040204" pitchFamily="50" charset="-128"/>
                <a:ea typeface="Meiryo UI" panose="020B0604030504040204" pitchFamily="50" charset="-128"/>
              </a:rPr>
              <a:t>Ch</a:t>
            </a:r>
            <a:r>
              <a:rPr kumimoji="1" lang="ja-JP" altLang="en-US" sz="1600" dirty="0">
                <a:latin typeface="Meiryo UI" panose="020B0604030504040204" pitchFamily="50" charset="-128"/>
                <a:ea typeface="Meiryo UI" panose="020B0604030504040204" pitchFamily="50" charset="-128"/>
              </a:rPr>
              <a:t>数，出力</a:t>
            </a:r>
            <a:r>
              <a:rPr kumimoji="1" lang="en-US" altLang="ja-JP" sz="1600" dirty="0">
                <a:latin typeface="Meiryo UI" panose="020B0604030504040204" pitchFamily="50" charset="-128"/>
                <a:ea typeface="Meiryo UI" panose="020B0604030504040204" pitchFamily="50" charset="-128"/>
              </a:rPr>
              <a:t>Ch</a:t>
            </a:r>
            <a:r>
              <a:rPr kumimoji="1" lang="ja-JP" altLang="en-US" sz="1600" dirty="0">
                <a:latin typeface="Meiryo UI" panose="020B0604030504040204" pitchFamily="50" charset="-128"/>
                <a:ea typeface="Meiryo UI" panose="020B0604030504040204" pitchFamily="50" charset="-128"/>
              </a:rPr>
              <a:t>数，カーネルサイズ）の出力</a:t>
            </a:r>
            <a:r>
              <a:rPr kumimoji="1" lang="en-US" altLang="ja-JP" sz="1600" dirty="0">
                <a:latin typeface="Meiryo UI" panose="020B0604030504040204" pitchFamily="50" charset="-128"/>
                <a:ea typeface="Meiryo UI" panose="020B0604030504040204" pitchFamily="50" charset="-128"/>
              </a:rPr>
              <a:t>Ch</a:t>
            </a:r>
            <a:r>
              <a:rPr kumimoji="1" lang="ja-JP" altLang="en-US" sz="1600" dirty="0">
                <a:latin typeface="Meiryo UI" panose="020B0604030504040204" pitchFamily="50" charset="-128"/>
                <a:ea typeface="Meiryo UI" panose="020B0604030504040204" pitchFamily="50" charset="-128"/>
              </a:rPr>
              <a:t>数を増やす</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sz="1600" dirty="0">
                <a:latin typeface="Meiryo UI" panose="020B0604030504040204" pitchFamily="50" charset="-128"/>
                <a:ea typeface="Meiryo UI" panose="020B0604030504040204" pitchFamily="50" charset="-128"/>
              </a:rPr>
              <a:t>self.fc2=</a:t>
            </a:r>
            <a:r>
              <a:rPr kumimoji="1" lang="en-US" altLang="ja-JP" sz="1600" dirty="0" err="1">
                <a:latin typeface="Meiryo UI" panose="020B0604030504040204" pitchFamily="50" charset="-128"/>
                <a:ea typeface="Meiryo UI" panose="020B0604030504040204" pitchFamily="50" charset="-128"/>
              </a:rPr>
              <a:t>nn.Linear</a:t>
            </a:r>
            <a:r>
              <a:rPr kumimoji="1" lang="en-US" altLang="ja-JP" sz="1600" dirty="0">
                <a:latin typeface="Meiryo UI" panose="020B0604030504040204" pitchFamily="50" charset="-128"/>
                <a:ea typeface="Meiryo UI" panose="020B0604030504040204" pitchFamily="50" charset="-128"/>
              </a:rPr>
              <a:t>(</a:t>
            </a:r>
            <a:r>
              <a:rPr kumimoji="1" lang="ja-JP" altLang="en-US" sz="1600" dirty="0">
                <a:latin typeface="Meiryo UI" panose="020B0604030504040204" pitchFamily="50" charset="-128"/>
                <a:ea typeface="Meiryo UI" panose="020B0604030504040204" pitchFamily="50" charset="-128"/>
              </a:rPr>
              <a:t>入力</a:t>
            </a:r>
            <a:r>
              <a:rPr kumimoji="1" lang="en-US" altLang="ja-JP" sz="1600" dirty="0">
                <a:latin typeface="Meiryo UI" panose="020B0604030504040204" pitchFamily="50" charset="-128"/>
                <a:ea typeface="Meiryo UI" panose="020B0604030504040204" pitchFamily="50" charset="-128"/>
              </a:rPr>
              <a:t>, </a:t>
            </a:r>
            <a:r>
              <a:rPr kumimoji="1" lang="ja-JP" altLang="en-US" sz="1600" dirty="0">
                <a:latin typeface="Meiryo UI" panose="020B0604030504040204" pitchFamily="50" charset="-128"/>
                <a:ea typeface="Meiryo UI" panose="020B0604030504040204" pitchFamily="50" charset="-128"/>
              </a:rPr>
              <a:t>出力）の出力数を増やす（ユニット数を増やす）</a:t>
            </a:r>
          </a:p>
        </p:txBody>
      </p:sp>
      <p:sp>
        <p:nvSpPr>
          <p:cNvPr id="6" name="スライド番号プレースホルダー 5">
            <a:extLst>
              <a:ext uri="{FF2B5EF4-FFF2-40B4-BE49-F238E27FC236}">
                <a16:creationId xmlns:a16="http://schemas.microsoft.com/office/drawing/2014/main" id="{245F7096-82D5-02B1-9433-69C6FE6E3C73}"/>
              </a:ext>
            </a:extLst>
          </p:cNvPr>
          <p:cNvSpPr>
            <a:spLocks noGrp="1"/>
          </p:cNvSpPr>
          <p:nvPr>
            <p:ph type="sldNum" sz="quarter" idx="12"/>
          </p:nvPr>
        </p:nvSpPr>
        <p:spPr/>
        <p:txBody>
          <a:bodyPr/>
          <a:lstStyle/>
          <a:p>
            <a:fld id="{2977F5E9-0479-47A0-9E51-109E0858BCF2}" type="slidenum">
              <a:rPr kumimoji="1" lang="ja-JP" altLang="en-US" smtClean="0"/>
              <a:t>38</a:t>
            </a:fld>
            <a:endParaRPr kumimoji="1" lang="ja-JP" altLang="en-US"/>
          </a:p>
        </p:txBody>
      </p:sp>
    </p:spTree>
    <p:extLst>
      <p:ext uri="{BB962C8B-B14F-4D97-AF65-F5344CB8AC3E}">
        <p14:creationId xmlns:p14="http://schemas.microsoft.com/office/powerpoint/2010/main" val="1932014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AC7E4-C381-6A60-DC0E-E477CB35239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BEE715-1598-63B2-C4A7-ADE528D0AC1D}"/>
              </a:ext>
            </a:extLst>
          </p:cNvPr>
          <p:cNvSpPr>
            <a:spLocks noGrp="1"/>
          </p:cNvSpPr>
          <p:nvPr>
            <p:ph type="title"/>
          </p:nvPr>
        </p:nvSpPr>
        <p:spPr/>
        <p:txBody>
          <a:bodyPr/>
          <a:lstStyle/>
          <a:p>
            <a:r>
              <a:rPr kumimoji="1" lang="ja-JP" altLang="en-US" b="1" dirty="0"/>
              <a:t>改善策　学習率を調整</a:t>
            </a:r>
          </a:p>
        </p:txBody>
      </p:sp>
      <p:sp>
        <p:nvSpPr>
          <p:cNvPr id="3" name="テキスト プレースホルダー 2">
            <a:extLst>
              <a:ext uri="{FF2B5EF4-FFF2-40B4-BE49-F238E27FC236}">
                <a16:creationId xmlns:a16="http://schemas.microsoft.com/office/drawing/2014/main" id="{86D65FFE-F3AD-B17E-20E5-3B0F067ED2D4}"/>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C666D1DB-4452-1AE9-AC11-31A8CB289E90}"/>
              </a:ext>
            </a:extLst>
          </p:cNvPr>
          <p:cNvSpPr txBox="1"/>
          <p:nvPr/>
        </p:nvSpPr>
        <p:spPr>
          <a:xfrm>
            <a:off x="242795" y="1530268"/>
            <a:ext cx="11706410" cy="1631216"/>
          </a:xfrm>
          <a:prstGeom prst="rect">
            <a:avLst/>
          </a:prstGeom>
          <a:noFill/>
          <a:ln w="25400">
            <a:solidFill>
              <a:schemeClr val="bg1">
                <a:lumMod val="50000"/>
              </a:schemeClr>
            </a:solidFill>
          </a:ln>
        </p:spPr>
        <p:txBody>
          <a:bodyPr wrap="square">
            <a:spAutoFit/>
          </a:bodyPr>
          <a:lstStyle/>
          <a:p>
            <a:r>
              <a:rPr lang="ja-JP" altLang="en-US" sz="1600" b="1" dirty="0">
                <a:latin typeface="Meiryo UI" panose="020B0604030504040204" pitchFamily="50" charset="-128"/>
                <a:ea typeface="Meiryo UI" panose="020B0604030504040204" pitchFamily="50" charset="-128"/>
              </a:rPr>
              <a:t>学習率を調整する</a:t>
            </a: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学習率が大きすぎると、モデルが最適な解に収束せず、発散してしまう可能性があります。逆に、学習率が小さすぎると、学習に時間がかかりすぎる可能性があります。</a:t>
            </a:r>
          </a:p>
          <a:p>
            <a:r>
              <a:rPr lang="ja-JP" altLang="en-US" sz="1400" dirty="0">
                <a:latin typeface="Meiryo UI" panose="020B0604030504040204" pitchFamily="50" charset="-128"/>
                <a:ea typeface="Meiryo UI" panose="020B0604030504040204" pitchFamily="50" charset="-128"/>
              </a:rPr>
              <a:t>以下のコードで、学習率を</a:t>
            </a:r>
            <a:r>
              <a:rPr lang="en-US" altLang="ja-JP" sz="1400" dirty="0">
                <a:latin typeface="Meiryo UI" panose="020B0604030504040204" pitchFamily="50" charset="-128"/>
                <a:ea typeface="Meiryo UI" panose="020B0604030504040204" pitchFamily="50" charset="-128"/>
              </a:rPr>
              <a:t>0.001</a:t>
            </a:r>
            <a:r>
              <a:rPr lang="ja-JP" altLang="en-US" sz="1400" dirty="0">
                <a:latin typeface="Meiryo UI" panose="020B0604030504040204" pitchFamily="50" charset="-128"/>
                <a:ea typeface="Meiryo UI" panose="020B0604030504040204" pitchFamily="50" charset="-128"/>
              </a:rPr>
              <a:t>から</a:t>
            </a:r>
            <a:r>
              <a:rPr lang="en-US" altLang="ja-JP" sz="1400" dirty="0">
                <a:latin typeface="Meiryo UI" panose="020B0604030504040204" pitchFamily="50" charset="-128"/>
                <a:ea typeface="Meiryo UI" panose="020B0604030504040204" pitchFamily="50" charset="-128"/>
              </a:rPr>
              <a:t>0.01</a:t>
            </a:r>
            <a:r>
              <a:rPr lang="ja-JP" altLang="en-US" sz="1400" dirty="0">
                <a:latin typeface="Meiryo UI" panose="020B0604030504040204" pitchFamily="50" charset="-128"/>
                <a:ea typeface="Meiryo UI" panose="020B0604030504040204" pitchFamily="50" charset="-128"/>
              </a:rPr>
              <a:t>に変更しています。</a:t>
            </a:r>
          </a:p>
          <a:p>
            <a:r>
              <a:rPr lang="ja-JP" altLang="en-US" sz="1400" dirty="0">
                <a:latin typeface="Meiryo UI" panose="020B0604030504040204" pitchFamily="50" charset="-128"/>
                <a:ea typeface="Meiryo UI" panose="020B0604030504040204" pitchFamily="50" charset="-128"/>
              </a:rPr>
              <a:t> </a:t>
            </a:r>
          </a:p>
          <a:p>
            <a:r>
              <a:rPr lang="en-US" altLang="ja-JP" sz="1400" dirty="0">
                <a:latin typeface="Meiryo UI" panose="020B0604030504040204" pitchFamily="50" charset="-128"/>
                <a:ea typeface="Meiryo UI" panose="020B0604030504040204" pitchFamily="50" charset="-128"/>
              </a:rPr>
              <a:t>optimizer = </a:t>
            </a:r>
            <a:r>
              <a:rPr lang="en-US" altLang="ja-JP" sz="1400" dirty="0" err="1">
                <a:latin typeface="Meiryo UI" panose="020B0604030504040204" pitchFamily="50" charset="-128"/>
                <a:ea typeface="Meiryo UI" panose="020B0604030504040204" pitchFamily="50" charset="-128"/>
              </a:rPr>
              <a:t>optim.SGD</a:t>
            </a:r>
            <a:r>
              <a:rPr lang="en-US" altLang="ja-JP"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net.parameters</a:t>
            </a:r>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lr</a:t>
            </a:r>
            <a:r>
              <a:rPr lang="en-US" altLang="ja-JP" sz="1400" dirty="0">
                <a:latin typeface="Meiryo UI" panose="020B0604030504040204" pitchFamily="50" charset="-128"/>
                <a:ea typeface="Meiryo UI" panose="020B0604030504040204" pitchFamily="50" charset="-128"/>
              </a:rPr>
              <a:t>=0.01, momentum=0.9)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学習率を</a:t>
            </a:r>
            <a:r>
              <a:rPr lang="en-US" altLang="ja-JP" sz="1400" b="1" dirty="0">
                <a:latin typeface="Meiryo UI" panose="020B0604030504040204" pitchFamily="50" charset="-128"/>
                <a:ea typeface="Meiryo UI" panose="020B0604030504040204" pitchFamily="50" charset="-128"/>
              </a:rPr>
              <a:t>0.01</a:t>
            </a:r>
            <a:r>
              <a:rPr lang="ja-JP" altLang="en-US" sz="1400" b="1" dirty="0">
                <a:latin typeface="Meiryo UI" panose="020B0604030504040204" pitchFamily="50" charset="-128"/>
                <a:ea typeface="Meiryo UI" panose="020B0604030504040204" pitchFamily="50" charset="-128"/>
              </a:rPr>
              <a:t>に変更</a:t>
            </a:r>
          </a:p>
          <a:p>
            <a:r>
              <a:rPr lang="en-US" altLang="ja-JP" sz="1400" dirty="0">
                <a:latin typeface="Meiryo UI" panose="020B0604030504040204" pitchFamily="50" charset="-128"/>
                <a:ea typeface="Meiryo UI" panose="020B0604030504040204" pitchFamily="50" charset="-128"/>
              </a:rPr>
              <a:t>Use code with caution</a:t>
            </a:r>
          </a:p>
        </p:txBody>
      </p:sp>
      <p:sp>
        <p:nvSpPr>
          <p:cNvPr id="4" name="テキスト ボックス 3">
            <a:extLst>
              <a:ext uri="{FF2B5EF4-FFF2-40B4-BE49-F238E27FC236}">
                <a16:creationId xmlns:a16="http://schemas.microsoft.com/office/drawing/2014/main" id="{D318F53B-CA24-40D5-E423-2FD168F7CC34}"/>
              </a:ext>
            </a:extLst>
          </p:cNvPr>
          <p:cNvSpPr txBox="1"/>
          <p:nvPr/>
        </p:nvSpPr>
        <p:spPr>
          <a:xfrm>
            <a:off x="242795" y="1021976"/>
            <a:ext cx="10999694" cy="338554"/>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rPr>
              <a:t>EPOC</a:t>
            </a:r>
            <a:r>
              <a:rPr lang="ja-JP" altLang="en-US" sz="1600" dirty="0">
                <a:latin typeface="Meiryo UI" panose="020B0604030504040204" pitchFamily="50" charset="-128"/>
                <a:ea typeface="Meiryo UI" panose="020B0604030504040204" pitchFamily="50" charset="-128"/>
              </a:rPr>
              <a:t>を増やしたり、フィルタ数を増やすことで、学習時間の性能劣化が考えられるため、学習率をあげてみる</a:t>
            </a:r>
            <a:endParaRPr lang="en-US" altLang="ja-JP" sz="160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4F36A437-8821-7AA9-1035-F83DA30188D6}"/>
              </a:ext>
            </a:extLst>
          </p:cNvPr>
          <p:cNvSpPr>
            <a:spLocks noGrp="1"/>
          </p:cNvSpPr>
          <p:nvPr>
            <p:ph type="sldNum" sz="quarter" idx="12"/>
          </p:nvPr>
        </p:nvSpPr>
        <p:spPr/>
        <p:txBody>
          <a:bodyPr/>
          <a:lstStyle/>
          <a:p>
            <a:fld id="{2977F5E9-0479-47A0-9E51-109E0858BCF2}" type="slidenum">
              <a:rPr kumimoji="1" lang="ja-JP" altLang="en-US" smtClean="0"/>
              <a:t>39</a:t>
            </a:fld>
            <a:endParaRPr kumimoji="1" lang="ja-JP" altLang="en-US"/>
          </a:p>
        </p:txBody>
      </p:sp>
    </p:spTree>
    <p:extLst>
      <p:ext uri="{BB962C8B-B14F-4D97-AF65-F5344CB8AC3E}">
        <p14:creationId xmlns:p14="http://schemas.microsoft.com/office/powerpoint/2010/main" val="372827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6567F-A7CA-5171-9046-9D3DE740303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195C679-F8CF-6BFF-53BF-EB92229D0417}"/>
              </a:ext>
            </a:extLst>
          </p:cNvPr>
          <p:cNvSpPr txBox="1"/>
          <p:nvPr/>
        </p:nvSpPr>
        <p:spPr>
          <a:xfrm>
            <a:off x="2096995" y="3013502"/>
            <a:ext cx="7998011" cy="1446550"/>
          </a:xfrm>
          <a:prstGeom prst="rect">
            <a:avLst/>
          </a:prstGeom>
          <a:noFill/>
        </p:spPr>
        <p:txBody>
          <a:bodyPr wrap="square" rtlCol="0">
            <a:spAutoFit/>
          </a:bodyPr>
          <a:lstStyle/>
          <a:p>
            <a:pPr algn="ctr"/>
            <a:r>
              <a:rPr lang="ja-JP" altLang="en-US" sz="4800" b="1" dirty="0">
                <a:latin typeface="Meiryo UI" panose="020B0604030504040204" pitchFamily="50" charset="-128"/>
                <a:ea typeface="Meiryo UI" panose="020B0604030504040204" pitchFamily="50" charset="-128"/>
              </a:rPr>
              <a:t>３ｰ１．</a:t>
            </a:r>
            <a:r>
              <a:rPr lang="en-US" altLang="ja-JP" sz="4800" b="1" dirty="0">
                <a:latin typeface="Meiryo UI" panose="020B0604030504040204" pitchFamily="50" charset="-128"/>
                <a:ea typeface="Meiryo UI" panose="020B0604030504040204" pitchFamily="50" charset="-128"/>
              </a:rPr>
              <a:t>CNN</a:t>
            </a:r>
            <a:r>
              <a:rPr lang="ja-JP" altLang="en-US" sz="4800" b="1" dirty="0">
                <a:latin typeface="Meiryo UI" panose="020B0604030504040204" pitchFamily="50" charset="-128"/>
                <a:ea typeface="Meiryo UI" panose="020B0604030504040204" pitchFamily="50" charset="-128"/>
              </a:rPr>
              <a:t>解説</a:t>
            </a:r>
            <a:endParaRPr lang="en-US" altLang="ja-JP" sz="4800" b="1" dirty="0">
              <a:latin typeface="Meiryo UI" panose="020B0604030504040204" pitchFamily="50" charset="-128"/>
              <a:ea typeface="Meiryo UI" panose="020B0604030504040204" pitchFamily="50" charset="-128"/>
            </a:endParaRPr>
          </a:p>
          <a:p>
            <a:pPr algn="ctr"/>
            <a:r>
              <a:rPr kumimoji="1" lang="ja-JP" altLang="en-US" sz="4000" b="1" dirty="0">
                <a:latin typeface="Meiryo UI" panose="020B0604030504040204" pitchFamily="50" charset="-128"/>
                <a:ea typeface="Meiryo UI" panose="020B0604030504040204" pitchFamily="50" charset="-128"/>
              </a:rPr>
              <a:t>画像認識を例として</a:t>
            </a:r>
            <a:endParaRPr kumimoji="1" lang="ja-JP" altLang="en-US" sz="4000" dirty="0"/>
          </a:p>
        </p:txBody>
      </p:sp>
      <p:sp>
        <p:nvSpPr>
          <p:cNvPr id="2" name="スライド番号プレースホルダー 1">
            <a:extLst>
              <a:ext uri="{FF2B5EF4-FFF2-40B4-BE49-F238E27FC236}">
                <a16:creationId xmlns:a16="http://schemas.microsoft.com/office/drawing/2014/main" id="{70F0B8AA-EF32-DAA6-396D-04387BC27883}"/>
              </a:ext>
            </a:extLst>
          </p:cNvPr>
          <p:cNvSpPr>
            <a:spLocks noGrp="1"/>
          </p:cNvSpPr>
          <p:nvPr>
            <p:ph type="sldNum" sz="quarter" idx="12"/>
          </p:nvPr>
        </p:nvSpPr>
        <p:spPr/>
        <p:txBody>
          <a:bodyPr/>
          <a:lstStyle/>
          <a:p>
            <a:fld id="{2977F5E9-0479-47A0-9E51-109E0858BCF2}" type="slidenum">
              <a:rPr kumimoji="1" lang="ja-JP" altLang="en-US" smtClean="0"/>
              <a:t>4</a:t>
            </a:fld>
            <a:endParaRPr kumimoji="1" lang="ja-JP" altLang="en-US"/>
          </a:p>
        </p:txBody>
      </p:sp>
    </p:spTree>
    <p:extLst>
      <p:ext uri="{BB962C8B-B14F-4D97-AF65-F5344CB8AC3E}">
        <p14:creationId xmlns:p14="http://schemas.microsoft.com/office/powerpoint/2010/main" val="109227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D4BCF-19DB-6F87-B491-3C5F46C3AD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416B50-4894-304F-95CE-1AB3FC812F5D}"/>
              </a:ext>
            </a:extLst>
          </p:cNvPr>
          <p:cNvSpPr>
            <a:spLocks noGrp="1"/>
          </p:cNvSpPr>
          <p:nvPr>
            <p:ph type="title"/>
          </p:nvPr>
        </p:nvSpPr>
        <p:spPr/>
        <p:txBody>
          <a:bodyPr/>
          <a:lstStyle/>
          <a:p>
            <a:r>
              <a:rPr kumimoji="1" lang="ja-JP" altLang="en-US" b="1" dirty="0"/>
              <a:t>改善策　過学習対策（ドロップアウト）</a:t>
            </a:r>
          </a:p>
        </p:txBody>
      </p:sp>
      <p:sp>
        <p:nvSpPr>
          <p:cNvPr id="3" name="テキスト プレースホルダー 2">
            <a:extLst>
              <a:ext uri="{FF2B5EF4-FFF2-40B4-BE49-F238E27FC236}">
                <a16:creationId xmlns:a16="http://schemas.microsoft.com/office/drawing/2014/main" id="{DE449791-1429-E280-0AF0-1D53CA4A4D9D}"/>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sp>
        <p:nvSpPr>
          <p:cNvPr id="5" name="テキスト ボックス 4">
            <a:extLst>
              <a:ext uri="{FF2B5EF4-FFF2-40B4-BE49-F238E27FC236}">
                <a16:creationId xmlns:a16="http://schemas.microsoft.com/office/drawing/2014/main" id="{2D586478-5E5D-0D71-5089-E581EB5843B6}"/>
              </a:ext>
            </a:extLst>
          </p:cNvPr>
          <p:cNvSpPr txBox="1"/>
          <p:nvPr/>
        </p:nvSpPr>
        <p:spPr>
          <a:xfrm>
            <a:off x="242795" y="1530268"/>
            <a:ext cx="11550276" cy="5078313"/>
          </a:xfrm>
          <a:prstGeom prst="rect">
            <a:avLst/>
          </a:prstGeom>
          <a:noFill/>
          <a:ln w="25400">
            <a:solidFill>
              <a:schemeClr val="bg1">
                <a:lumMod val="50000"/>
              </a:schemeClr>
            </a:solidFill>
          </a:ln>
        </p:spPr>
        <p:txBody>
          <a:bodyPr wrap="square">
            <a:spAutoFit/>
          </a:bodyPr>
          <a:lstStyle/>
          <a:p>
            <a:r>
              <a:rPr lang="ja-JP" altLang="en-US" sz="1600" b="1" dirty="0">
                <a:latin typeface="Meiryo UI" panose="020B0604030504040204" pitchFamily="50" charset="-128"/>
                <a:ea typeface="Meiryo UI" panose="020B0604030504040204" pitchFamily="50" charset="-128"/>
              </a:rPr>
              <a:t>過学習を防ぐ</a:t>
            </a:r>
          </a:p>
          <a:p>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過学習とは、モデルが学習データに過度に適合し、未知のデータに対する精度が低下する現象です。</a:t>
            </a:r>
          </a:p>
          <a:p>
            <a:r>
              <a:rPr lang="ja-JP" altLang="en-US" sz="1400" dirty="0">
                <a:latin typeface="Meiryo UI" panose="020B0604030504040204" pitchFamily="50" charset="-128"/>
                <a:ea typeface="Meiryo UI" panose="020B0604030504040204" pitchFamily="50" charset="-128"/>
              </a:rPr>
              <a:t>過学習を防ぐためには、ドロップアウトや正則化などの手法を用いることができます。</a:t>
            </a:r>
          </a:p>
          <a:p>
            <a:r>
              <a:rPr lang="ja-JP" altLang="en-US" sz="1400" dirty="0">
                <a:latin typeface="Meiryo UI" panose="020B0604030504040204" pitchFamily="50" charset="-128"/>
                <a:ea typeface="Meiryo UI" panose="020B0604030504040204" pitchFamily="50" charset="-128"/>
              </a:rPr>
              <a:t>以下のコードで、ドロップアウトを追加しています。</a:t>
            </a:r>
          </a:p>
          <a:p>
            <a:r>
              <a:rPr lang="ja-JP" altLang="en-US" sz="1400" dirty="0">
                <a:latin typeface="Meiryo UI" panose="020B0604030504040204" pitchFamily="50" charset="-128"/>
                <a:ea typeface="Meiryo UI" panose="020B0604030504040204" pitchFamily="50" charset="-128"/>
              </a:rPr>
              <a:t> </a:t>
            </a:r>
          </a:p>
          <a:p>
            <a:r>
              <a:rPr lang="en-US" altLang="ja-JP" sz="1400" dirty="0">
                <a:latin typeface="Meiryo UI" panose="020B0604030504040204" pitchFamily="50" charset="-128"/>
                <a:ea typeface="Meiryo UI" panose="020B0604030504040204" pitchFamily="50" charset="-128"/>
              </a:rPr>
              <a:t>class Net(</a:t>
            </a:r>
            <a:r>
              <a:rPr lang="en-US" altLang="ja-JP" sz="1400" dirty="0" err="1">
                <a:latin typeface="Meiryo UI" panose="020B0604030504040204" pitchFamily="50" charset="-128"/>
                <a:ea typeface="Meiryo UI" panose="020B0604030504040204" pitchFamily="50" charset="-128"/>
              </a:rPr>
              <a:t>nn.Module</a:t>
            </a:r>
            <a:r>
              <a:rPr lang="en-US" altLang="ja-JP" sz="1400"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       def __</a:t>
            </a:r>
            <a:r>
              <a:rPr lang="en-US" altLang="ja-JP" sz="1400" dirty="0" err="1">
                <a:latin typeface="Meiryo UI" panose="020B0604030504040204" pitchFamily="50" charset="-128"/>
                <a:ea typeface="Meiryo UI" panose="020B0604030504040204" pitchFamily="50" charset="-128"/>
              </a:rPr>
              <a:t>init</a:t>
            </a:r>
            <a:r>
              <a:rPr lang="en-US" altLang="ja-JP" sz="1400" dirty="0">
                <a:latin typeface="Meiryo UI" panose="020B0604030504040204" pitchFamily="50" charset="-128"/>
                <a:ea typeface="Meiryo UI" panose="020B0604030504040204" pitchFamily="50" charset="-128"/>
              </a:rPr>
              <a:t>__(self):</a:t>
            </a:r>
          </a:p>
          <a:p>
            <a:r>
              <a:rPr lang="en-US" altLang="ja-JP" sz="1400"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 ... (</a:t>
            </a:r>
            <a:r>
              <a:rPr lang="ja-JP" altLang="en-US" sz="1400" b="1" dirty="0">
                <a:latin typeface="Meiryo UI" panose="020B0604030504040204" pitchFamily="50" charset="-128"/>
                <a:ea typeface="Meiryo UI" panose="020B0604030504040204" pitchFamily="50" charset="-128"/>
              </a:rPr>
              <a:t>その他のコードは変更なし</a:t>
            </a:r>
            <a:r>
              <a:rPr lang="en-US" altLang="ja-JP" sz="1400" b="1"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           </a:t>
            </a:r>
            <a:r>
              <a:rPr lang="en-US" altLang="ja-JP" sz="1400" dirty="0" err="1">
                <a:latin typeface="Meiryo UI" panose="020B0604030504040204" pitchFamily="50" charset="-128"/>
                <a:ea typeface="Meiryo UI" panose="020B0604030504040204" pitchFamily="50" charset="-128"/>
              </a:rPr>
              <a:t>self.dropout</a:t>
            </a:r>
            <a:r>
              <a:rPr lang="en-US" altLang="ja-JP" sz="1400" dirty="0">
                <a:latin typeface="Meiryo UI" panose="020B0604030504040204" pitchFamily="50" charset="-128"/>
                <a:ea typeface="Meiryo UI" panose="020B0604030504040204" pitchFamily="50" charset="-128"/>
              </a:rPr>
              <a:t> = </a:t>
            </a:r>
            <a:r>
              <a:rPr lang="en-US" altLang="ja-JP" sz="1400" dirty="0" err="1">
                <a:latin typeface="Meiryo UI" panose="020B0604030504040204" pitchFamily="50" charset="-128"/>
                <a:ea typeface="Meiryo UI" panose="020B0604030504040204" pitchFamily="50" charset="-128"/>
              </a:rPr>
              <a:t>nn.Dropout</a:t>
            </a:r>
            <a:r>
              <a:rPr lang="en-US" altLang="ja-JP" sz="1400" dirty="0">
                <a:latin typeface="Meiryo UI" panose="020B0604030504040204" pitchFamily="50" charset="-128"/>
                <a:ea typeface="Meiryo UI" panose="020B0604030504040204" pitchFamily="50" charset="-128"/>
              </a:rPr>
              <a:t>(0.5)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ドロップアウトを追加</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def forward(self, x):</a:t>
            </a:r>
          </a:p>
          <a:p>
            <a:r>
              <a:rPr lang="en-US" altLang="ja-JP" sz="1400" dirty="0">
                <a:latin typeface="Meiryo UI" panose="020B0604030504040204" pitchFamily="50" charset="-128"/>
                <a:ea typeface="Meiryo UI" panose="020B0604030504040204" pitchFamily="50" charset="-128"/>
              </a:rPr>
              <a:t>           </a:t>
            </a:r>
            <a:r>
              <a:rPr lang="en-US" altLang="ja-JP" sz="1400" b="1" dirty="0">
                <a:latin typeface="Meiryo UI" panose="020B0604030504040204" pitchFamily="50" charset="-128"/>
                <a:ea typeface="Meiryo UI" panose="020B0604030504040204" pitchFamily="50" charset="-128"/>
              </a:rPr>
              <a:t># ... (</a:t>
            </a:r>
            <a:r>
              <a:rPr lang="ja-JP" altLang="en-US" sz="1400" b="1" dirty="0">
                <a:latin typeface="Meiryo UI" panose="020B0604030504040204" pitchFamily="50" charset="-128"/>
                <a:ea typeface="Meiryo UI" panose="020B0604030504040204" pitchFamily="50" charset="-128"/>
              </a:rPr>
              <a:t>その他のコードは変更なし</a:t>
            </a:r>
            <a:r>
              <a:rPr lang="en-US" altLang="ja-JP" sz="1400" b="1"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           x = </a:t>
            </a:r>
            <a:r>
              <a:rPr lang="en-US" altLang="ja-JP" sz="1400" dirty="0" err="1">
                <a:latin typeface="Meiryo UI" panose="020B0604030504040204" pitchFamily="50" charset="-128"/>
                <a:ea typeface="Meiryo UI" panose="020B0604030504040204" pitchFamily="50" charset="-128"/>
              </a:rPr>
              <a:t>self.dropout</a:t>
            </a:r>
            <a:r>
              <a:rPr lang="en-US" altLang="ja-JP" sz="1400" dirty="0">
                <a:latin typeface="Meiryo UI" panose="020B0604030504040204" pitchFamily="50" charset="-128"/>
                <a:ea typeface="Meiryo UI" panose="020B0604030504040204" pitchFamily="50" charset="-128"/>
              </a:rPr>
              <a:t>(x)  </a:t>
            </a:r>
            <a:r>
              <a:rPr lang="en-US" altLang="ja-JP" sz="1400" b="1" dirty="0">
                <a:latin typeface="Meiryo UI" panose="020B0604030504040204" pitchFamily="50" charset="-128"/>
                <a:ea typeface="Meiryo UI" panose="020B0604030504040204" pitchFamily="50" charset="-128"/>
              </a:rPr>
              <a:t># </a:t>
            </a:r>
            <a:r>
              <a:rPr lang="ja-JP" altLang="en-US" sz="1400" b="1" dirty="0">
                <a:latin typeface="Meiryo UI" panose="020B0604030504040204" pitchFamily="50" charset="-128"/>
                <a:ea typeface="Meiryo UI" panose="020B0604030504040204" pitchFamily="50" charset="-128"/>
              </a:rPr>
              <a:t>ドロップアウトを適用</a:t>
            </a: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x = </a:t>
            </a:r>
            <a:r>
              <a:rPr lang="en-US" altLang="ja-JP" sz="1400" dirty="0" err="1">
                <a:latin typeface="Meiryo UI" panose="020B0604030504040204" pitchFamily="50" charset="-128"/>
                <a:ea typeface="Meiryo UI" panose="020B0604030504040204" pitchFamily="50" charset="-128"/>
              </a:rPr>
              <a:t>F.relu</a:t>
            </a:r>
            <a:r>
              <a:rPr lang="en-US" altLang="ja-JP" sz="1400" dirty="0">
                <a:latin typeface="Meiryo UI" panose="020B0604030504040204" pitchFamily="50" charset="-128"/>
                <a:ea typeface="Meiryo UI" panose="020B0604030504040204" pitchFamily="50" charset="-128"/>
              </a:rPr>
              <a:t>(self.fc2(x))</a:t>
            </a:r>
          </a:p>
          <a:p>
            <a:r>
              <a:rPr lang="en-US" altLang="ja-JP" sz="1400" b="1" dirty="0">
                <a:latin typeface="Meiryo UI" panose="020B0604030504040204" pitchFamily="50" charset="-128"/>
                <a:ea typeface="Meiryo UI" panose="020B0604030504040204" pitchFamily="50" charset="-128"/>
              </a:rPr>
              <a:t>           # ... (</a:t>
            </a:r>
            <a:r>
              <a:rPr lang="ja-JP" altLang="en-US" sz="1400" b="1" dirty="0">
                <a:latin typeface="Meiryo UI" panose="020B0604030504040204" pitchFamily="50" charset="-128"/>
                <a:ea typeface="Meiryo UI" panose="020B0604030504040204" pitchFamily="50" charset="-128"/>
              </a:rPr>
              <a:t>その他のコードは変更なし</a:t>
            </a:r>
            <a:r>
              <a:rPr lang="en-US" altLang="ja-JP" sz="1400" b="1" dirty="0">
                <a:latin typeface="Meiryo UI" panose="020B0604030504040204" pitchFamily="50" charset="-128"/>
                <a:ea typeface="Meiryo UI" panose="020B0604030504040204" pitchFamily="50" charset="-128"/>
              </a:rPr>
              <a:t>)</a:t>
            </a:r>
          </a:p>
          <a:p>
            <a:r>
              <a:rPr lang="en-US" altLang="ja-JP" sz="1400" dirty="0">
                <a:latin typeface="Meiryo UI" panose="020B0604030504040204" pitchFamily="50" charset="-128"/>
                <a:ea typeface="Meiryo UI" panose="020B0604030504040204" pitchFamily="50" charset="-128"/>
              </a:rPr>
              <a:t>Use code with caution</a:t>
            </a:r>
          </a:p>
          <a:p>
            <a:endParaRPr lang="en-US" altLang="ja-JP" sz="1400"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その他</a:t>
            </a: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上記以外にも、データの前処理やモデルのアーキテクチャなど、様々な要因が正解率に影響を与える可能性があります。より詳細なデバッグを行うためには、これらの要因についても検討する必要があります。</a:t>
            </a:r>
          </a:p>
          <a:p>
            <a:endParaRPr lang="ja-JP" altLang="en-US"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これらの改善策を適用することで、プログラムの正解率が向上する可能性があります。ぜひお試しください。</a:t>
            </a:r>
          </a:p>
        </p:txBody>
      </p:sp>
      <p:sp>
        <p:nvSpPr>
          <p:cNvPr id="4" name="テキスト ボックス 3">
            <a:extLst>
              <a:ext uri="{FF2B5EF4-FFF2-40B4-BE49-F238E27FC236}">
                <a16:creationId xmlns:a16="http://schemas.microsoft.com/office/drawing/2014/main" id="{E1CF184B-BA33-651F-2169-A4925B81D947}"/>
              </a:ext>
            </a:extLst>
          </p:cNvPr>
          <p:cNvSpPr txBox="1"/>
          <p:nvPr/>
        </p:nvSpPr>
        <p:spPr>
          <a:xfrm>
            <a:off x="242795" y="1021976"/>
            <a:ext cx="10999694"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過学習になっている可能性を消すためにドロップアウトで一部のノード（ニューロン）を無効化（不活性化）してみます</a:t>
            </a:r>
            <a:endParaRPr lang="en-US" altLang="ja-JP" sz="160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61941B83-38D8-08CA-84AD-EC893D8D9F29}"/>
              </a:ext>
            </a:extLst>
          </p:cNvPr>
          <p:cNvSpPr>
            <a:spLocks noGrp="1"/>
          </p:cNvSpPr>
          <p:nvPr>
            <p:ph type="sldNum" sz="quarter" idx="12"/>
          </p:nvPr>
        </p:nvSpPr>
        <p:spPr/>
        <p:txBody>
          <a:bodyPr/>
          <a:lstStyle/>
          <a:p>
            <a:fld id="{2977F5E9-0479-47A0-9E51-109E0858BCF2}" type="slidenum">
              <a:rPr kumimoji="1" lang="ja-JP" altLang="en-US" smtClean="0"/>
              <a:t>40</a:t>
            </a:fld>
            <a:endParaRPr kumimoji="1" lang="ja-JP" altLang="en-US"/>
          </a:p>
        </p:txBody>
      </p:sp>
    </p:spTree>
    <p:extLst>
      <p:ext uri="{BB962C8B-B14F-4D97-AF65-F5344CB8AC3E}">
        <p14:creationId xmlns:p14="http://schemas.microsoft.com/office/powerpoint/2010/main" val="2829443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1DAA36-2F8D-FB4B-50F0-FD5003D750E2}"/>
              </a:ext>
            </a:extLst>
          </p:cNvPr>
          <p:cNvSpPr>
            <a:spLocks noGrp="1"/>
          </p:cNvSpPr>
          <p:nvPr>
            <p:ph type="title"/>
          </p:nvPr>
        </p:nvSpPr>
        <p:spPr/>
        <p:txBody>
          <a:bodyPr/>
          <a:lstStyle/>
          <a:p>
            <a:r>
              <a:rPr kumimoji="1" lang="ja-JP" altLang="en-US" b="1" dirty="0"/>
              <a:t>チューニング結果</a:t>
            </a:r>
          </a:p>
        </p:txBody>
      </p:sp>
      <p:sp>
        <p:nvSpPr>
          <p:cNvPr id="3" name="テキスト プレースホルダー 2">
            <a:extLst>
              <a:ext uri="{FF2B5EF4-FFF2-40B4-BE49-F238E27FC236}">
                <a16:creationId xmlns:a16="http://schemas.microsoft.com/office/drawing/2014/main" id="{C1362A85-BA37-D942-108E-628D175F725E}"/>
              </a:ext>
            </a:extLst>
          </p:cNvPr>
          <p:cNvSpPr>
            <a:spLocks noGrp="1"/>
          </p:cNvSpPr>
          <p:nvPr>
            <p:ph type="body" sz="quarter" idx="13"/>
          </p:nvPr>
        </p:nvSpPr>
        <p:spPr/>
        <p:txBody>
          <a:bodyPr/>
          <a:lstStyle/>
          <a:p>
            <a:r>
              <a:rPr kumimoji="1" lang="ja-JP" altLang="en-US" dirty="0"/>
              <a:t>チュートリアル　画像認識</a:t>
            </a:r>
            <a:r>
              <a:rPr kumimoji="1" lang="en-US" altLang="ja-JP" dirty="0"/>
              <a:t>CNN</a:t>
            </a:r>
            <a:r>
              <a:rPr kumimoji="1" lang="ja-JP" altLang="en-US" dirty="0"/>
              <a:t>実装</a:t>
            </a:r>
          </a:p>
        </p:txBody>
      </p:sp>
      <p:graphicFrame>
        <p:nvGraphicFramePr>
          <p:cNvPr id="4" name="表 3">
            <a:extLst>
              <a:ext uri="{FF2B5EF4-FFF2-40B4-BE49-F238E27FC236}">
                <a16:creationId xmlns:a16="http://schemas.microsoft.com/office/drawing/2014/main" id="{CA8C56A3-4832-8AD7-9922-8C0E60B41D09}"/>
              </a:ext>
            </a:extLst>
          </p:cNvPr>
          <p:cNvGraphicFramePr>
            <a:graphicFrameLocks noGrp="1"/>
          </p:cNvGraphicFramePr>
          <p:nvPr/>
        </p:nvGraphicFramePr>
        <p:xfrm>
          <a:off x="544606" y="2467782"/>
          <a:ext cx="10246659" cy="2225040"/>
        </p:xfrm>
        <a:graphic>
          <a:graphicData uri="http://schemas.openxmlformats.org/drawingml/2006/table">
            <a:tbl>
              <a:tblPr firstRow="1" bandRow="1">
                <a:tableStyleId>{5940675A-B579-460E-94D1-54222C63F5DA}</a:tableStyleId>
              </a:tblPr>
              <a:tblGrid>
                <a:gridCol w="423582">
                  <a:extLst>
                    <a:ext uri="{9D8B030D-6E8A-4147-A177-3AD203B41FA5}">
                      <a16:colId xmlns:a16="http://schemas.microsoft.com/office/drawing/2014/main" val="2445403293"/>
                    </a:ext>
                  </a:extLst>
                </a:gridCol>
                <a:gridCol w="3675081">
                  <a:extLst>
                    <a:ext uri="{9D8B030D-6E8A-4147-A177-3AD203B41FA5}">
                      <a16:colId xmlns:a16="http://schemas.microsoft.com/office/drawing/2014/main" val="767240067"/>
                    </a:ext>
                  </a:extLst>
                </a:gridCol>
                <a:gridCol w="2049332">
                  <a:extLst>
                    <a:ext uri="{9D8B030D-6E8A-4147-A177-3AD203B41FA5}">
                      <a16:colId xmlns:a16="http://schemas.microsoft.com/office/drawing/2014/main" val="121070161"/>
                    </a:ext>
                  </a:extLst>
                </a:gridCol>
                <a:gridCol w="2049332">
                  <a:extLst>
                    <a:ext uri="{9D8B030D-6E8A-4147-A177-3AD203B41FA5}">
                      <a16:colId xmlns:a16="http://schemas.microsoft.com/office/drawing/2014/main" val="3465905357"/>
                    </a:ext>
                  </a:extLst>
                </a:gridCol>
                <a:gridCol w="2049332">
                  <a:extLst>
                    <a:ext uri="{9D8B030D-6E8A-4147-A177-3AD203B41FA5}">
                      <a16:colId xmlns:a16="http://schemas.microsoft.com/office/drawing/2014/main" val="2554054979"/>
                    </a:ext>
                  </a:extLst>
                </a:gridCol>
              </a:tblGrid>
              <a:tr h="370840">
                <a:tc>
                  <a:txBody>
                    <a:bodyPr/>
                    <a:lstStyle/>
                    <a:p>
                      <a:endParaRPr kumimoji="1" lang="ja-JP" altLang="en-US" sz="1600" dirty="0">
                        <a:latin typeface="Meiryo UI" panose="020B0604030504040204" pitchFamily="50" charset="-128"/>
                        <a:ea typeface="Meiryo UI" panose="020B0604030504040204" pitchFamily="50" charset="-128"/>
                      </a:endParaRPr>
                    </a:p>
                  </a:txBody>
                  <a:tcPr/>
                </a:tc>
                <a:tc>
                  <a:txBody>
                    <a:bodyPr/>
                    <a:lstStyle/>
                    <a:p>
                      <a:r>
                        <a:rPr kumimoji="1" lang="ja-JP" altLang="en-US" sz="1600" dirty="0">
                          <a:latin typeface="Meiryo UI" panose="020B0604030504040204" pitchFamily="50" charset="-128"/>
                          <a:ea typeface="Meiryo UI" panose="020B0604030504040204" pitchFamily="50" charset="-128"/>
                        </a:rPr>
                        <a:t>モデル</a:t>
                      </a:r>
                    </a:p>
                  </a:txBody>
                  <a:tcPr/>
                </a:tc>
                <a:tc>
                  <a:txBody>
                    <a:bodyPr/>
                    <a:lstStyle/>
                    <a:p>
                      <a:r>
                        <a:rPr kumimoji="1" lang="ja-JP" altLang="en-US" sz="1600" dirty="0">
                          <a:latin typeface="Meiryo UI" panose="020B0604030504040204" pitchFamily="50" charset="-128"/>
                          <a:ea typeface="Meiryo UI" panose="020B0604030504040204" pitchFamily="50" charset="-128"/>
                        </a:rPr>
                        <a:t>学習時間（秒）</a:t>
                      </a:r>
                    </a:p>
                  </a:txBody>
                  <a:tcPr/>
                </a:tc>
                <a:tc>
                  <a:txBody>
                    <a:bodyPr/>
                    <a:lstStyle/>
                    <a:p>
                      <a:r>
                        <a:rPr kumimoji="1" lang="ja-JP" altLang="en-US" sz="1600" dirty="0">
                          <a:latin typeface="Meiryo UI" panose="020B0604030504040204" pitchFamily="50" charset="-128"/>
                          <a:ea typeface="Meiryo UI" panose="020B0604030504040204" pitchFamily="50" charset="-128"/>
                        </a:rPr>
                        <a:t>正解率</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r>
                        <a:rPr kumimoji="1" lang="ja-JP" altLang="en-US" sz="1600" dirty="0">
                          <a:latin typeface="Meiryo UI" panose="020B0604030504040204" pitchFamily="50" charset="-128"/>
                          <a:ea typeface="Meiryo UI" panose="020B0604030504040204" pitchFamily="50" charset="-128"/>
                        </a:rPr>
                        <a:t>評価</a:t>
                      </a:r>
                    </a:p>
                  </a:txBody>
                  <a:tcPr/>
                </a:tc>
                <a:extLst>
                  <a:ext uri="{0D108BD9-81ED-4DB2-BD59-A6C34878D82A}">
                    <a16:rowId xmlns:a16="http://schemas.microsoft.com/office/drawing/2014/main" val="3394342362"/>
                  </a:ext>
                </a:extLst>
              </a:tr>
              <a:tr h="370840">
                <a:tc>
                  <a:txBody>
                    <a:bodyPr/>
                    <a:lstStyle/>
                    <a:p>
                      <a:r>
                        <a:rPr kumimoji="1" lang="ja-JP" altLang="en-US" sz="1600" dirty="0">
                          <a:latin typeface="Meiryo UI" panose="020B0604030504040204" pitchFamily="50" charset="-128"/>
                          <a:ea typeface="Meiryo UI" panose="020B0604030504040204" pitchFamily="50" charset="-128"/>
                        </a:rPr>
                        <a:t>１</a:t>
                      </a:r>
                      <a:endParaRPr kumimoji="1" lang="en-US" altLang="ja-JP" sz="1600" dirty="0">
                        <a:latin typeface="Meiryo UI" panose="020B0604030504040204" pitchFamily="50" charset="-128"/>
                        <a:ea typeface="Meiryo UI" panose="020B0604030504040204" pitchFamily="50" charset="-128"/>
                      </a:endParaRPr>
                    </a:p>
                  </a:txBody>
                  <a:tcPr/>
                </a:tc>
                <a:tc>
                  <a:txBody>
                    <a:bodyPr/>
                    <a:lstStyle/>
                    <a:p>
                      <a:r>
                        <a:rPr kumimoji="1" lang="ja-JP" altLang="en-US" sz="1600" dirty="0">
                          <a:latin typeface="Meiryo UI" panose="020B0604030504040204" pitchFamily="50" charset="-128"/>
                          <a:ea typeface="Meiryo UI" panose="020B0604030504040204" pitchFamily="50" charset="-128"/>
                        </a:rPr>
                        <a:t>オリジナル</a:t>
                      </a:r>
                      <a:r>
                        <a:rPr kumimoji="1" lang="en-US" altLang="ja-JP" sz="1600" dirty="0">
                          <a:latin typeface="Meiryo UI" panose="020B0604030504040204" pitchFamily="50" charset="-128"/>
                          <a:ea typeface="Meiryo UI" panose="020B0604030504040204" pitchFamily="50" charset="-128"/>
                        </a:rPr>
                        <a:t>CNN</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169.086</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53</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ー</a:t>
                      </a:r>
                    </a:p>
                  </a:txBody>
                  <a:tcPr/>
                </a:tc>
                <a:extLst>
                  <a:ext uri="{0D108BD9-81ED-4DB2-BD59-A6C34878D82A}">
                    <a16:rowId xmlns:a16="http://schemas.microsoft.com/office/drawing/2014/main" val="880550942"/>
                  </a:ext>
                </a:extLst>
              </a:tr>
              <a:tr h="370840">
                <a:tc>
                  <a:txBody>
                    <a:bodyPr/>
                    <a:lstStyle/>
                    <a:p>
                      <a:r>
                        <a:rPr kumimoji="1" lang="ja-JP" altLang="en-US" sz="1600" dirty="0">
                          <a:latin typeface="Meiryo UI" panose="020B0604030504040204" pitchFamily="50" charset="-128"/>
                          <a:ea typeface="Meiryo UI" panose="020B0604030504040204" pitchFamily="50" charset="-128"/>
                        </a:rPr>
                        <a:t>２</a:t>
                      </a:r>
                    </a:p>
                  </a:txBody>
                  <a:tcPr/>
                </a:tc>
                <a:tc>
                  <a:txBody>
                    <a:bodyPr/>
                    <a:lstStyle/>
                    <a:p>
                      <a:r>
                        <a:rPr kumimoji="1" lang="ja-JP" altLang="en-US" sz="1600" dirty="0">
                          <a:latin typeface="Meiryo UI" panose="020B0604030504040204" pitchFamily="50" charset="-128"/>
                          <a:ea typeface="Meiryo UI" panose="020B0604030504040204" pitchFamily="50" charset="-128"/>
                        </a:rPr>
                        <a:t>１に対して</a:t>
                      </a:r>
                      <a:r>
                        <a:rPr kumimoji="1" lang="en-US" altLang="ja-JP" sz="1600" dirty="0">
                          <a:latin typeface="Meiryo UI" panose="020B0604030504040204" pitchFamily="50" charset="-128"/>
                          <a:ea typeface="Meiryo UI" panose="020B0604030504040204" pitchFamily="50" charset="-128"/>
                        </a:rPr>
                        <a:t>EPOC</a:t>
                      </a:r>
                      <a:r>
                        <a:rPr kumimoji="1" lang="ja-JP" altLang="en-US" sz="1600" dirty="0">
                          <a:latin typeface="Meiryo UI" panose="020B0604030504040204" pitchFamily="50" charset="-128"/>
                          <a:ea typeface="Meiryo UI" panose="020B0604030504040204" pitchFamily="50" charset="-128"/>
                        </a:rPr>
                        <a:t>を</a:t>
                      </a:r>
                      <a:r>
                        <a:rPr kumimoji="1" lang="en-US" altLang="ja-JP" sz="1600" dirty="0">
                          <a:latin typeface="Meiryo UI" panose="020B0604030504040204" pitchFamily="50" charset="-128"/>
                          <a:ea typeface="Meiryo UI" panose="020B0604030504040204" pitchFamily="50" charset="-128"/>
                        </a:rPr>
                        <a:t>2</a:t>
                      </a:r>
                      <a:r>
                        <a:rPr kumimoji="1" lang="ja-JP" altLang="en-US" sz="1600" dirty="0">
                          <a:latin typeface="Meiryo UI" panose="020B0604030504040204" pitchFamily="50" charset="-128"/>
                          <a:ea typeface="Meiryo UI" panose="020B0604030504040204" pitchFamily="50" charset="-128"/>
                        </a:rPr>
                        <a:t>回から</a:t>
                      </a:r>
                      <a:r>
                        <a:rPr kumimoji="1" lang="en-US" altLang="ja-JP" sz="1600" dirty="0">
                          <a:latin typeface="Meiryo UI" panose="020B0604030504040204" pitchFamily="50" charset="-128"/>
                          <a:ea typeface="Meiryo UI" panose="020B0604030504040204" pitchFamily="50" charset="-128"/>
                        </a:rPr>
                        <a:t>10</a:t>
                      </a:r>
                      <a:r>
                        <a:rPr kumimoji="1" lang="ja-JP" altLang="en-US" sz="1600" dirty="0">
                          <a:latin typeface="Meiryo UI" panose="020B0604030504040204" pitchFamily="50" charset="-128"/>
                          <a:ea typeface="Meiryo UI" panose="020B0604030504040204" pitchFamily="50" charset="-128"/>
                        </a:rPr>
                        <a:t>回（５倍）</a:t>
                      </a: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480.020</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63</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効果あり</a:t>
                      </a:r>
                    </a:p>
                  </a:txBody>
                  <a:tcPr/>
                </a:tc>
                <a:extLst>
                  <a:ext uri="{0D108BD9-81ED-4DB2-BD59-A6C34878D82A}">
                    <a16:rowId xmlns:a16="http://schemas.microsoft.com/office/drawing/2014/main" val="364070484"/>
                  </a:ext>
                </a:extLst>
              </a:tr>
              <a:tr h="370840">
                <a:tc>
                  <a:txBody>
                    <a:bodyPr/>
                    <a:lstStyle/>
                    <a:p>
                      <a:r>
                        <a:rPr kumimoji="1" lang="ja-JP" altLang="en-US" sz="1600" dirty="0">
                          <a:latin typeface="Meiryo UI" panose="020B0604030504040204" pitchFamily="50" charset="-128"/>
                          <a:ea typeface="Meiryo UI" panose="020B0604030504040204" pitchFamily="50" charset="-128"/>
                        </a:rPr>
                        <a:t>３</a:t>
                      </a:r>
                    </a:p>
                  </a:txBody>
                  <a:tcPr/>
                </a:tc>
                <a:tc>
                  <a:txBody>
                    <a:bodyPr/>
                    <a:lstStyle/>
                    <a:p>
                      <a:r>
                        <a:rPr kumimoji="1" lang="ja-JP" altLang="en-US" sz="1600" dirty="0">
                          <a:latin typeface="Meiryo UI" panose="020B0604030504040204" pitchFamily="50" charset="-128"/>
                          <a:ea typeface="Meiryo UI" panose="020B0604030504040204" pitchFamily="50" charset="-128"/>
                        </a:rPr>
                        <a:t>２に対してフィルタ数を２倍</a:t>
                      </a: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1,161.945</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67</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効果あり</a:t>
                      </a:r>
                    </a:p>
                  </a:txBody>
                  <a:tcPr/>
                </a:tc>
                <a:extLst>
                  <a:ext uri="{0D108BD9-81ED-4DB2-BD59-A6C34878D82A}">
                    <a16:rowId xmlns:a16="http://schemas.microsoft.com/office/drawing/2014/main" val="3702033500"/>
                  </a:ext>
                </a:extLst>
              </a:tr>
              <a:tr h="370840">
                <a:tc>
                  <a:txBody>
                    <a:bodyPr/>
                    <a:lstStyle/>
                    <a:p>
                      <a:r>
                        <a:rPr kumimoji="1" lang="ja-JP" altLang="en-US" sz="1600" dirty="0">
                          <a:latin typeface="Meiryo UI" panose="020B0604030504040204" pitchFamily="50" charset="-128"/>
                          <a:ea typeface="Meiryo UI" panose="020B0604030504040204" pitchFamily="50" charset="-128"/>
                        </a:rPr>
                        <a:t>４</a:t>
                      </a:r>
                    </a:p>
                  </a:txBody>
                  <a:tcPr/>
                </a:tc>
                <a:tc>
                  <a:txBody>
                    <a:bodyPr/>
                    <a:lstStyle/>
                    <a:p>
                      <a:r>
                        <a:rPr kumimoji="1" lang="ja-JP" altLang="en-US" sz="1600" dirty="0">
                          <a:latin typeface="Meiryo UI" panose="020B0604030504040204" pitchFamily="50" charset="-128"/>
                          <a:ea typeface="Meiryo UI" panose="020B0604030504040204" pitchFamily="50" charset="-128"/>
                        </a:rPr>
                        <a:t>３に対して学習率を大きく</a:t>
                      </a: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927.869</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25</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効果なし</a:t>
                      </a:r>
                    </a:p>
                  </a:txBody>
                  <a:tcPr/>
                </a:tc>
                <a:extLst>
                  <a:ext uri="{0D108BD9-81ED-4DB2-BD59-A6C34878D82A}">
                    <a16:rowId xmlns:a16="http://schemas.microsoft.com/office/drawing/2014/main" val="2066040189"/>
                  </a:ext>
                </a:extLst>
              </a:tr>
              <a:tr h="370840">
                <a:tc>
                  <a:txBody>
                    <a:bodyPr/>
                    <a:lstStyle/>
                    <a:p>
                      <a:r>
                        <a:rPr kumimoji="1" lang="ja-JP" altLang="en-US" sz="1600" dirty="0">
                          <a:latin typeface="Meiryo UI" panose="020B0604030504040204" pitchFamily="50" charset="-128"/>
                          <a:ea typeface="Meiryo UI" panose="020B0604030504040204" pitchFamily="50" charset="-128"/>
                        </a:rPr>
                        <a:t>５</a:t>
                      </a:r>
                    </a:p>
                  </a:txBody>
                  <a:tcPr/>
                </a:tc>
                <a:tc>
                  <a:txBody>
                    <a:bodyPr/>
                    <a:lstStyle/>
                    <a:p>
                      <a:r>
                        <a:rPr kumimoji="1" lang="ja-JP" altLang="en-US" sz="1600" dirty="0">
                          <a:latin typeface="Meiryo UI" panose="020B0604030504040204" pitchFamily="50" charset="-128"/>
                          <a:ea typeface="Meiryo UI" panose="020B0604030504040204" pitchFamily="50" charset="-128"/>
                        </a:rPr>
                        <a:t>３に対して過学習対策</a:t>
                      </a: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1,096.652</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600" dirty="0">
                          <a:latin typeface="Meiryo UI" panose="020B0604030504040204" pitchFamily="50" charset="-128"/>
                          <a:ea typeface="Meiryo UI" panose="020B0604030504040204" pitchFamily="50" charset="-128"/>
                        </a:rPr>
                        <a:t>64</a:t>
                      </a:r>
                      <a:endParaRPr kumimoji="1" lang="ja-JP" altLang="en-US" sz="1600" dirty="0">
                        <a:latin typeface="Meiryo UI" panose="020B0604030504040204" pitchFamily="50" charset="-128"/>
                        <a:ea typeface="Meiryo UI" panose="020B0604030504040204" pitchFamily="50" charset="-128"/>
                      </a:endParaRPr>
                    </a:p>
                  </a:txBody>
                  <a:tcPr/>
                </a:tc>
                <a:tc>
                  <a:txBody>
                    <a:bodyPr/>
                    <a:lstStyle/>
                    <a:p>
                      <a:pPr algn="ctr"/>
                      <a:r>
                        <a:rPr kumimoji="1" lang="ja-JP" altLang="en-US" sz="1600" dirty="0">
                          <a:latin typeface="Meiryo UI" panose="020B0604030504040204" pitchFamily="50" charset="-128"/>
                          <a:ea typeface="Meiryo UI" panose="020B0604030504040204" pitchFamily="50" charset="-128"/>
                        </a:rPr>
                        <a:t>効果なし</a:t>
                      </a:r>
                    </a:p>
                  </a:txBody>
                  <a:tcPr/>
                </a:tc>
                <a:extLst>
                  <a:ext uri="{0D108BD9-81ED-4DB2-BD59-A6C34878D82A}">
                    <a16:rowId xmlns:a16="http://schemas.microsoft.com/office/drawing/2014/main" val="61639840"/>
                  </a:ext>
                </a:extLst>
              </a:tr>
            </a:tbl>
          </a:graphicData>
        </a:graphic>
      </p:graphicFrame>
      <p:sp>
        <p:nvSpPr>
          <p:cNvPr id="5" name="テキスト ボックス 4">
            <a:extLst>
              <a:ext uri="{FF2B5EF4-FFF2-40B4-BE49-F238E27FC236}">
                <a16:creationId xmlns:a16="http://schemas.microsoft.com/office/drawing/2014/main" id="{E38A6D7C-25BE-DBDE-C1A5-776D5B92DF51}"/>
              </a:ext>
            </a:extLst>
          </p:cNvPr>
          <p:cNvSpPr txBox="1"/>
          <p:nvPr/>
        </p:nvSpPr>
        <p:spPr>
          <a:xfrm>
            <a:off x="477371" y="1021976"/>
            <a:ext cx="10764370" cy="1323439"/>
          </a:xfrm>
          <a:prstGeom prst="rect">
            <a:avLst/>
          </a:prstGeom>
          <a:noFill/>
        </p:spPr>
        <p:txBody>
          <a:bodyPr wrap="square" rtlCol="0">
            <a:spAutoFit/>
          </a:bodyPr>
          <a:lstStyle/>
          <a:p>
            <a:r>
              <a:rPr kumimoji="1" lang="en-US" altLang="ja-JP" sz="1600" dirty="0">
                <a:latin typeface="Meiryo UI" panose="020B0604030504040204" pitchFamily="50" charset="-128"/>
                <a:ea typeface="Meiryo UI" panose="020B0604030504040204" pitchFamily="50" charset="-128"/>
              </a:rPr>
              <a:t>Gemini</a:t>
            </a:r>
            <a:r>
              <a:rPr kumimoji="1" lang="ja-JP" altLang="en-US" sz="1600" dirty="0">
                <a:latin typeface="Meiryo UI" panose="020B0604030504040204" pitchFamily="50" charset="-128"/>
                <a:ea typeface="Meiryo UI" panose="020B0604030504040204" pitchFamily="50" charset="-128"/>
              </a:rPr>
              <a:t>のアドバイスに従いチューニングを行った。</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sz="1600" dirty="0">
                <a:latin typeface="Meiryo UI" panose="020B0604030504040204" pitchFamily="50" charset="-128"/>
                <a:ea typeface="Meiryo UI" panose="020B0604030504040204" pitchFamily="50" charset="-128"/>
              </a:rPr>
              <a:t>EPOC</a:t>
            </a:r>
            <a:r>
              <a:rPr lang="ja-JP" altLang="en-US" sz="1600" dirty="0">
                <a:latin typeface="Meiryo UI" panose="020B0604030504040204" pitchFamily="50" charset="-128"/>
                <a:ea typeface="Meiryo UI" panose="020B0604030504040204" pitchFamily="50" charset="-128"/>
              </a:rPr>
              <a:t>を増やす、フィルタ数を大きくすると正解率は上がった。</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600" dirty="0">
                <a:latin typeface="Meiryo UI" panose="020B0604030504040204" pitchFamily="50" charset="-128"/>
                <a:ea typeface="Meiryo UI" panose="020B0604030504040204" pitchFamily="50" charset="-128"/>
              </a:rPr>
              <a:t>性能は</a:t>
            </a:r>
            <a:r>
              <a:rPr kumimoji="1" lang="en-US" altLang="ja-JP" sz="1600" dirty="0">
                <a:latin typeface="Meiryo UI" panose="020B0604030504040204" pitchFamily="50" charset="-128"/>
                <a:ea typeface="Meiryo UI" panose="020B0604030504040204" pitchFamily="50" charset="-128"/>
              </a:rPr>
              <a:t>EPOC</a:t>
            </a:r>
            <a:r>
              <a:rPr kumimoji="1" lang="ja-JP" altLang="en-US" sz="1600" dirty="0">
                <a:latin typeface="Meiryo UI" panose="020B0604030504040204" pitchFamily="50" charset="-128"/>
                <a:ea typeface="Meiryo UI" panose="020B0604030504040204" pitchFamily="50" charset="-128"/>
              </a:rPr>
              <a:t>数、フィルタ数に対して、大きく依存する。</a:t>
            </a:r>
            <a:endParaRPr kumimoji="1"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学習率を上げても性能はあまり変化がなく、正解率が大幅に下がる結果となった。</a:t>
            </a:r>
            <a:endParaRPr lang="en-US" altLang="ja-JP" sz="16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600" dirty="0">
                <a:latin typeface="Meiryo UI" panose="020B0604030504040204" pitchFamily="50" charset="-128"/>
                <a:ea typeface="Meiryo UI" panose="020B0604030504040204" pitchFamily="50" charset="-128"/>
              </a:rPr>
              <a:t>過学習の傾向はないと判断できる。</a:t>
            </a:r>
            <a:endParaRPr lang="en-US" altLang="ja-JP" sz="1600" dirty="0">
              <a:latin typeface="Meiryo UI" panose="020B0604030504040204" pitchFamily="50" charset="-128"/>
              <a:ea typeface="Meiryo UI" panose="020B0604030504040204" pitchFamily="50" charset="-128"/>
            </a:endParaRPr>
          </a:p>
        </p:txBody>
      </p:sp>
      <p:sp>
        <p:nvSpPr>
          <p:cNvPr id="6" name="テキスト ボックス 5">
            <a:extLst>
              <a:ext uri="{FF2B5EF4-FFF2-40B4-BE49-F238E27FC236}">
                <a16:creationId xmlns:a16="http://schemas.microsoft.com/office/drawing/2014/main" id="{8D7D2964-FDB3-F16E-6F1E-9D0670921F20}"/>
              </a:ext>
            </a:extLst>
          </p:cNvPr>
          <p:cNvSpPr txBox="1"/>
          <p:nvPr/>
        </p:nvSpPr>
        <p:spPr>
          <a:xfrm>
            <a:off x="705970" y="5046240"/>
            <a:ext cx="10535771"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上記の結果より、</a:t>
            </a:r>
            <a:r>
              <a:rPr kumimoji="1" lang="en-US" altLang="ja-JP" sz="1600" dirty="0">
                <a:latin typeface="Meiryo UI" panose="020B0604030504040204" pitchFamily="50" charset="-128"/>
                <a:ea typeface="Meiryo UI" panose="020B0604030504040204" pitchFamily="50" charset="-128"/>
              </a:rPr>
              <a:t>EPOC</a:t>
            </a:r>
            <a:r>
              <a:rPr kumimoji="1" lang="ja-JP" altLang="en-US" sz="1600" dirty="0">
                <a:latin typeface="Meiryo UI" panose="020B0604030504040204" pitchFamily="50" charset="-128"/>
                <a:ea typeface="Meiryo UI" panose="020B0604030504040204" pitchFamily="50" charset="-128"/>
              </a:rPr>
              <a:t>の数を更に上げて学習させることが、効果的ではないかと結論づます。</a:t>
            </a:r>
          </a:p>
        </p:txBody>
      </p:sp>
      <p:sp>
        <p:nvSpPr>
          <p:cNvPr id="7" name="スライド番号プレースホルダー 6">
            <a:extLst>
              <a:ext uri="{FF2B5EF4-FFF2-40B4-BE49-F238E27FC236}">
                <a16:creationId xmlns:a16="http://schemas.microsoft.com/office/drawing/2014/main" id="{C47F1258-25BF-6671-8D34-DB322B3D00E1}"/>
              </a:ext>
            </a:extLst>
          </p:cNvPr>
          <p:cNvSpPr>
            <a:spLocks noGrp="1"/>
          </p:cNvSpPr>
          <p:nvPr>
            <p:ph type="sldNum" sz="quarter" idx="12"/>
          </p:nvPr>
        </p:nvSpPr>
        <p:spPr/>
        <p:txBody>
          <a:bodyPr/>
          <a:lstStyle/>
          <a:p>
            <a:fld id="{2977F5E9-0479-47A0-9E51-109E0858BCF2}" type="slidenum">
              <a:rPr kumimoji="1" lang="ja-JP" altLang="en-US" smtClean="0"/>
              <a:t>41</a:t>
            </a:fld>
            <a:endParaRPr kumimoji="1" lang="ja-JP" altLang="en-US"/>
          </a:p>
        </p:txBody>
      </p:sp>
    </p:spTree>
    <p:extLst>
      <p:ext uri="{BB962C8B-B14F-4D97-AF65-F5344CB8AC3E}">
        <p14:creationId xmlns:p14="http://schemas.microsoft.com/office/powerpoint/2010/main" val="3199243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7B06C-26BE-0ED1-9E96-1676B8AA628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DC440F-BA26-3C70-3C64-5DBE40EA0954}"/>
              </a:ext>
            </a:extLst>
          </p:cNvPr>
          <p:cNvSpPr txBox="1"/>
          <p:nvPr/>
        </p:nvSpPr>
        <p:spPr>
          <a:xfrm>
            <a:off x="2096994" y="2521059"/>
            <a:ext cx="7998011" cy="1815882"/>
          </a:xfrm>
          <a:prstGeom prst="rect">
            <a:avLst/>
          </a:prstGeom>
          <a:noFill/>
        </p:spPr>
        <p:txBody>
          <a:bodyPr wrap="square" rtlCol="0">
            <a:spAutoFit/>
          </a:bodyPr>
          <a:lstStyle/>
          <a:p>
            <a:pPr algn="ctr"/>
            <a:r>
              <a:rPr lang="ja-JP" altLang="en-US" sz="3600" b="1" dirty="0">
                <a:latin typeface="Meiryo UI" panose="020B0604030504040204" pitchFamily="50" charset="-128"/>
                <a:ea typeface="Meiryo UI" panose="020B0604030504040204" pitchFamily="50" charset="-128"/>
              </a:rPr>
              <a:t>チュートリアル</a:t>
            </a:r>
            <a:br>
              <a:rPr lang="ja-JP" altLang="en-US" sz="3600" b="1" dirty="0">
                <a:latin typeface="Meiryo UI" panose="020B0604030504040204" pitchFamily="50" charset="-128"/>
                <a:ea typeface="Meiryo UI" panose="020B0604030504040204" pitchFamily="50" charset="-128"/>
              </a:rPr>
            </a:br>
            <a:r>
              <a:rPr lang="ja-JP" altLang="en-US" sz="4800" b="1" dirty="0">
                <a:latin typeface="Meiryo UI" panose="020B0604030504040204" pitchFamily="50" charset="-128"/>
                <a:ea typeface="Meiryo UI" panose="020B0604030504040204" pitchFamily="50" charset="-128"/>
              </a:rPr>
              <a:t>自然言語処理</a:t>
            </a:r>
            <a:br>
              <a:rPr lang="en-US" altLang="ja-JP" sz="4800" b="1" dirty="0">
                <a:latin typeface="Meiryo UI" panose="020B0604030504040204" pitchFamily="50" charset="-128"/>
                <a:ea typeface="Meiryo UI" panose="020B0604030504040204" pitchFamily="50" charset="-128"/>
              </a:rPr>
            </a:br>
            <a:r>
              <a:rPr lang="ja-JP" altLang="en-US" sz="2800" dirty="0">
                <a:latin typeface="Meiryo UI" panose="020B0604030504040204" pitchFamily="50" charset="-128"/>
                <a:ea typeface="Meiryo UI" panose="020B0604030504040204" pitchFamily="50" charset="-128"/>
              </a:rPr>
              <a:t>（付録）</a:t>
            </a:r>
            <a:endParaRPr kumimoji="1" lang="ja-JP" altLang="en-US" sz="48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D7AAA129-CC23-BD17-C4CE-66C3CEAD4CC7}"/>
              </a:ext>
            </a:extLst>
          </p:cNvPr>
          <p:cNvSpPr>
            <a:spLocks noGrp="1"/>
          </p:cNvSpPr>
          <p:nvPr>
            <p:ph type="sldNum" sz="quarter" idx="12"/>
          </p:nvPr>
        </p:nvSpPr>
        <p:spPr/>
        <p:txBody>
          <a:bodyPr/>
          <a:lstStyle/>
          <a:p>
            <a:fld id="{2977F5E9-0479-47A0-9E51-109E0858BCF2}" type="slidenum">
              <a:rPr kumimoji="1" lang="ja-JP" altLang="en-US" smtClean="0"/>
              <a:t>42</a:t>
            </a:fld>
            <a:endParaRPr kumimoji="1" lang="ja-JP" altLang="en-US"/>
          </a:p>
        </p:txBody>
      </p:sp>
    </p:spTree>
    <p:extLst>
      <p:ext uri="{BB962C8B-B14F-4D97-AF65-F5344CB8AC3E}">
        <p14:creationId xmlns:p14="http://schemas.microsoft.com/office/powerpoint/2010/main" val="197096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89461A-5377-D361-2ADC-77D878A33314}"/>
              </a:ext>
            </a:extLst>
          </p:cNvPr>
          <p:cNvSpPr>
            <a:spLocks noGrp="1"/>
          </p:cNvSpPr>
          <p:nvPr>
            <p:ph type="title"/>
          </p:nvPr>
        </p:nvSpPr>
        <p:spPr/>
        <p:txBody>
          <a:bodyPr/>
          <a:lstStyle/>
          <a:p>
            <a:r>
              <a:rPr lang="ja-JP" altLang="en-US" b="1" dirty="0"/>
              <a:t>使用するモジュールをインポート</a:t>
            </a:r>
            <a:endParaRPr kumimoji="1" lang="ja-JP" altLang="en-US" b="1" dirty="0"/>
          </a:p>
        </p:txBody>
      </p:sp>
      <p:sp>
        <p:nvSpPr>
          <p:cNvPr id="3" name="テキスト プレースホルダー 2">
            <a:extLst>
              <a:ext uri="{FF2B5EF4-FFF2-40B4-BE49-F238E27FC236}">
                <a16:creationId xmlns:a16="http://schemas.microsoft.com/office/drawing/2014/main" id="{8A513FAC-066D-FC05-5BF6-B5E1BC925C86}"/>
              </a:ext>
            </a:extLst>
          </p:cNvPr>
          <p:cNvSpPr>
            <a:spLocks noGrp="1"/>
          </p:cNvSpPr>
          <p:nvPr>
            <p:ph type="body" sz="quarter" idx="13"/>
          </p:nvPr>
        </p:nvSpPr>
        <p:spPr/>
        <p:txBody>
          <a:bodyPr/>
          <a:lstStyle/>
          <a:p>
            <a:r>
              <a:rPr kumimoji="1" lang="ja-JP" altLang="en-US" dirty="0"/>
              <a:t>チュートリアル　自然言語処理</a:t>
            </a:r>
          </a:p>
        </p:txBody>
      </p:sp>
      <p:sp>
        <p:nvSpPr>
          <p:cNvPr id="6" name="テキスト ボックス 5">
            <a:extLst>
              <a:ext uri="{FF2B5EF4-FFF2-40B4-BE49-F238E27FC236}">
                <a16:creationId xmlns:a16="http://schemas.microsoft.com/office/drawing/2014/main" id="{12EDDFF4-52D7-9F3A-7597-D21A67A2830C}"/>
              </a:ext>
            </a:extLst>
          </p:cNvPr>
          <p:cNvSpPr txBox="1"/>
          <p:nvPr/>
        </p:nvSpPr>
        <p:spPr>
          <a:xfrm>
            <a:off x="262964" y="1615210"/>
            <a:ext cx="7243483" cy="733534"/>
          </a:xfrm>
          <a:prstGeom prst="rect">
            <a:avLst/>
          </a:prstGeom>
          <a:noFill/>
          <a:ln w="25400">
            <a:solidFill>
              <a:schemeClr val="bg1">
                <a:lumMod val="50000"/>
              </a:schemeClr>
            </a:solidFill>
          </a:ln>
        </p:spPr>
        <p:txBody>
          <a:bodyPr wrap="square">
            <a:spAutoFit/>
          </a:bodyPr>
          <a:lstStyle/>
          <a:p>
            <a:pPr>
              <a:lnSpc>
                <a:spcPts val="1425"/>
              </a:lnSpc>
              <a:buNone/>
            </a:pPr>
            <a:r>
              <a:rPr lang="en-US" altLang="ja-JP" sz="1400" b="0" dirty="0">
                <a:solidFill>
                  <a:srgbClr val="008000"/>
                </a:solidFill>
                <a:effectLst/>
                <a:latin typeface="Meiryo UI" panose="020B0604030504040204" pitchFamily="50" charset="-128"/>
                <a:ea typeface="Meiryo UI" panose="020B0604030504040204" pitchFamily="50" charset="-128"/>
              </a:rPr>
              <a:t># </a:t>
            </a:r>
            <a:r>
              <a:rPr lang="ja-JP" altLang="en-US" sz="1400" b="0" dirty="0">
                <a:solidFill>
                  <a:srgbClr val="008000"/>
                </a:solidFill>
                <a:effectLst/>
                <a:latin typeface="Meiryo UI" panose="020B0604030504040204" pitchFamily="50" charset="-128"/>
                <a:ea typeface="Meiryo UI" panose="020B0604030504040204" pitchFamily="50" charset="-128"/>
              </a:rPr>
              <a:t>使用するモジュールをインポートします</a:t>
            </a:r>
            <a:endParaRPr lang="ja-JP" altLang="en-US" sz="1400" b="0" dirty="0">
              <a:solidFill>
                <a:srgbClr val="000000"/>
              </a:solidFill>
              <a:effectLst/>
              <a:latin typeface="Meiryo UI" panose="020B0604030504040204" pitchFamily="50" charset="-128"/>
              <a:ea typeface="Meiryo UI" panose="020B0604030504040204" pitchFamily="50" charset="-128"/>
            </a:endParaRPr>
          </a:p>
          <a:p>
            <a:br>
              <a:rPr lang="ja-JP" altLang="en-US" sz="1400" b="0" dirty="0">
                <a:solidFill>
                  <a:srgbClr val="000000"/>
                </a:solidFill>
                <a:effectLst/>
                <a:latin typeface="Meiryo UI" panose="020B0604030504040204" pitchFamily="50" charset="-128"/>
                <a:ea typeface="Meiryo UI" panose="020B0604030504040204" pitchFamily="50" charset="-128"/>
              </a:rPr>
            </a:br>
            <a:r>
              <a:rPr lang="en-US" altLang="ja-JP" sz="1600" dirty="0"/>
              <a:t>!pip install transformers[ja]</a:t>
            </a:r>
            <a:endParaRPr lang="en-US" altLang="ja-JP" sz="2000" dirty="0"/>
          </a:p>
        </p:txBody>
      </p:sp>
      <p:sp>
        <p:nvSpPr>
          <p:cNvPr id="7" name="テキスト ボックス 6">
            <a:extLst>
              <a:ext uri="{FF2B5EF4-FFF2-40B4-BE49-F238E27FC236}">
                <a16:creationId xmlns:a16="http://schemas.microsoft.com/office/drawing/2014/main" id="{51130743-59A8-D753-1A56-6E5CE9980A67}"/>
              </a:ext>
            </a:extLst>
          </p:cNvPr>
          <p:cNvSpPr txBox="1"/>
          <p:nvPr/>
        </p:nvSpPr>
        <p:spPr>
          <a:xfrm>
            <a:off x="203434" y="4163952"/>
            <a:ext cx="7226297" cy="830997"/>
          </a:xfrm>
          <a:prstGeom prst="rect">
            <a:avLst/>
          </a:prstGeom>
          <a:noFill/>
        </p:spPr>
        <p:txBody>
          <a:bodyPr wrap="square">
            <a:spAutoFit/>
          </a:bodyPr>
          <a:lstStyle/>
          <a:p>
            <a:r>
              <a:rPr lang="en-US" altLang="ja-JP" sz="1200" b="1" dirty="0">
                <a:latin typeface="Meiryo UI" panose="020B0604030504040204" pitchFamily="50" charset="-128"/>
                <a:ea typeface="Meiryo UI" panose="020B0604030504040204" pitchFamily="50" charset="-128"/>
              </a:rPr>
              <a:t>!pip</a:t>
            </a:r>
            <a:r>
              <a:rPr lang="en-US" altLang="ja-JP" sz="1200" dirty="0">
                <a:latin typeface="Meiryo UI" panose="020B0604030504040204" pitchFamily="50" charset="-128"/>
                <a:ea typeface="Meiryo UI" panose="020B0604030504040204" pitchFamily="50" charset="-128"/>
              </a:rPr>
              <a:t>: Google </a:t>
            </a:r>
            <a:r>
              <a:rPr lang="en-US" altLang="ja-JP" sz="1200" dirty="0" err="1">
                <a:latin typeface="Meiryo UI" panose="020B0604030504040204" pitchFamily="50" charset="-128"/>
                <a:ea typeface="Meiryo UI" panose="020B0604030504040204" pitchFamily="50" charset="-128"/>
              </a:rPr>
              <a:t>Colab</a:t>
            </a:r>
            <a:r>
              <a:rPr lang="ja-JP" altLang="en-US" sz="1200" dirty="0">
                <a:latin typeface="Meiryo UI" panose="020B0604030504040204" pitchFamily="50" charset="-128"/>
                <a:ea typeface="Meiryo UI" panose="020B0604030504040204" pitchFamily="50" charset="-128"/>
              </a:rPr>
              <a:t>の中で</a:t>
            </a:r>
            <a:r>
              <a:rPr lang="en-US" altLang="ja-JP" sz="1200" dirty="0">
                <a:latin typeface="Meiryo UI" panose="020B0604030504040204" pitchFamily="50" charset="-128"/>
                <a:ea typeface="Meiryo UI" panose="020B0604030504040204" pitchFamily="50" charset="-128"/>
              </a:rPr>
              <a:t>Install</a:t>
            </a:r>
            <a:r>
              <a:rPr lang="ja-JP" altLang="en-US" sz="1200" dirty="0">
                <a:latin typeface="Meiryo UI" panose="020B0604030504040204" pitchFamily="50" charset="-128"/>
                <a:ea typeface="Meiryo UI" panose="020B0604030504040204" pitchFamily="50" charset="-128"/>
              </a:rPr>
              <a:t>するコマンド。</a:t>
            </a:r>
          </a:p>
          <a:p>
            <a:r>
              <a:rPr lang="en-US" altLang="ja-JP" sz="1200" b="1" dirty="0">
                <a:latin typeface="Meiryo UI" panose="020B0604030504040204" pitchFamily="50" charset="-128"/>
                <a:ea typeface="Meiryo UI" panose="020B0604030504040204" pitchFamily="50" charset="-128"/>
              </a:rPr>
              <a:t>transformers[ja]</a:t>
            </a:r>
            <a:r>
              <a:rPr lang="en-US" altLang="ja-JP" sz="1200" dirty="0">
                <a:latin typeface="Meiryo UI" panose="020B0604030504040204" pitchFamily="50" charset="-128"/>
                <a:ea typeface="Meiryo UI" panose="020B0604030504040204" pitchFamily="50" charset="-128"/>
              </a:rPr>
              <a:t>: </a:t>
            </a:r>
            <a:r>
              <a:rPr kumimoji="0" lang="ja-JP" altLang="ja-JP" sz="1200" dirty="0">
                <a:solidFill>
                  <a:srgbClr val="1F1F1F"/>
                </a:solidFill>
                <a:latin typeface="Meiryo UI" panose="020B0604030504040204" pitchFamily="50" charset="-128"/>
                <a:ea typeface="Meiryo UI" panose="020B0604030504040204" pitchFamily="50" charset="-128"/>
              </a:rPr>
              <a:t>Hugging Face の </a:t>
            </a:r>
            <a:r>
              <a:rPr kumimoji="0" lang="ja-JP" altLang="ja-JP" sz="1200" dirty="0">
                <a:solidFill>
                  <a:srgbClr val="1F1F1F"/>
                </a:solidFill>
                <a:latin typeface="Meiryo UI" panose="020B0604030504040204" pitchFamily="50" charset="-128"/>
                <a:ea typeface="Meiryo UI" panose="020B0604030504040204" pitchFamily="50" charset="-128"/>
                <a:cs typeface="Courier New" panose="02070309020205020404" pitchFamily="49" charset="0"/>
              </a:rPr>
              <a:t>transformers</a:t>
            </a:r>
            <a:r>
              <a:rPr kumimoji="0" lang="ja-JP" altLang="ja-JP" sz="1200" dirty="0">
                <a:solidFill>
                  <a:srgbClr val="1F1F1F"/>
                </a:solidFill>
                <a:latin typeface="Meiryo UI" panose="020B0604030504040204" pitchFamily="50" charset="-128"/>
                <a:ea typeface="Meiryo UI" panose="020B0604030504040204" pitchFamily="50" charset="-128"/>
              </a:rPr>
              <a:t> ライブラリで日本語の自然言語処理を行うために必要な追加のライブラリをインストールするための指定です。</a:t>
            </a:r>
            <a:r>
              <a:rPr kumimoji="0" lang="ja-JP" altLang="ja-JP" sz="1200" dirty="0">
                <a:solidFill>
                  <a:srgbClr val="1F1F1F"/>
                </a:solidFill>
                <a:latin typeface="Meiryo UI" panose="020B0604030504040204" pitchFamily="50" charset="-128"/>
                <a:ea typeface="Meiryo UI" panose="020B0604030504040204" pitchFamily="50" charset="-128"/>
                <a:cs typeface="Courier New" panose="02070309020205020404" pitchFamily="49" charset="0"/>
              </a:rPr>
              <a:t>fugashi</a:t>
            </a:r>
            <a:r>
              <a:rPr kumimoji="0" lang="ja-JP" altLang="ja-JP" sz="1200" dirty="0">
                <a:solidFill>
                  <a:srgbClr val="1F1F1F"/>
                </a:solidFill>
                <a:latin typeface="Meiryo UI" panose="020B0604030504040204" pitchFamily="50" charset="-128"/>
                <a:ea typeface="Meiryo UI" panose="020B0604030504040204" pitchFamily="50" charset="-128"/>
              </a:rPr>
              <a:t> や </a:t>
            </a:r>
            <a:r>
              <a:rPr kumimoji="0" lang="ja-JP" altLang="ja-JP" sz="1200" dirty="0">
                <a:solidFill>
                  <a:srgbClr val="1F1F1F"/>
                </a:solidFill>
                <a:latin typeface="Meiryo UI" panose="020B0604030504040204" pitchFamily="50" charset="-128"/>
                <a:ea typeface="Meiryo UI" panose="020B0604030504040204" pitchFamily="50" charset="-128"/>
                <a:cs typeface="Courier New" panose="02070309020205020404" pitchFamily="49" charset="0"/>
              </a:rPr>
              <a:t>ipadic</a:t>
            </a:r>
            <a:r>
              <a:rPr kumimoji="0" lang="ja-JP" altLang="ja-JP" sz="1200" dirty="0">
                <a:solidFill>
                  <a:srgbClr val="1F1F1F"/>
                </a:solidFill>
                <a:latin typeface="Meiryo UI" panose="020B0604030504040204" pitchFamily="50" charset="-128"/>
                <a:ea typeface="Meiryo UI" panose="020B0604030504040204" pitchFamily="50" charset="-128"/>
              </a:rPr>
              <a:t> といった日本語の形態素解析器などが含まれています</a:t>
            </a:r>
            <a:endParaRPr lang="ja-JP" altLang="en-US" sz="12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5A065014-86FD-19D6-38DA-C655B24D1A22}"/>
              </a:ext>
            </a:extLst>
          </p:cNvPr>
          <p:cNvSpPr txBox="1"/>
          <p:nvPr/>
        </p:nvSpPr>
        <p:spPr>
          <a:xfrm>
            <a:off x="196708" y="3873279"/>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77D0F23D-3115-299A-1D83-2360289451F2}"/>
              </a:ext>
            </a:extLst>
          </p:cNvPr>
          <p:cNvSpPr txBox="1"/>
          <p:nvPr/>
        </p:nvSpPr>
        <p:spPr>
          <a:xfrm>
            <a:off x="442258" y="1021976"/>
            <a:ext cx="1055444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今回、使用する</a:t>
            </a:r>
            <a:r>
              <a:rPr kumimoji="1" lang="en-US" altLang="ja-JP" sz="1600" dirty="0">
                <a:latin typeface="Meiryo UI" panose="020B0604030504040204" pitchFamily="50" charset="-128"/>
                <a:ea typeface="Meiryo UI" panose="020B0604030504040204" pitchFamily="50" charset="-128"/>
              </a:rPr>
              <a:t>transformers</a:t>
            </a:r>
            <a:r>
              <a:rPr kumimoji="1" lang="ja-JP" altLang="en-US" sz="1600" dirty="0">
                <a:latin typeface="Meiryo UI" panose="020B0604030504040204" pitchFamily="50" charset="-128"/>
                <a:ea typeface="Meiryo UI" panose="020B0604030504040204" pitchFamily="50" charset="-128"/>
              </a:rPr>
              <a:t>をインストールして実行環境を作る</a:t>
            </a:r>
          </a:p>
        </p:txBody>
      </p:sp>
      <p:sp>
        <p:nvSpPr>
          <p:cNvPr id="4" name="スライド番号プレースホルダー 3">
            <a:extLst>
              <a:ext uri="{FF2B5EF4-FFF2-40B4-BE49-F238E27FC236}">
                <a16:creationId xmlns:a16="http://schemas.microsoft.com/office/drawing/2014/main" id="{B51447D5-A1DC-58B2-6783-4575D9577EB8}"/>
              </a:ext>
            </a:extLst>
          </p:cNvPr>
          <p:cNvSpPr>
            <a:spLocks noGrp="1"/>
          </p:cNvSpPr>
          <p:nvPr>
            <p:ph type="sldNum" sz="quarter" idx="12"/>
          </p:nvPr>
        </p:nvSpPr>
        <p:spPr/>
        <p:txBody>
          <a:bodyPr/>
          <a:lstStyle/>
          <a:p>
            <a:fld id="{2977F5E9-0479-47A0-9E51-109E0858BCF2}" type="slidenum">
              <a:rPr kumimoji="1" lang="ja-JP" altLang="en-US" smtClean="0"/>
              <a:t>43</a:t>
            </a:fld>
            <a:endParaRPr kumimoji="1" lang="ja-JP" altLang="en-US"/>
          </a:p>
        </p:txBody>
      </p:sp>
      <p:sp>
        <p:nvSpPr>
          <p:cNvPr id="18" name="テキスト ボックス 17">
            <a:extLst>
              <a:ext uri="{FF2B5EF4-FFF2-40B4-BE49-F238E27FC236}">
                <a16:creationId xmlns:a16="http://schemas.microsoft.com/office/drawing/2014/main" id="{41E2D54F-00BA-66B1-643E-02F94783A6BD}"/>
              </a:ext>
            </a:extLst>
          </p:cNvPr>
          <p:cNvSpPr txBox="1"/>
          <p:nvPr/>
        </p:nvSpPr>
        <p:spPr>
          <a:xfrm>
            <a:off x="198906" y="2421645"/>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19" name="テキスト ボックス 18">
            <a:extLst>
              <a:ext uri="{FF2B5EF4-FFF2-40B4-BE49-F238E27FC236}">
                <a16:creationId xmlns:a16="http://schemas.microsoft.com/office/drawing/2014/main" id="{13E3A12C-9281-4704-7B45-B1D45B37B3ED}"/>
              </a:ext>
            </a:extLst>
          </p:cNvPr>
          <p:cNvSpPr txBox="1"/>
          <p:nvPr/>
        </p:nvSpPr>
        <p:spPr>
          <a:xfrm>
            <a:off x="198905" y="3064883"/>
            <a:ext cx="7307541" cy="738664"/>
          </a:xfrm>
          <a:prstGeom prst="rect">
            <a:avLst/>
          </a:prstGeom>
          <a:noFill/>
        </p:spPr>
        <p:txBody>
          <a:bodyPr wrap="square">
            <a:spAutoFit/>
          </a:bodyPr>
          <a:lstStyle/>
          <a:p>
            <a:r>
              <a:rPr lang="en-US" altLang="ja-JP" sz="1400" b="0" i="0" dirty="0">
                <a:solidFill>
                  <a:srgbClr val="1F1F1F"/>
                </a:solidFill>
                <a:effectLst/>
                <a:latin typeface="Courier New" panose="02070309020205020404" pitchFamily="49" charset="0"/>
              </a:rPr>
              <a:t>Successfully installed fugashi-1.5.1 ipadic-1.0.0 plac-1.4.5 rhoknp-1.3.0 sudachidict_core-20250515 sudachipy-0.6.10 unidic-1.1.0 unidic_lite-1.0.8 wasabi-0.10.1</a:t>
            </a:r>
            <a:endParaRPr lang="ja-JP" altLang="en-US" sz="1400" dirty="0"/>
          </a:p>
        </p:txBody>
      </p:sp>
      <p:sp>
        <p:nvSpPr>
          <p:cNvPr id="21" name="テキスト ボックス 20">
            <a:extLst>
              <a:ext uri="{FF2B5EF4-FFF2-40B4-BE49-F238E27FC236}">
                <a16:creationId xmlns:a16="http://schemas.microsoft.com/office/drawing/2014/main" id="{50F4242C-AF4A-D7BD-097F-EBB2D123A4EE}"/>
              </a:ext>
            </a:extLst>
          </p:cNvPr>
          <p:cNvSpPr txBox="1"/>
          <p:nvPr/>
        </p:nvSpPr>
        <p:spPr>
          <a:xfrm>
            <a:off x="3227294" y="2779620"/>
            <a:ext cx="932329" cy="279853"/>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（省略）</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03372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2487A-B1A0-EFC2-B4B6-C7C0D66351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0B51B85-18E4-621A-F82A-EA356CB7AC1A}"/>
              </a:ext>
            </a:extLst>
          </p:cNvPr>
          <p:cNvSpPr>
            <a:spLocks noGrp="1"/>
          </p:cNvSpPr>
          <p:nvPr>
            <p:ph type="title"/>
          </p:nvPr>
        </p:nvSpPr>
        <p:spPr/>
        <p:txBody>
          <a:bodyPr/>
          <a:lstStyle/>
          <a:p>
            <a:r>
              <a:rPr kumimoji="1" lang="ja-JP" altLang="en-US" b="1" dirty="0"/>
              <a:t>文章の理解</a:t>
            </a:r>
          </a:p>
        </p:txBody>
      </p:sp>
      <p:sp>
        <p:nvSpPr>
          <p:cNvPr id="3" name="テキスト プレースホルダー 2">
            <a:extLst>
              <a:ext uri="{FF2B5EF4-FFF2-40B4-BE49-F238E27FC236}">
                <a16:creationId xmlns:a16="http://schemas.microsoft.com/office/drawing/2014/main" id="{4357941D-77CE-3359-AFC6-EC2DF251C9D8}"/>
              </a:ext>
            </a:extLst>
          </p:cNvPr>
          <p:cNvSpPr>
            <a:spLocks noGrp="1"/>
          </p:cNvSpPr>
          <p:nvPr>
            <p:ph type="body" sz="quarter" idx="13"/>
          </p:nvPr>
        </p:nvSpPr>
        <p:spPr/>
        <p:txBody>
          <a:bodyPr/>
          <a:lstStyle/>
          <a:p>
            <a:r>
              <a:rPr kumimoji="1" lang="ja-JP" altLang="en-US" dirty="0"/>
              <a:t>チュートリアル　自然言語処理</a:t>
            </a:r>
          </a:p>
        </p:txBody>
      </p:sp>
      <p:sp>
        <p:nvSpPr>
          <p:cNvPr id="6" name="テキスト ボックス 5">
            <a:extLst>
              <a:ext uri="{FF2B5EF4-FFF2-40B4-BE49-F238E27FC236}">
                <a16:creationId xmlns:a16="http://schemas.microsoft.com/office/drawing/2014/main" id="{67E3554D-D624-E2B9-5C47-9FE0B72AB429}"/>
              </a:ext>
            </a:extLst>
          </p:cNvPr>
          <p:cNvSpPr txBox="1"/>
          <p:nvPr/>
        </p:nvSpPr>
        <p:spPr>
          <a:xfrm>
            <a:off x="262964" y="1615210"/>
            <a:ext cx="7243483" cy="1350370"/>
          </a:xfrm>
          <a:prstGeom prst="rect">
            <a:avLst/>
          </a:prstGeom>
          <a:noFill/>
          <a:ln w="25400">
            <a:solidFill>
              <a:schemeClr val="bg1">
                <a:lumMod val="50000"/>
              </a:schemeClr>
            </a:solidFill>
          </a:ln>
        </p:spPr>
        <p:txBody>
          <a:bodyPr wrap="square">
            <a:spAutoFit/>
          </a:bodyPr>
          <a:lstStyle/>
          <a:p>
            <a:pPr>
              <a:lnSpc>
                <a:spcPts val="1425"/>
              </a:lnSpc>
              <a:buNone/>
            </a:pPr>
            <a:r>
              <a:rPr lang="en-US" altLang="ja-JP" sz="1400" dirty="0">
                <a:solidFill>
                  <a:srgbClr val="008000"/>
                </a:solidFill>
                <a:latin typeface="Courier New" panose="02070309020205020404" pitchFamily="49" charset="0"/>
              </a:rPr>
              <a:t># </a:t>
            </a:r>
            <a:r>
              <a:rPr lang="ja-JP" altLang="en-US" sz="1400" dirty="0">
                <a:solidFill>
                  <a:srgbClr val="008000"/>
                </a:solidFill>
                <a:latin typeface="Courier New" panose="02070309020205020404" pitchFamily="49" charset="0"/>
              </a:rPr>
              <a:t>感情分析</a:t>
            </a:r>
            <a:endParaRPr lang="ja-JP" altLang="en-US" sz="1400" dirty="0">
              <a:solidFill>
                <a:srgbClr val="000000"/>
              </a:solidFill>
              <a:latin typeface="Courier New" panose="02070309020205020404" pitchFamily="49" charset="0"/>
            </a:endParaRPr>
          </a:p>
          <a:p>
            <a:pPr>
              <a:lnSpc>
                <a:spcPts val="1425"/>
              </a:lnSpc>
              <a:buNone/>
            </a:pPr>
            <a:r>
              <a:rPr lang="en-US" altLang="ja-JP" sz="1400" dirty="0">
                <a:solidFill>
                  <a:srgbClr val="9723B4"/>
                </a:solidFill>
                <a:latin typeface="Courier New" panose="02070309020205020404" pitchFamily="49" charset="0"/>
              </a:rPr>
              <a:t>from</a:t>
            </a:r>
            <a:r>
              <a:rPr lang="en-US" altLang="ja-JP" sz="1400" dirty="0">
                <a:solidFill>
                  <a:srgbClr val="000000"/>
                </a:solidFill>
                <a:latin typeface="Courier New" panose="02070309020205020404" pitchFamily="49" charset="0"/>
              </a:rPr>
              <a:t> transformers </a:t>
            </a:r>
            <a:r>
              <a:rPr lang="en-US" altLang="ja-JP" sz="1400" dirty="0">
                <a:solidFill>
                  <a:srgbClr val="9723B4"/>
                </a:solidFill>
                <a:latin typeface="Courier New" panose="02070309020205020404" pitchFamily="49" charset="0"/>
              </a:rPr>
              <a:t>import</a:t>
            </a:r>
            <a:r>
              <a:rPr lang="en-US" altLang="ja-JP" sz="1400" dirty="0">
                <a:solidFill>
                  <a:srgbClr val="000000"/>
                </a:solidFill>
                <a:latin typeface="Courier New" panose="02070309020205020404" pitchFamily="49" charset="0"/>
              </a:rPr>
              <a:t> pipeline</a:t>
            </a:r>
          </a:p>
          <a:p>
            <a:pPr>
              <a:lnSpc>
                <a:spcPts val="1425"/>
              </a:lnSpc>
              <a:buNone/>
            </a:pPr>
            <a:r>
              <a:rPr lang="en-US" altLang="ja-JP" sz="1400" dirty="0" err="1">
                <a:solidFill>
                  <a:srgbClr val="000000"/>
                </a:solidFill>
                <a:latin typeface="Courier New" panose="02070309020205020404" pitchFamily="49" charset="0"/>
              </a:rPr>
              <a:t>nlp</a:t>
            </a:r>
            <a:r>
              <a:rPr lang="en-US" altLang="ja-JP" sz="1400" dirty="0">
                <a:solidFill>
                  <a:srgbClr val="000000"/>
                </a:solidFill>
                <a:latin typeface="Courier New" panose="02070309020205020404" pitchFamily="49" charset="0"/>
              </a:rPr>
              <a:t>=pipeline(</a:t>
            </a:r>
            <a:r>
              <a:rPr lang="en-US" altLang="ja-JP" sz="1400" dirty="0">
                <a:solidFill>
                  <a:srgbClr val="A31515"/>
                </a:solidFill>
                <a:latin typeface="Courier New" panose="02070309020205020404" pitchFamily="49" charset="0"/>
              </a:rPr>
              <a:t>"sentiment-analysis"</a:t>
            </a:r>
            <a:r>
              <a:rPr lang="en-US" altLang="ja-JP" sz="1400" dirty="0">
                <a:solidFill>
                  <a:srgbClr val="000000"/>
                </a:solidFill>
                <a:latin typeface="Courier New" panose="02070309020205020404" pitchFamily="49" charset="0"/>
              </a:rPr>
              <a:t>)</a:t>
            </a:r>
          </a:p>
          <a:p>
            <a:pPr>
              <a:lnSpc>
                <a:spcPts val="1425"/>
              </a:lnSpc>
              <a:buNone/>
            </a:pPr>
            <a:r>
              <a:rPr lang="en-US" altLang="ja-JP" sz="1400" dirty="0">
                <a:solidFill>
                  <a:srgbClr val="6A5221"/>
                </a:solidFill>
                <a:latin typeface="Courier New" panose="02070309020205020404" pitchFamily="49" charset="0"/>
              </a:rPr>
              <a:t>print</a:t>
            </a:r>
            <a:r>
              <a:rPr lang="en-US" altLang="ja-JP" sz="1400" dirty="0">
                <a:solidFill>
                  <a:srgbClr val="000000"/>
                </a:solidFill>
                <a:latin typeface="Courier New" panose="02070309020205020404" pitchFamily="49" charset="0"/>
              </a:rPr>
              <a:t>(</a:t>
            </a:r>
            <a:r>
              <a:rPr lang="en-US" altLang="ja-JP" sz="1400" dirty="0" err="1">
                <a:solidFill>
                  <a:srgbClr val="000000"/>
                </a:solidFill>
                <a:latin typeface="Courier New" panose="02070309020205020404" pitchFamily="49" charset="0"/>
              </a:rPr>
              <a:t>nlp</a:t>
            </a:r>
            <a:r>
              <a:rPr lang="en-US" altLang="ja-JP" sz="1400" dirty="0">
                <a:solidFill>
                  <a:srgbClr val="000000"/>
                </a:solidFill>
                <a:latin typeface="Courier New" panose="02070309020205020404" pitchFamily="49" charset="0"/>
              </a:rPr>
              <a:t>(</a:t>
            </a:r>
            <a:r>
              <a:rPr lang="en-US" altLang="ja-JP" sz="1400" dirty="0">
                <a:solidFill>
                  <a:srgbClr val="A31515"/>
                </a:solidFill>
                <a:latin typeface="Courier New" panose="02070309020205020404" pitchFamily="49" charset="0"/>
              </a:rPr>
              <a:t>"I love you."</a:t>
            </a:r>
            <a:r>
              <a:rPr lang="en-US" altLang="ja-JP" sz="1400" dirty="0">
                <a:solidFill>
                  <a:srgbClr val="000000"/>
                </a:solidFill>
                <a:latin typeface="Courier New" panose="02070309020205020404" pitchFamily="49" charset="0"/>
              </a:rPr>
              <a:t>))</a:t>
            </a:r>
          </a:p>
          <a:p>
            <a:pPr>
              <a:lnSpc>
                <a:spcPts val="1425"/>
              </a:lnSpc>
              <a:buNone/>
            </a:pPr>
            <a:r>
              <a:rPr lang="en-US" altLang="ja-JP" sz="1400" dirty="0">
                <a:solidFill>
                  <a:srgbClr val="6A5221"/>
                </a:solidFill>
                <a:latin typeface="Courier New" panose="02070309020205020404" pitchFamily="49" charset="0"/>
              </a:rPr>
              <a:t>print</a:t>
            </a:r>
            <a:r>
              <a:rPr lang="en-US" altLang="ja-JP" sz="1400" dirty="0">
                <a:solidFill>
                  <a:srgbClr val="000000"/>
                </a:solidFill>
                <a:latin typeface="Courier New" panose="02070309020205020404" pitchFamily="49" charset="0"/>
              </a:rPr>
              <a:t>(</a:t>
            </a:r>
            <a:r>
              <a:rPr lang="en-US" altLang="ja-JP" sz="1400" dirty="0" err="1">
                <a:solidFill>
                  <a:srgbClr val="000000"/>
                </a:solidFill>
                <a:latin typeface="Courier New" panose="02070309020205020404" pitchFamily="49" charset="0"/>
              </a:rPr>
              <a:t>nlp</a:t>
            </a:r>
            <a:r>
              <a:rPr lang="en-US" altLang="ja-JP" sz="1400" dirty="0">
                <a:solidFill>
                  <a:srgbClr val="000000"/>
                </a:solidFill>
                <a:latin typeface="Courier New" panose="02070309020205020404" pitchFamily="49" charset="0"/>
              </a:rPr>
              <a:t>(</a:t>
            </a:r>
            <a:r>
              <a:rPr lang="en-US" altLang="ja-JP" sz="1400" dirty="0">
                <a:solidFill>
                  <a:srgbClr val="A31515"/>
                </a:solidFill>
                <a:latin typeface="Courier New" panose="02070309020205020404" pitchFamily="49" charset="0"/>
              </a:rPr>
              <a:t>"I hate you."</a:t>
            </a:r>
            <a:r>
              <a:rPr lang="en-US" altLang="ja-JP" sz="1400" dirty="0">
                <a:solidFill>
                  <a:srgbClr val="000000"/>
                </a:solidFill>
                <a:latin typeface="Courier New" panose="02070309020205020404" pitchFamily="49" charset="0"/>
              </a:rPr>
              <a:t>))</a:t>
            </a:r>
          </a:p>
          <a:p>
            <a:pPr>
              <a:lnSpc>
                <a:spcPts val="1425"/>
              </a:lnSpc>
              <a:buNone/>
            </a:pPr>
            <a:r>
              <a:rPr lang="en-US" altLang="ja-JP" sz="1400" dirty="0">
                <a:solidFill>
                  <a:srgbClr val="6A5221"/>
                </a:solidFill>
                <a:latin typeface="Courier New" panose="02070309020205020404" pitchFamily="49" charset="0"/>
              </a:rPr>
              <a:t>print</a:t>
            </a:r>
            <a:r>
              <a:rPr lang="en-US" altLang="ja-JP" sz="1400" dirty="0">
                <a:solidFill>
                  <a:srgbClr val="000000"/>
                </a:solidFill>
                <a:latin typeface="Courier New" panose="02070309020205020404" pitchFamily="49" charset="0"/>
              </a:rPr>
              <a:t>(</a:t>
            </a:r>
            <a:r>
              <a:rPr lang="en-US" altLang="ja-JP" sz="1400" dirty="0" err="1">
                <a:solidFill>
                  <a:srgbClr val="000000"/>
                </a:solidFill>
                <a:latin typeface="Courier New" panose="02070309020205020404" pitchFamily="49" charset="0"/>
              </a:rPr>
              <a:t>nlp</a:t>
            </a:r>
            <a:r>
              <a:rPr lang="en-US" altLang="ja-JP" sz="1400" dirty="0">
                <a:solidFill>
                  <a:srgbClr val="000000"/>
                </a:solidFill>
                <a:latin typeface="Courier New" panose="02070309020205020404" pitchFamily="49" charset="0"/>
              </a:rPr>
              <a:t>(</a:t>
            </a:r>
            <a:r>
              <a:rPr lang="en-US" altLang="ja-JP" sz="1400" dirty="0">
                <a:solidFill>
                  <a:srgbClr val="A31515"/>
                </a:solidFill>
                <a:latin typeface="Courier New" panose="02070309020205020404" pitchFamily="49" charset="0"/>
              </a:rPr>
              <a:t>“I love you,</a:t>
            </a:r>
            <a:r>
              <a:rPr lang="ja-JP" altLang="en-US" sz="1400" dirty="0">
                <a:solidFill>
                  <a:srgbClr val="A31515"/>
                </a:solidFill>
                <a:latin typeface="Courier New" panose="02070309020205020404" pitchFamily="49" charset="0"/>
              </a:rPr>
              <a:t> </a:t>
            </a:r>
            <a:r>
              <a:rPr lang="en-US" altLang="ja-JP" sz="1400" dirty="0">
                <a:solidFill>
                  <a:srgbClr val="A31515"/>
                </a:solidFill>
                <a:latin typeface="Courier New" panose="02070309020205020404" pitchFamily="49" charset="0"/>
              </a:rPr>
              <a:t>don't I?"</a:t>
            </a:r>
            <a:r>
              <a:rPr lang="en-US" altLang="ja-JP" sz="1400" dirty="0">
                <a:solidFill>
                  <a:srgbClr val="000000"/>
                </a:solidFill>
                <a:latin typeface="Courier New" panose="02070309020205020404" pitchFamily="49" charset="0"/>
              </a:rPr>
              <a:t>))</a:t>
            </a:r>
          </a:p>
          <a:p>
            <a:pPr>
              <a:lnSpc>
                <a:spcPts val="1425"/>
              </a:lnSpc>
            </a:pPr>
            <a:r>
              <a:rPr lang="en-US" altLang="ja-JP" sz="1400" dirty="0">
                <a:solidFill>
                  <a:srgbClr val="6A5221"/>
                </a:solidFill>
                <a:latin typeface="Courier New" panose="02070309020205020404" pitchFamily="49" charset="0"/>
              </a:rPr>
              <a:t>print</a:t>
            </a:r>
            <a:r>
              <a:rPr lang="en-US" altLang="ja-JP" sz="1400" dirty="0">
                <a:solidFill>
                  <a:srgbClr val="000000"/>
                </a:solidFill>
                <a:latin typeface="Courier New" panose="02070309020205020404" pitchFamily="49" charset="0"/>
              </a:rPr>
              <a:t>(</a:t>
            </a:r>
            <a:r>
              <a:rPr lang="en-US" altLang="ja-JP" sz="1400" dirty="0" err="1">
                <a:solidFill>
                  <a:srgbClr val="000000"/>
                </a:solidFill>
                <a:latin typeface="Courier New" panose="02070309020205020404" pitchFamily="49" charset="0"/>
              </a:rPr>
              <a:t>nlp</a:t>
            </a:r>
            <a:r>
              <a:rPr lang="en-US" altLang="ja-JP" sz="1400" dirty="0">
                <a:solidFill>
                  <a:srgbClr val="000000"/>
                </a:solidFill>
                <a:latin typeface="Courier New" panose="02070309020205020404" pitchFamily="49" charset="0"/>
              </a:rPr>
              <a:t>(</a:t>
            </a:r>
            <a:r>
              <a:rPr lang="en-US" altLang="ja-JP" sz="1400" dirty="0">
                <a:solidFill>
                  <a:srgbClr val="A31515"/>
                </a:solidFill>
                <a:latin typeface="Courier New" panose="02070309020205020404" pitchFamily="49" charset="0"/>
              </a:rPr>
              <a:t>"I don’t hate you, do I?"</a:t>
            </a:r>
            <a:r>
              <a:rPr lang="en-US" altLang="ja-JP" sz="1400" dirty="0">
                <a:solidFill>
                  <a:srgbClr val="000000"/>
                </a:solidFill>
                <a:latin typeface="Courier New" panose="02070309020205020404" pitchFamily="49" charset="0"/>
              </a:rPr>
              <a:t>))</a:t>
            </a:r>
          </a:p>
        </p:txBody>
      </p:sp>
      <p:sp>
        <p:nvSpPr>
          <p:cNvPr id="7" name="テキスト ボックス 6">
            <a:extLst>
              <a:ext uri="{FF2B5EF4-FFF2-40B4-BE49-F238E27FC236}">
                <a16:creationId xmlns:a16="http://schemas.microsoft.com/office/drawing/2014/main" id="{BFCB81BA-5602-B707-A066-940C1354B204}"/>
              </a:ext>
            </a:extLst>
          </p:cNvPr>
          <p:cNvSpPr txBox="1"/>
          <p:nvPr/>
        </p:nvSpPr>
        <p:spPr>
          <a:xfrm>
            <a:off x="280150" y="4611247"/>
            <a:ext cx="8230344" cy="523220"/>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ストレートな憎悪を表現する “</a:t>
            </a:r>
            <a:r>
              <a:rPr lang="en-US" altLang="ja-JP" sz="1400" dirty="0">
                <a:latin typeface="Meiryo UI" panose="020B0604030504040204" pitchFamily="50" charset="-128"/>
                <a:ea typeface="Meiryo UI" panose="020B0604030504040204" pitchFamily="50" charset="-128"/>
              </a:rPr>
              <a:t>I hate you.”</a:t>
            </a:r>
            <a:r>
              <a:rPr lang="ja-JP" altLang="en-US" sz="1400" dirty="0">
                <a:latin typeface="Meiryo UI" panose="020B0604030504040204" pitchFamily="50" charset="-128"/>
                <a:ea typeface="Meiryo UI" panose="020B0604030504040204" pitchFamily="50" charset="-128"/>
              </a:rPr>
              <a:t> 以外は肯定的な感情として返されている。</a:t>
            </a:r>
            <a:endParaRPr lang="en-US" altLang="ja-JP" sz="1400" dirty="0">
              <a:latin typeface="Meiryo UI" panose="020B0604030504040204" pitchFamily="50" charset="-128"/>
              <a:ea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rPr>
              <a:t>I don‘t hate you, do you? (</a:t>
            </a:r>
            <a:r>
              <a:rPr lang="ja-JP" altLang="en-US" sz="1400" dirty="0">
                <a:latin typeface="Meiryo UI" panose="020B0604030504040204" pitchFamily="50" charset="-128"/>
                <a:ea typeface="Meiryo UI" panose="020B0604030504040204" pitchFamily="50" charset="-128"/>
              </a:rPr>
              <a:t>私はあなたを憎んでいませんよね？という自問の文章も肯定で返されています。）</a:t>
            </a:r>
          </a:p>
        </p:txBody>
      </p:sp>
      <p:sp>
        <p:nvSpPr>
          <p:cNvPr id="10" name="テキスト ボックス 9">
            <a:extLst>
              <a:ext uri="{FF2B5EF4-FFF2-40B4-BE49-F238E27FC236}">
                <a16:creationId xmlns:a16="http://schemas.microsoft.com/office/drawing/2014/main" id="{BDA96322-3D99-332A-8EBB-E03B7EB50095}"/>
              </a:ext>
            </a:extLst>
          </p:cNvPr>
          <p:cNvSpPr txBox="1"/>
          <p:nvPr/>
        </p:nvSpPr>
        <p:spPr>
          <a:xfrm>
            <a:off x="273424" y="4320574"/>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4D6547F6-BD10-CBBF-3573-B0BFD6054D6F}"/>
              </a:ext>
            </a:extLst>
          </p:cNvPr>
          <p:cNvSpPr txBox="1"/>
          <p:nvPr/>
        </p:nvSpPr>
        <p:spPr>
          <a:xfrm>
            <a:off x="442258" y="1021976"/>
            <a:ext cx="10554447"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「文章の理解」</a:t>
            </a:r>
            <a:r>
              <a:rPr lang="ja-JP" altLang="en-US" sz="1600" dirty="0">
                <a:latin typeface="Meiryo UI" panose="020B0604030504040204" pitchFamily="50" charset="-128"/>
                <a:ea typeface="Meiryo UI" panose="020B0604030504040204" pitchFamily="50" charset="-128"/>
              </a:rPr>
              <a:t>として、ここでは感情を</a:t>
            </a:r>
            <a:r>
              <a:rPr lang="en-US" altLang="ja-JP" sz="1600" dirty="0">
                <a:latin typeface="Meiryo UI" panose="020B0604030504040204" pitchFamily="50" charset="-128"/>
                <a:ea typeface="Meiryo UI" panose="020B0604030504040204" pitchFamily="50" charset="-128"/>
              </a:rPr>
              <a:t>Positive</a:t>
            </a:r>
            <a:r>
              <a:rPr lang="ja-JP" altLang="en-US" sz="1600" dirty="0">
                <a:latin typeface="Meiryo UI" panose="020B0604030504040204" pitchFamily="50" charset="-128"/>
                <a:ea typeface="Meiryo UI" panose="020B0604030504040204" pitchFamily="50" charset="-128"/>
              </a:rPr>
              <a:t>（肯定的）なのか</a:t>
            </a:r>
            <a:r>
              <a:rPr lang="en-US" altLang="ja-JP" sz="1600" dirty="0">
                <a:latin typeface="Meiryo UI" panose="020B0604030504040204" pitchFamily="50" charset="-128"/>
                <a:ea typeface="Meiryo UI" panose="020B0604030504040204" pitchFamily="50" charset="-128"/>
              </a:rPr>
              <a:t>Negative</a:t>
            </a:r>
            <a:r>
              <a:rPr lang="ja-JP" altLang="en-US" sz="1600" dirty="0">
                <a:latin typeface="Meiryo UI" panose="020B0604030504040204" pitchFamily="50" charset="-128"/>
                <a:ea typeface="Meiryo UI" panose="020B0604030504040204" pitchFamily="50" charset="-128"/>
              </a:rPr>
              <a:t>（否定的）なのかを</a:t>
            </a:r>
            <a:r>
              <a:rPr lang="en-US" altLang="ja-JP" sz="1600" dirty="0">
                <a:latin typeface="Meiryo UI" panose="020B0604030504040204" pitchFamily="50" charset="-128"/>
                <a:ea typeface="Meiryo UI" panose="020B0604030504040204" pitchFamily="50" charset="-128"/>
              </a:rPr>
              <a:t>score</a:t>
            </a:r>
            <a:r>
              <a:rPr lang="ja-JP" altLang="en-US" sz="1600" dirty="0">
                <a:latin typeface="Meiryo UI" panose="020B0604030504040204" pitchFamily="50" charset="-128"/>
                <a:ea typeface="Meiryo UI" panose="020B0604030504040204" pitchFamily="50" charset="-128"/>
              </a:rPr>
              <a:t>付きで判断させる</a:t>
            </a:r>
            <a:endParaRPr kumimoji="1" lang="ja-JP" altLang="en-US"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0A341D63-3B5A-E072-58F6-56264A5ED9BC}"/>
              </a:ext>
            </a:extLst>
          </p:cNvPr>
          <p:cNvSpPr>
            <a:spLocks noGrp="1"/>
          </p:cNvSpPr>
          <p:nvPr>
            <p:ph type="sldNum" sz="quarter" idx="12"/>
          </p:nvPr>
        </p:nvSpPr>
        <p:spPr/>
        <p:txBody>
          <a:bodyPr/>
          <a:lstStyle/>
          <a:p>
            <a:fld id="{2977F5E9-0479-47A0-9E51-109E0858BCF2}" type="slidenum">
              <a:rPr kumimoji="1" lang="ja-JP" altLang="en-US" smtClean="0"/>
              <a:t>44</a:t>
            </a:fld>
            <a:endParaRPr kumimoji="1" lang="ja-JP" altLang="en-US"/>
          </a:p>
        </p:txBody>
      </p:sp>
      <p:sp>
        <p:nvSpPr>
          <p:cNvPr id="18" name="テキスト ボックス 17">
            <a:extLst>
              <a:ext uri="{FF2B5EF4-FFF2-40B4-BE49-F238E27FC236}">
                <a16:creationId xmlns:a16="http://schemas.microsoft.com/office/drawing/2014/main" id="{FCC4BBD6-652E-846C-71DC-4CB68FDE9B3E}"/>
              </a:ext>
            </a:extLst>
          </p:cNvPr>
          <p:cNvSpPr txBox="1"/>
          <p:nvPr/>
        </p:nvSpPr>
        <p:spPr>
          <a:xfrm>
            <a:off x="253065" y="3084560"/>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19" name="テキスト ボックス 18">
            <a:extLst>
              <a:ext uri="{FF2B5EF4-FFF2-40B4-BE49-F238E27FC236}">
                <a16:creationId xmlns:a16="http://schemas.microsoft.com/office/drawing/2014/main" id="{83F80B0A-8CFE-B0AC-C17E-2B695E2108D7}"/>
              </a:ext>
            </a:extLst>
          </p:cNvPr>
          <p:cNvSpPr txBox="1"/>
          <p:nvPr/>
        </p:nvSpPr>
        <p:spPr>
          <a:xfrm>
            <a:off x="198906" y="3372915"/>
            <a:ext cx="7307541" cy="954107"/>
          </a:xfrm>
          <a:prstGeom prst="rect">
            <a:avLst/>
          </a:prstGeom>
          <a:noFill/>
        </p:spPr>
        <p:txBody>
          <a:bodyPr wrap="square">
            <a:spAutoFit/>
          </a:bodyPr>
          <a:lstStyle/>
          <a:p>
            <a:r>
              <a:rPr lang="en-US" altLang="ja-JP" sz="1400" dirty="0"/>
              <a:t>[{'label': 'POSITIVE', 'score': 0.9998705387115479}] </a:t>
            </a:r>
          </a:p>
          <a:p>
            <a:r>
              <a:rPr lang="en-US" altLang="ja-JP" sz="1400" dirty="0"/>
              <a:t>[{'label': 'NEGATIVE', 'score': 0.9992952346801758}] </a:t>
            </a:r>
          </a:p>
          <a:p>
            <a:r>
              <a:rPr lang="en-US" altLang="ja-JP" sz="1400" dirty="0"/>
              <a:t>[{'label': 'POSITIVE', 'score': 0.9998120665550232}] </a:t>
            </a:r>
          </a:p>
          <a:p>
            <a:r>
              <a:rPr lang="en-US" altLang="ja-JP" sz="1400" dirty="0"/>
              <a:t>[{'label': 'POSITIVE', 'score': 0.9938993453979492}]</a:t>
            </a:r>
            <a:endParaRPr lang="ja-JP" altLang="en-US" sz="800" dirty="0"/>
          </a:p>
        </p:txBody>
      </p:sp>
      <p:graphicFrame>
        <p:nvGraphicFramePr>
          <p:cNvPr id="5" name="表 4">
            <a:extLst>
              <a:ext uri="{FF2B5EF4-FFF2-40B4-BE49-F238E27FC236}">
                <a16:creationId xmlns:a16="http://schemas.microsoft.com/office/drawing/2014/main" id="{77EB680B-1E27-1843-EE5A-F60B40253A54}"/>
              </a:ext>
            </a:extLst>
          </p:cNvPr>
          <p:cNvGraphicFramePr>
            <a:graphicFrameLocks noGrp="1"/>
          </p:cNvGraphicFramePr>
          <p:nvPr/>
        </p:nvGraphicFramePr>
        <p:xfrm>
          <a:off x="331324" y="5308718"/>
          <a:ext cx="4814418" cy="1371600"/>
        </p:xfrm>
        <a:graphic>
          <a:graphicData uri="http://schemas.openxmlformats.org/drawingml/2006/table">
            <a:tbl>
              <a:tblPr firstRow="1" bandRow="1">
                <a:tableStyleId>{5940675A-B579-460E-94D1-54222C63F5DA}</a:tableStyleId>
              </a:tblPr>
              <a:tblGrid>
                <a:gridCol w="2023405">
                  <a:extLst>
                    <a:ext uri="{9D8B030D-6E8A-4147-A177-3AD203B41FA5}">
                      <a16:colId xmlns:a16="http://schemas.microsoft.com/office/drawing/2014/main" val="1153054390"/>
                    </a:ext>
                  </a:extLst>
                </a:gridCol>
                <a:gridCol w="1237130">
                  <a:extLst>
                    <a:ext uri="{9D8B030D-6E8A-4147-A177-3AD203B41FA5}">
                      <a16:colId xmlns:a16="http://schemas.microsoft.com/office/drawing/2014/main" val="714907993"/>
                    </a:ext>
                  </a:extLst>
                </a:gridCol>
                <a:gridCol w="1553883">
                  <a:extLst>
                    <a:ext uri="{9D8B030D-6E8A-4147-A177-3AD203B41FA5}">
                      <a16:colId xmlns:a16="http://schemas.microsoft.com/office/drawing/2014/main" val="2358399191"/>
                    </a:ext>
                  </a:extLst>
                </a:gridCol>
              </a:tblGrid>
              <a:tr h="118012">
                <a:tc>
                  <a:txBody>
                    <a:bodyPr/>
                    <a:lstStyle/>
                    <a:p>
                      <a:pPr algn="ctr"/>
                      <a:r>
                        <a:rPr kumimoji="1" lang="ja-JP" altLang="en-US" sz="1200" dirty="0">
                          <a:latin typeface="Meiryo UI" panose="020B0604030504040204" pitchFamily="50" charset="-128"/>
                          <a:ea typeface="Meiryo UI" panose="020B0604030504040204" pitchFamily="50" charset="-128"/>
                        </a:rPr>
                        <a:t>文章</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感情</a:t>
                      </a:r>
                    </a:p>
                  </a:txBody>
                  <a:tcPr/>
                </a:tc>
                <a:tc>
                  <a:txBody>
                    <a:bodyPr/>
                    <a:lstStyle/>
                    <a:p>
                      <a:pPr algn="ctr"/>
                      <a:r>
                        <a:rPr kumimoji="1" lang="ja-JP" altLang="en-US" sz="1200" dirty="0">
                          <a:latin typeface="Meiryo UI" panose="020B0604030504040204" pitchFamily="50" charset="-128"/>
                          <a:ea typeface="Meiryo UI" panose="020B0604030504040204" pitchFamily="50" charset="-128"/>
                        </a:rPr>
                        <a:t>スコア</a:t>
                      </a:r>
                    </a:p>
                  </a:txBody>
                  <a:tcPr/>
                </a:tc>
                <a:extLst>
                  <a:ext uri="{0D108BD9-81ED-4DB2-BD59-A6C34878D82A}">
                    <a16:rowId xmlns:a16="http://schemas.microsoft.com/office/drawing/2014/main" val="3895238866"/>
                  </a:ext>
                </a:extLst>
              </a:tr>
              <a:tr h="118012">
                <a:tc>
                  <a:txBody>
                    <a:bodyPr/>
                    <a:lstStyle/>
                    <a:p>
                      <a:r>
                        <a:rPr kumimoji="1" lang="en-US" altLang="ja-JP" sz="1200" dirty="0">
                          <a:latin typeface="Meiryo UI" panose="020B0604030504040204" pitchFamily="50" charset="-128"/>
                          <a:ea typeface="Meiryo UI" panose="020B0604030504040204" pitchFamily="50" charset="-128"/>
                        </a:rPr>
                        <a:t>I love you.</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200" dirty="0">
                          <a:latin typeface="Meiryo UI" panose="020B0604030504040204" pitchFamily="50" charset="-128"/>
                          <a:ea typeface="Meiryo UI" panose="020B0604030504040204" pitchFamily="50" charset="-128"/>
                        </a:rPr>
                        <a:t>POSITIVE</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200" dirty="0">
                          <a:latin typeface="Meiryo UI" panose="020B0604030504040204" pitchFamily="50" charset="-128"/>
                          <a:ea typeface="Meiryo UI" panose="020B0604030504040204" pitchFamily="50" charset="-128"/>
                        </a:rPr>
                        <a:t>0.99987</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4496383"/>
                  </a:ext>
                </a:extLst>
              </a:tr>
              <a:tr h="118012">
                <a:tc>
                  <a:txBody>
                    <a:bodyPr/>
                    <a:lstStyle/>
                    <a:p>
                      <a:r>
                        <a:rPr kumimoji="1" lang="en-US" altLang="ja-JP" sz="1200" dirty="0">
                          <a:latin typeface="Meiryo UI" panose="020B0604030504040204" pitchFamily="50" charset="-128"/>
                          <a:ea typeface="Meiryo UI" panose="020B0604030504040204" pitchFamily="50" charset="-128"/>
                        </a:rPr>
                        <a:t>I hate you.</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200" dirty="0">
                          <a:latin typeface="Meiryo UI" panose="020B0604030504040204" pitchFamily="50" charset="-128"/>
                          <a:ea typeface="Meiryo UI" panose="020B0604030504040204" pitchFamily="50" charset="-128"/>
                        </a:rPr>
                        <a:t>NEGATIVE</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200" dirty="0">
                          <a:latin typeface="Meiryo UI" panose="020B0604030504040204" pitchFamily="50" charset="-128"/>
                          <a:ea typeface="Meiryo UI" panose="020B0604030504040204" pitchFamily="50" charset="-128"/>
                        </a:rPr>
                        <a:t>0.99929</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250181065"/>
                  </a:ext>
                </a:extLst>
              </a:tr>
              <a:tr h="118012">
                <a:tc>
                  <a:txBody>
                    <a:bodyPr/>
                    <a:lstStyle/>
                    <a:p>
                      <a:r>
                        <a:rPr kumimoji="1" lang="en-US" altLang="ja-JP" sz="1200" dirty="0">
                          <a:latin typeface="Meiryo UI" panose="020B0604030504040204" pitchFamily="50" charset="-128"/>
                          <a:ea typeface="Meiryo UI" panose="020B0604030504040204" pitchFamily="50" charset="-128"/>
                        </a:rPr>
                        <a:t>I love you, don’t I?</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200" dirty="0">
                          <a:latin typeface="Meiryo UI" panose="020B0604030504040204" pitchFamily="50" charset="-128"/>
                          <a:ea typeface="Meiryo UI" panose="020B0604030504040204" pitchFamily="50" charset="-128"/>
                        </a:rPr>
                        <a:t>POSITIVE</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200" dirty="0">
                          <a:latin typeface="Meiryo UI" panose="020B0604030504040204" pitchFamily="50" charset="-128"/>
                          <a:ea typeface="Meiryo UI" panose="020B0604030504040204" pitchFamily="50" charset="-128"/>
                        </a:rPr>
                        <a:t>0.99981</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386851332"/>
                  </a:ext>
                </a:extLst>
              </a:tr>
              <a:tr h="118012">
                <a:tc>
                  <a:txBody>
                    <a:bodyPr/>
                    <a:lstStyle/>
                    <a:p>
                      <a:r>
                        <a:rPr kumimoji="1" lang="en-US" altLang="ja-JP" sz="1200" dirty="0">
                          <a:latin typeface="Meiryo UI" panose="020B0604030504040204" pitchFamily="50" charset="-128"/>
                          <a:ea typeface="Meiryo UI" panose="020B0604030504040204" pitchFamily="50" charset="-128"/>
                        </a:rPr>
                        <a:t>I don’t hate you, do I?</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ctr"/>
                      <a:r>
                        <a:rPr kumimoji="1" lang="en-US" altLang="ja-JP" sz="1200" dirty="0">
                          <a:latin typeface="Meiryo UI" panose="020B0604030504040204" pitchFamily="50" charset="-128"/>
                          <a:ea typeface="Meiryo UI" panose="020B0604030504040204" pitchFamily="50" charset="-128"/>
                        </a:rPr>
                        <a:t>POSITIVE</a:t>
                      </a:r>
                      <a:endParaRPr kumimoji="1" lang="ja-JP" altLang="en-US" sz="1200" dirty="0">
                        <a:latin typeface="Meiryo UI" panose="020B0604030504040204" pitchFamily="50" charset="-128"/>
                        <a:ea typeface="Meiryo UI" panose="020B0604030504040204" pitchFamily="50" charset="-128"/>
                      </a:endParaRPr>
                    </a:p>
                  </a:txBody>
                  <a:tcPr/>
                </a:tc>
                <a:tc>
                  <a:txBody>
                    <a:bodyPr/>
                    <a:lstStyle/>
                    <a:p>
                      <a:pPr algn="r"/>
                      <a:r>
                        <a:rPr kumimoji="1" lang="en-US" altLang="ja-JP" sz="1200" dirty="0">
                          <a:latin typeface="Meiryo UI" panose="020B0604030504040204" pitchFamily="50" charset="-128"/>
                          <a:ea typeface="Meiryo UI" panose="020B0604030504040204" pitchFamily="50" charset="-128"/>
                        </a:rPr>
                        <a:t>0.99389</a:t>
                      </a:r>
                      <a:endParaRPr kumimoji="1" lang="ja-JP" altLang="en-US" sz="12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699252486"/>
                  </a:ext>
                </a:extLst>
              </a:tr>
            </a:tbl>
          </a:graphicData>
        </a:graphic>
      </p:graphicFrame>
      <p:sp>
        <p:nvSpPr>
          <p:cNvPr id="8" name="テキスト ボックス 7">
            <a:extLst>
              <a:ext uri="{FF2B5EF4-FFF2-40B4-BE49-F238E27FC236}">
                <a16:creationId xmlns:a16="http://schemas.microsoft.com/office/drawing/2014/main" id="{9709D1AE-1B10-8513-612B-C25C40B5D0B5}"/>
              </a:ext>
            </a:extLst>
          </p:cNvPr>
          <p:cNvSpPr txBox="1"/>
          <p:nvPr/>
        </p:nvSpPr>
        <p:spPr>
          <a:xfrm>
            <a:off x="5237633" y="5418692"/>
            <a:ext cx="4462180" cy="523220"/>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肯定感情として出力されたスコアも、小数点第</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位のレベルで、微妙に差がでています。</a:t>
            </a:r>
          </a:p>
        </p:txBody>
      </p:sp>
    </p:spTree>
    <p:extLst>
      <p:ext uri="{BB962C8B-B14F-4D97-AF65-F5344CB8AC3E}">
        <p14:creationId xmlns:p14="http://schemas.microsoft.com/office/powerpoint/2010/main" val="3382359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1F938-D712-1133-A5A7-7CEC9D5167C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AB5C03-6665-AE61-8F7C-AE2E7823E180}"/>
              </a:ext>
            </a:extLst>
          </p:cNvPr>
          <p:cNvSpPr>
            <a:spLocks noGrp="1"/>
          </p:cNvSpPr>
          <p:nvPr>
            <p:ph type="title"/>
          </p:nvPr>
        </p:nvSpPr>
        <p:spPr/>
        <p:txBody>
          <a:bodyPr/>
          <a:lstStyle/>
          <a:p>
            <a:r>
              <a:rPr lang="ja-JP" altLang="en-US" b="1" dirty="0"/>
              <a:t>文章の生成</a:t>
            </a:r>
            <a:endParaRPr kumimoji="1" lang="ja-JP" altLang="en-US" b="1" dirty="0"/>
          </a:p>
        </p:txBody>
      </p:sp>
      <p:sp>
        <p:nvSpPr>
          <p:cNvPr id="3" name="テキスト プレースホルダー 2">
            <a:extLst>
              <a:ext uri="{FF2B5EF4-FFF2-40B4-BE49-F238E27FC236}">
                <a16:creationId xmlns:a16="http://schemas.microsoft.com/office/drawing/2014/main" id="{1F4B5E3A-8B64-4AD9-E463-95505568324F}"/>
              </a:ext>
            </a:extLst>
          </p:cNvPr>
          <p:cNvSpPr>
            <a:spLocks noGrp="1"/>
          </p:cNvSpPr>
          <p:nvPr>
            <p:ph type="body" sz="quarter" idx="13"/>
          </p:nvPr>
        </p:nvSpPr>
        <p:spPr/>
        <p:txBody>
          <a:bodyPr/>
          <a:lstStyle/>
          <a:p>
            <a:r>
              <a:rPr kumimoji="1" lang="en-US" altLang="ja-JP" dirty="0"/>
              <a:t>AI</a:t>
            </a:r>
            <a:r>
              <a:rPr kumimoji="1" lang="ja-JP" altLang="en-US" dirty="0"/>
              <a:t>基礎　チュートリアル　自然言語処理</a:t>
            </a:r>
          </a:p>
        </p:txBody>
      </p:sp>
      <p:sp>
        <p:nvSpPr>
          <p:cNvPr id="6" name="テキスト ボックス 5">
            <a:extLst>
              <a:ext uri="{FF2B5EF4-FFF2-40B4-BE49-F238E27FC236}">
                <a16:creationId xmlns:a16="http://schemas.microsoft.com/office/drawing/2014/main" id="{163E750B-2FDE-A85E-967A-CBA824F10A75}"/>
              </a:ext>
            </a:extLst>
          </p:cNvPr>
          <p:cNvSpPr txBox="1"/>
          <p:nvPr/>
        </p:nvSpPr>
        <p:spPr>
          <a:xfrm>
            <a:off x="262964" y="1615210"/>
            <a:ext cx="7243483" cy="998991"/>
          </a:xfrm>
          <a:prstGeom prst="rect">
            <a:avLst/>
          </a:prstGeom>
          <a:noFill/>
          <a:ln w="25400">
            <a:solidFill>
              <a:schemeClr val="bg1">
                <a:lumMod val="50000"/>
              </a:schemeClr>
            </a:solidFill>
          </a:ln>
        </p:spPr>
        <p:txBody>
          <a:bodyPr wrap="square">
            <a:spAutoFit/>
          </a:bodyPr>
          <a:lstStyle/>
          <a:p>
            <a:pPr>
              <a:lnSpc>
                <a:spcPts val="1425"/>
              </a:lnSpc>
              <a:buNone/>
            </a:pPr>
            <a:r>
              <a:rPr lang="en-US" altLang="ja-JP" sz="1400" b="0" dirty="0">
                <a:solidFill>
                  <a:srgbClr val="008000"/>
                </a:solidFill>
                <a:effectLst/>
                <a:latin typeface="Courier New" panose="02070309020205020404" pitchFamily="49" charset="0"/>
              </a:rPr>
              <a:t># </a:t>
            </a:r>
            <a:r>
              <a:rPr lang="ja-JP" altLang="en-US" sz="1400" b="0" dirty="0">
                <a:solidFill>
                  <a:srgbClr val="008000"/>
                </a:solidFill>
                <a:effectLst/>
                <a:latin typeface="Courier New" panose="02070309020205020404" pitchFamily="49" charset="0"/>
              </a:rPr>
              <a:t>穴埋め</a:t>
            </a:r>
            <a:endParaRPr lang="ja-JP" altLang="en-US" sz="1400" b="0" dirty="0">
              <a:solidFill>
                <a:srgbClr val="000000"/>
              </a:solidFill>
              <a:effectLst/>
              <a:latin typeface="Courier New" panose="02070309020205020404" pitchFamily="49" charset="0"/>
            </a:endParaRPr>
          </a:p>
          <a:p>
            <a:pPr>
              <a:lnSpc>
                <a:spcPts val="1425"/>
              </a:lnSpc>
              <a:buNone/>
            </a:pPr>
            <a:r>
              <a:rPr lang="en-US" altLang="ja-JP" sz="1400" b="0" dirty="0" err="1">
                <a:solidFill>
                  <a:srgbClr val="000000"/>
                </a:solidFill>
                <a:effectLst/>
                <a:latin typeface="Courier New" panose="02070309020205020404" pitchFamily="49" charset="0"/>
              </a:rPr>
              <a:t>nlp</a:t>
            </a:r>
            <a:r>
              <a:rPr lang="en-US" altLang="ja-JP" sz="1400" b="0" dirty="0">
                <a:solidFill>
                  <a:srgbClr val="000000"/>
                </a:solidFill>
                <a:effectLst/>
                <a:latin typeface="Courier New" panose="02070309020205020404" pitchFamily="49" charset="0"/>
              </a:rPr>
              <a:t>=pipeline(</a:t>
            </a:r>
            <a:r>
              <a:rPr lang="en-US" altLang="ja-JP" sz="1400" b="0" dirty="0">
                <a:solidFill>
                  <a:srgbClr val="A31515"/>
                </a:solidFill>
                <a:effectLst/>
                <a:latin typeface="Courier New" panose="02070309020205020404" pitchFamily="49" charset="0"/>
              </a:rPr>
              <a:t>"fill-mask"</a:t>
            </a:r>
            <a:r>
              <a:rPr lang="en-US" altLang="ja-JP" sz="1400" b="0" dirty="0">
                <a:solidFill>
                  <a:srgbClr val="000000"/>
                </a:solidFill>
                <a:effectLst/>
                <a:latin typeface="Courier New" panose="02070309020205020404" pitchFamily="49" charset="0"/>
              </a:rPr>
              <a:t>)</a:t>
            </a:r>
          </a:p>
          <a:p>
            <a:pPr>
              <a:lnSpc>
                <a:spcPts val="1425"/>
              </a:lnSpc>
              <a:buNone/>
            </a:pPr>
            <a:r>
              <a:rPr lang="en-US" altLang="ja-JP" sz="1400" b="0" dirty="0">
                <a:solidFill>
                  <a:srgbClr val="000000"/>
                </a:solidFill>
                <a:effectLst/>
                <a:latin typeface="Courier New" panose="02070309020205020404" pitchFamily="49" charset="0"/>
              </a:rPr>
              <a:t>results=</a:t>
            </a:r>
            <a:r>
              <a:rPr lang="en-US" altLang="ja-JP" sz="1400" b="0" dirty="0" err="1">
                <a:solidFill>
                  <a:srgbClr val="000000"/>
                </a:solidFill>
                <a:effectLst/>
                <a:latin typeface="Courier New" panose="02070309020205020404" pitchFamily="49" charset="0"/>
              </a:rPr>
              <a:t>nlp</a:t>
            </a:r>
            <a:r>
              <a:rPr lang="en-US" altLang="ja-JP" sz="1400" b="0" dirty="0">
                <a:solidFill>
                  <a:srgbClr val="000000"/>
                </a:solidFill>
                <a:effectLst/>
                <a:latin typeface="Courier New" panose="02070309020205020404" pitchFamily="49" charset="0"/>
              </a:rPr>
              <a:t>(</a:t>
            </a:r>
            <a:r>
              <a:rPr lang="en-US" altLang="ja-JP" sz="1400" b="0" dirty="0" err="1">
                <a:solidFill>
                  <a:srgbClr val="0000FF"/>
                </a:solidFill>
                <a:effectLst/>
                <a:latin typeface="Courier New" panose="02070309020205020404" pitchFamily="49" charset="0"/>
              </a:rPr>
              <a:t>f</a:t>
            </a:r>
            <a:r>
              <a:rPr lang="en-US" altLang="ja-JP" sz="1400" b="0" dirty="0" err="1">
                <a:solidFill>
                  <a:srgbClr val="A31515"/>
                </a:solidFill>
                <a:effectLst/>
                <a:latin typeface="Courier New" panose="02070309020205020404" pitchFamily="49" charset="0"/>
              </a:rPr>
              <a:t>"I</a:t>
            </a:r>
            <a:r>
              <a:rPr lang="en-US" altLang="ja-JP" sz="1400" b="0" dirty="0">
                <a:solidFill>
                  <a:srgbClr val="A31515"/>
                </a:solidFill>
                <a:effectLst/>
                <a:latin typeface="Courier New" panose="02070309020205020404" pitchFamily="49" charset="0"/>
              </a:rPr>
              <a:t> eat </a:t>
            </a:r>
            <a:r>
              <a:rPr lang="en-US" altLang="ja-JP" sz="1400" b="0" dirty="0">
                <a:solidFill>
                  <a:srgbClr val="000000"/>
                </a:solidFill>
                <a:effectLst/>
                <a:latin typeface="Courier New" panose="02070309020205020404" pitchFamily="49" charset="0"/>
              </a:rPr>
              <a:t>{</a:t>
            </a:r>
            <a:r>
              <a:rPr lang="en-US" altLang="ja-JP" sz="1400" b="0" dirty="0" err="1">
                <a:solidFill>
                  <a:srgbClr val="000000"/>
                </a:solidFill>
                <a:effectLst/>
                <a:latin typeface="Courier New" panose="02070309020205020404" pitchFamily="49" charset="0"/>
              </a:rPr>
              <a:t>nlp.tokenizer.mask_token</a:t>
            </a:r>
            <a:r>
              <a:rPr lang="en-US" altLang="ja-JP" sz="1400" b="0" dirty="0">
                <a:solidFill>
                  <a:srgbClr val="000000"/>
                </a:solidFill>
                <a:effectLst/>
                <a:latin typeface="Courier New" panose="02070309020205020404" pitchFamily="49" charset="0"/>
              </a:rPr>
              <a:t>}</a:t>
            </a:r>
            <a:r>
              <a:rPr lang="en-US" altLang="ja-JP" sz="1400" b="0" dirty="0">
                <a:solidFill>
                  <a:srgbClr val="A31515"/>
                </a:solidFill>
                <a:effectLst/>
                <a:latin typeface="Courier New" panose="02070309020205020404" pitchFamily="49" charset="0"/>
              </a:rPr>
              <a:t> every morning."</a:t>
            </a:r>
            <a:r>
              <a:rPr lang="en-US" altLang="ja-JP" sz="1400" b="0" dirty="0">
                <a:solidFill>
                  <a:srgbClr val="000000"/>
                </a:solidFill>
                <a:effectLst/>
                <a:latin typeface="Courier New" panose="02070309020205020404" pitchFamily="49" charset="0"/>
              </a:rPr>
              <a:t>)</a:t>
            </a:r>
          </a:p>
          <a:p>
            <a:pPr>
              <a:lnSpc>
                <a:spcPts val="1425"/>
              </a:lnSpc>
              <a:buNone/>
            </a:pPr>
            <a:r>
              <a:rPr lang="en-US" altLang="ja-JP" sz="1400" b="0" dirty="0">
                <a:solidFill>
                  <a:srgbClr val="9723B4"/>
                </a:solidFill>
                <a:effectLst/>
                <a:latin typeface="Courier New" panose="02070309020205020404" pitchFamily="49" charset="0"/>
              </a:rPr>
              <a:t>for</a:t>
            </a:r>
            <a:r>
              <a:rPr lang="en-US" altLang="ja-JP" sz="1400" b="0" dirty="0">
                <a:solidFill>
                  <a:srgbClr val="000000"/>
                </a:solidFill>
                <a:effectLst/>
                <a:latin typeface="Courier New" panose="02070309020205020404" pitchFamily="49" charset="0"/>
              </a:rPr>
              <a:t> result </a:t>
            </a:r>
            <a:r>
              <a:rPr lang="en-US" altLang="ja-JP" sz="1400" b="0" dirty="0">
                <a:solidFill>
                  <a:srgbClr val="0000FF"/>
                </a:solidFill>
                <a:effectLst/>
                <a:latin typeface="Courier New" panose="02070309020205020404" pitchFamily="49" charset="0"/>
              </a:rPr>
              <a:t>in</a:t>
            </a:r>
            <a:r>
              <a:rPr lang="en-US" altLang="ja-JP" sz="1400" b="0" dirty="0">
                <a:solidFill>
                  <a:srgbClr val="000000"/>
                </a:solidFill>
                <a:effectLst/>
                <a:latin typeface="Courier New" panose="02070309020205020404" pitchFamily="49" charset="0"/>
              </a:rPr>
              <a:t> results:</a:t>
            </a:r>
          </a:p>
          <a:p>
            <a:pPr>
              <a:lnSpc>
                <a:spcPts val="1425"/>
              </a:lnSpc>
            </a:pPr>
            <a:r>
              <a:rPr lang="en-US" altLang="ja-JP" sz="1400" b="0" dirty="0">
                <a:solidFill>
                  <a:srgbClr val="000000"/>
                </a:solidFill>
                <a:effectLst/>
                <a:latin typeface="Courier New" panose="02070309020205020404" pitchFamily="49" charset="0"/>
              </a:rPr>
              <a:t>  </a:t>
            </a:r>
            <a:r>
              <a:rPr lang="en-US" altLang="ja-JP" sz="1400" b="0" dirty="0">
                <a:solidFill>
                  <a:srgbClr val="6A5221"/>
                </a:solidFill>
                <a:effectLst/>
                <a:latin typeface="Courier New" panose="02070309020205020404" pitchFamily="49" charset="0"/>
              </a:rPr>
              <a:t>print</a:t>
            </a:r>
            <a:r>
              <a:rPr lang="en-US" altLang="ja-JP" sz="1400" b="0" dirty="0">
                <a:solidFill>
                  <a:srgbClr val="000000"/>
                </a:solidFill>
                <a:effectLst/>
                <a:latin typeface="Courier New" panose="02070309020205020404" pitchFamily="49" charset="0"/>
              </a:rPr>
              <a:t>(result)</a:t>
            </a:r>
            <a:endParaRPr lang="en-US" altLang="ja-JP" b="0" dirty="0">
              <a:solidFill>
                <a:srgbClr val="000000"/>
              </a:solidFill>
              <a:effectLst/>
              <a:latin typeface="Courier New" panose="02070309020205020404" pitchFamily="49" charset="0"/>
            </a:endParaRPr>
          </a:p>
        </p:txBody>
      </p:sp>
      <p:sp>
        <p:nvSpPr>
          <p:cNvPr id="7" name="テキスト ボックス 6">
            <a:extLst>
              <a:ext uri="{FF2B5EF4-FFF2-40B4-BE49-F238E27FC236}">
                <a16:creationId xmlns:a16="http://schemas.microsoft.com/office/drawing/2014/main" id="{04EB5D5D-23E3-C131-0A8F-8B856169EFF8}"/>
              </a:ext>
            </a:extLst>
          </p:cNvPr>
          <p:cNvSpPr txBox="1"/>
          <p:nvPr/>
        </p:nvSpPr>
        <p:spPr>
          <a:xfrm>
            <a:off x="211979" y="4620337"/>
            <a:ext cx="10975974" cy="523220"/>
          </a:xfrm>
          <a:prstGeom prst="rect">
            <a:avLst/>
          </a:prstGeom>
          <a:noFill/>
        </p:spPr>
        <p:txBody>
          <a:bodyPr wrap="square">
            <a:spAutoFit/>
          </a:bodyPr>
          <a:lstStyle/>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I eat (       ) every morning. “</a:t>
            </a:r>
            <a:r>
              <a:rPr lang="ja-JP" altLang="en-US" sz="1400" dirty="0">
                <a:latin typeface="Meiryo UI" panose="020B0604030504040204" pitchFamily="50" charset="-128"/>
                <a:ea typeface="Meiryo UI" panose="020B0604030504040204" pitchFamily="50" charset="-128"/>
              </a:rPr>
              <a:t>　の（）に当てはまる単語の候補を出してもらった。どの候補もスコアは低いが、朝食として食べる単語が選択された。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every morning “ </a:t>
            </a:r>
            <a:r>
              <a:rPr lang="ja-JP" altLang="en-US" sz="1400" dirty="0">
                <a:latin typeface="Meiryo UI" panose="020B0604030504040204" pitchFamily="50" charset="-128"/>
                <a:ea typeface="Meiryo UI" panose="020B0604030504040204" pitchFamily="50" charset="-128"/>
              </a:rPr>
              <a:t>を </a:t>
            </a:r>
            <a:r>
              <a:rPr lang="en-US" altLang="ja-JP" sz="1400" dirty="0">
                <a:latin typeface="Meiryo UI" panose="020B0604030504040204" pitchFamily="50" charset="-128"/>
                <a:ea typeface="Meiryo UI" panose="020B0604030504040204" pitchFamily="50" charset="-128"/>
              </a:rPr>
              <a:t>” every evening” </a:t>
            </a:r>
            <a:r>
              <a:rPr lang="ja-JP" altLang="en-US" sz="1400" dirty="0">
                <a:latin typeface="Meiryo UI" panose="020B0604030504040204" pitchFamily="50" charset="-128"/>
                <a:ea typeface="Meiryo UI" panose="020B0604030504040204" pitchFamily="50" charset="-128"/>
              </a:rPr>
              <a:t>に変えたり、</a:t>
            </a:r>
            <a:r>
              <a:rPr lang="en-US" altLang="ja-JP" sz="1400" dirty="0">
                <a:latin typeface="Meiryo UI" panose="020B0604030504040204" pitchFamily="50" charset="-128"/>
                <a:ea typeface="Meiryo UI" panose="020B0604030504040204" pitchFamily="50" charset="-128"/>
              </a:rPr>
              <a:t>”in Japan</a:t>
            </a:r>
            <a:r>
              <a:rPr lang="ja-JP" altLang="en-US" sz="1400" dirty="0">
                <a:latin typeface="Meiryo UI" panose="020B0604030504040204" pitchFamily="50" charset="-128"/>
                <a:ea typeface="Meiryo UI" panose="020B0604030504040204" pitchFamily="50" charset="-128"/>
              </a:rPr>
              <a:t>”と場所を追加しても、食事のラインアップが変わります。試してみて下さい。</a:t>
            </a:r>
            <a:endParaRPr lang="en-US" altLang="ja-JP" sz="14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E88BD24F-7944-569A-BE9B-0E8B8D292360}"/>
              </a:ext>
            </a:extLst>
          </p:cNvPr>
          <p:cNvSpPr txBox="1"/>
          <p:nvPr/>
        </p:nvSpPr>
        <p:spPr>
          <a:xfrm>
            <a:off x="205253" y="4329664"/>
            <a:ext cx="690842" cy="338554"/>
          </a:xfrm>
          <a:prstGeom prst="rect">
            <a:avLst/>
          </a:prstGeom>
          <a:noFill/>
        </p:spPr>
        <p:txBody>
          <a:bodyPr wrap="square">
            <a:spAutoFit/>
          </a:bodyPr>
          <a:lstStyle/>
          <a:p>
            <a:r>
              <a:rPr lang="ja-JP" altLang="en-US" sz="1600" b="1" dirty="0">
                <a:latin typeface="Meiryo UI" panose="020B0604030504040204" pitchFamily="50" charset="-128"/>
                <a:ea typeface="Meiryo UI" panose="020B0604030504040204" pitchFamily="50" charset="-128"/>
              </a:rPr>
              <a:t>解説</a:t>
            </a:r>
            <a:endParaRPr lang="en-US" altLang="ja-JP" sz="16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C9551F2E-7E82-3F75-CC37-F2DE96BCB70C}"/>
              </a:ext>
            </a:extLst>
          </p:cNvPr>
          <p:cNvSpPr txBox="1"/>
          <p:nvPr/>
        </p:nvSpPr>
        <p:spPr>
          <a:xfrm>
            <a:off x="442258" y="1021976"/>
            <a:ext cx="10554447"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「文章の生成」</a:t>
            </a:r>
            <a:r>
              <a:rPr lang="ja-JP" altLang="en-US" sz="1600" dirty="0">
                <a:latin typeface="Meiryo UI" panose="020B0604030504040204" pitchFamily="50" charset="-128"/>
                <a:ea typeface="Meiryo UI" panose="020B0604030504040204" pitchFamily="50" charset="-128"/>
              </a:rPr>
              <a:t>として、ここでは穴埋め問題を考えさせる</a:t>
            </a:r>
            <a:endParaRPr kumimoji="1" lang="ja-JP" altLang="en-US" sz="1600"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56BB6790-992F-C4CB-45C8-C4F09402AAB9}"/>
              </a:ext>
            </a:extLst>
          </p:cNvPr>
          <p:cNvSpPr>
            <a:spLocks noGrp="1"/>
          </p:cNvSpPr>
          <p:nvPr>
            <p:ph type="sldNum" sz="quarter" idx="12"/>
          </p:nvPr>
        </p:nvSpPr>
        <p:spPr/>
        <p:txBody>
          <a:bodyPr/>
          <a:lstStyle/>
          <a:p>
            <a:fld id="{2977F5E9-0479-47A0-9E51-109E0858BCF2}" type="slidenum">
              <a:rPr kumimoji="1" lang="ja-JP" altLang="en-US" smtClean="0"/>
              <a:t>45</a:t>
            </a:fld>
            <a:endParaRPr kumimoji="1" lang="ja-JP" altLang="en-US"/>
          </a:p>
        </p:txBody>
      </p:sp>
      <p:sp>
        <p:nvSpPr>
          <p:cNvPr id="18" name="テキスト ボックス 17">
            <a:extLst>
              <a:ext uri="{FF2B5EF4-FFF2-40B4-BE49-F238E27FC236}">
                <a16:creationId xmlns:a16="http://schemas.microsoft.com/office/drawing/2014/main" id="{E22B5D2E-5BE4-021A-5411-A2FE3EF7F59C}"/>
              </a:ext>
            </a:extLst>
          </p:cNvPr>
          <p:cNvSpPr txBox="1"/>
          <p:nvPr/>
        </p:nvSpPr>
        <p:spPr>
          <a:xfrm>
            <a:off x="205253" y="2768079"/>
            <a:ext cx="1215278" cy="307777"/>
          </a:xfrm>
          <a:prstGeom prst="rect">
            <a:avLst/>
          </a:prstGeom>
          <a:noFill/>
        </p:spPr>
        <p:txBody>
          <a:bodyPr wrap="square">
            <a:spAutoFit/>
          </a:bodyPr>
          <a:lstStyle/>
          <a:p>
            <a:r>
              <a:rPr lang="ja-JP" altLang="en-US" sz="1400" b="1" dirty="0">
                <a:latin typeface="Meiryo UI" panose="020B0604030504040204" pitchFamily="50" charset="-128"/>
                <a:ea typeface="Meiryo UI" panose="020B0604030504040204" pitchFamily="50" charset="-128"/>
              </a:rPr>
              <a:t>実行結果　</a:t>
            </a:r>
          </a:p>
        </p:txBody>
      </p:sp>
      <p:sp>
        <p:nvSpPr>
          <p:cNvPr id="19" name="テキスト ボックス 18">
            <a:extLst>
              <a:ext uri="{FF2B5EF4-FFF2-40B4-BE49-F238E27FC236}">
                <a16:creationId xmlns:a16="http://schemas.microsoft.com/office/drawing/2014/main" id="{1AEEFF61-A3E1-47C8-3A8A-EC70A265463D}"/>
              </a:ext>
            </a:extLst>
          </p:cNvPr>
          <p:cNvSpPr txBox="1"/>
          <p:nvPr/>
        </p:nvSpPr>
        <p:spPr>
          <a:xfrm>
            <a:off x="151094" y="3056434"/>
            <a:ext cx="9937188" cy="1169551"/>
          </a:xfrm>
          <a:prstGeom prst="rect">
            <a:avLst/>
          </a:prstGeom>
          <a:noFill/>
        </p:spPr>
        <p:txBody>
          <a:bodyPr wrap="square">
            <a:spAutoFit/>
          </a:bodyPr>
          <a:lstStyle/>
          <a:p>
            <a:r>
              <a:rPr lang="en-US" altLang="ja-JP" sz="1400" dirty="0"/>
              <a:t>{'score': 0.21652086079120636, 'token': 7080, '</a:t>
            </a:r>
            <a:r>
              <a:rPr lang="en-US" altLang="ja-JP" sz="1400" dirty="0" err="1"/>
              <a:t>token_str</a:t>
            </a:r>
            <a:r>
              <a:rPr lang="en-US" altLang="ja-JP" sz="1400" dirty="0"/>
              <a:t>': ' </a:t>
            </a:r>
            <a:r>
              <a:rPr lang="en-US" altLang="ja-JP" sz="1400" b="1" dirty="0"/>
              <a:t>breakfast</a:t>
            </a:r>
            <a:r>
              <a:rPr lang="en-US" altLang="ja-JP" sz="1400" dirty="0"/>
              <a:t>', 'sequence': 'I eat breakfast every morning.'}</a:t>
            </a:r>
          </a:p>
          <a:p>
            <a:r>
              <a:rPr lang="en-US" altLang="ja-JP" sz="1400" dirty="0"/>
              <a:t>{'score': 0.06786128878593445, 'token': 25629, '</a:t>
            </a:r>
            <a:r>
              <a:rPr lang="en-US" altLang="ja-JP" sz="1400" dirty="0" err="1"/>
              <a:t>token_str</a:t>
            </a:r>
            <a:r>
              <a:rPr lang="en-US" altLang="ja-JP" sz="1400" dirty="0"/>
              <a:t>': ' </a:t>
            </a:r>
            <a:r>
              <a:rPr lang="en-US" altLang="ja-JP" sz="1400" b="1" dirty="0"/>
              <a:t>cereal</a:t>
            </a:r>
            <a:r>
              <a:rPr lang="en-US" altLang="ja-JP" sz="1400" dirty="0"/>
              <a:t>', 'sequence': 'I eat cereal every morning.'}</a:t>
            </a:r>
          </a:p>
          <a:p>
            <a:r>
              <a:rPr lang="en-US" altLang="ja-JP" sz="1400" dirty="0"/>
              <a:t>{'score': 0.05917228385806084, 'token': 24351, '</a:t>
            </a:r>
            <a:r>
              <a:rPr lang="en-US" altLang="ja-JP" sz="1400" dirty="0" err="1"/>
              <a:t>token_str</a:t>
            </a:r>
            <a:r>
              <a:rPr lang="en-US" altLang="ja-JP" sz="1400" dirty="0"/>
              <a:t>': ' </a:t>
            </a:r>
            <a:r>
              <a:rPr lang="en-US" altLang="ja-JP" sz="1400" b="1" dirty="0"/>
              <a:t>yogurt</a:t>
            </a:r>
            <a:r>
              <a:rPr lang="en-US" altLang="ja-JP" sz="1400" dirty="0"/>
              <a:t>', 'sequence': 'I eat yogurt every morning.'}</a:t>
            </a:r>
          </a:p>
          <a:p>
            <a:r>
              <a:rPr lang="en-US" altLang="ja-JP" sz="1400" dirty="0"/>
              <a:t>{'score': 0.05097677931189537, 'token': 9366, '</a:t>
            </a:r>
            <a:r>
              <a:rPr lang="en-US" altLang="ja-JP" sz="1400" dirty="0" err="1"/>
              <a:t>token_str</a:t>
            </a:r>
            <a:r>
              <a:rPr lang="en-US" altLang="ja-JP" sz="1400" dirty="0"/>
              <a:t>': ' </a:t>
            </a:r>
            <a:r>
              <a:rPr lang="en-US" altLang="ja-JP" sz="1400" b="1" dirty="0"/>
              <a:t>pizza</a:t>
            </a:r>
            <a:r>
              <a:rPr lang="en-US" altLang="ja-JP" sz="1400" dirty="0"/>
              <a:t>', 'sequence': 'I eat pizza every morning.'}</a:t>
            </a:r>
          </a:p>
          <a:p>
            <a:r>
              <a:rPr lang="en-US" altLang="ja-JP" sz="1400" dirty="0"/>
              <a:t>{'score': 0.04108618572354317, 'token': 7548, '</a:t>
            </a:r>
            <a:r>
              <a:rPr lang="en-US" altLang="ja-JP" sz="1400" dirty="0" err="1"/>
              <a:t>token_str</a:t>
            </a:r>
            <a:r>
              <a:rPr lang="en-US" altLang="ja-JP" sz="1400" dirty="0"/>
              <a:t>': ' </a:t>
            </a:r>
            <a:r>
              <a:rPr lang="en-US" altLang="ja-JP" sz="1400" b="1" dirty="0"/>
              <a:t>chocolate</a:t>
            </a:r>
            <a:r>
              <a:rPr lang="en-US" altLang="ja-JP" sz="1400" dirty="0"/>
              <a:t>', 'sequence': 'I eat chocolate every morning.'}</a:t>
            </a:r>
            <a:endParaRPr lang="ja-JP" altLang="en-US" sz="800" dirty="0"/>
          </a:p>
        </p:txBody>
      </p:sp>
    </p:spTree>
    <p:extLst>
      <p:ext uri="{BB962C8B-B14F-4D97-AF65-F5344CB8AC3E}">
        <p14:creationId xmlns:p14="http://schemas.microsoft.com/office/powerpoint/2010/main" val="2064983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E10E-67DE-7BF3-1597-CB6D704C43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1825A1-B2DB-6E1C-AB69-8028EF4E2179}"/>
              </a:ext>
            </a:extLst>
          </p:cNvPr>
          <p:cNvSpPr>
            <a:spLocks noGrp="1"/>
          </p:cNvSpPr>
          <p:nvPr>
            <p:ph type="title"/>
          </p:nvPr>
        </p:nvSpPr>
        <p:spPr/>
        <p:txBody>
          <a:bodyPr/>
          <a:lstStyle/>
          <a:p>
            <a:r>
              <a:rPr kumimoji="1" lang="ja-JP" altLang="en-US" b="1" dirty="0"/>
              <a:t>テクノロジーロードマップ</a:t>
            </a:r>
          </a:p>
        </p:txBody>
      </p:sp>
      <p:sp>
        <p:nvSpPr>
          <p:cNvPr id="3" name="テキスト プレースホルダー 2">
            <a:extLst>
              <a:ext uri="{FF2B5EF4-FFF2-40B4-BE49-F238E27FC236}">
                <a16:creationId xmlns:a16="http://schemas.microsoft.com/office/drawing/2014/main" id="{ACD9B89D-D431-DE88-B6C5-5888DE0B2962}"/>
              </a:ext>
            </a:extLst>
          </p:cNvPr>
          <p:cNvSpPr>
            <a:spLocks noGrp="1"/>
          </p:cNvSpPr>
          <p:nvPr>
            <p:ph type="body" sz="quarter" idx="13"/>
          </p:nvPr>
        </p:nvSpPr>
        <p:spPr/>
        <p:txBody>
          <a:bodyPr/>
          <a:lstStyle/>
          <a:p>
            <a:r>
              <a:rPr lang="ja-JP" altLang="en-US" dirty="0"/>
              <a:t>３ｰ１．</a:t>
            </a:r>
            <a:r>
              <a:rPr lang="en-US" altLang="ja-JP" dirty="0"/>
              <a:t>CNN</a:t>
            </a:r>
            <a:r>
              <a:rPr lang="ja-JP" altLang="en-US" dirty="0"/>
              <a:t>解説　画像認識を例として</a:t>
            </a:r>
          </a:p>
        </p:txBody>
      </p:sp>
      <p:sp>
        <p:nvSpPr>
          <p:cNvPr id="9" name="テキスト ボックス 8">
            <a:extLst>
              <a:ext uri="{FF2B5EF4-FFF2-40B4-BE49-F238E27FC236}">
                <a16:creationId xmlns:a16="http://schemas.microsoft.com/office/drawing/2014/main" id="{07924754-B5B0-489B-2655-982C78A03890}"/>
              </a:ext>
            </a:extLst>
          </p:cNvPr>
          <p:cNvSpPr txBox="1"/>
          <p:nvPr/>
        </p:nvSpPr>
        <p:spPr>
          <a:xfrm>
            <a:off x="5262724" y="1910410"/>
            <a:ext cx="2198163" cy="2677656"/>
          </a:xfrm>
          <a:prstGeom prst="rect">
            <a:avLst/>
          </a:prstGeom>
          <a:solidFill>
            <a:schemeClr val="bg1"/>
          </a:solidFill>
          <a:ln w="25400">
            <a:solidFill>
              <a:schemeClr val="bg1">
                <a:lumMod val="50000"/>
              </a:schemeClr>
            </a:solidFill>
          </a:ln>
        </p:spPr>
        <p:txBody>
          <a:bodyPr wrap="square">
            <a:spAutoFit/>
          </a:bodyPr>
          <a:lstStyle/>
          <a:p>
            <a:r>
              <a:rPr lang="en-US" altLang="ja-JP" sz="1200" b="1" dirty="0">
                <a:latin typeface="Meiryo UI" panose="020B0604030504040204" pitchFamily="50" charset="-128"/>
                <a:ea typeface="Meiryo UI" panose="020B0604030504040204" pitchFamily="50" charset="-128"/>
              </a:rPr>
              <a:t>Gated Recurrent Unit (GRU)</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GRU</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LSTM</a:t>
            </a:r>
            <a:r>
              <a:rPr lang="ja-JP" altLang="en-US" sz="1200" dirty="0">
                <a:latin typeface="Meiryo UI" panose="020B0604030504040204" pitchFamily="50" charset="-128"/>
                <a:ea typeface="Meiryo UI" panose="020B0604030504040204" pitchFamily="50" charset="-128"/>
              </a:rPr>
              <a:t>の簡略化バージョンで、リセットゲートと更新ゲートを使用して情報の流れを制御します。</a:t>
            </a:r>
            <a:r>
              <a:rPr lang="en-US" altLang="ja-JP" sz="1200" b="1" dirty="0">
                <a:latin typeface="Meiryo UI" panose="020B0604030504040204" pitchFamily="50" charset="-128"/>
                <a:ea typeface="Meiryo UI" panose="020B0604030504040204" pitchFamily="50" charset="-128"/>
              </a:rPr>
              <a:t>LSTM</a:t>
            </a:r>
            <a:r>
              <a:rPr lang="ja-JP" altLang="en-US" sz="1200" b="1" dirty="0">
                <a:latin typeface="Meiryo UI" panose="020B0604030504040204" pitchFamily="50" charset="-128"/>
                <a:ea typeface="Meiryo UI" panose="020B0604030504040204" pitchFamily="50" charset="-128"/>
              </a:rPr>
              <a:t>よりも少ないパラメータで、同様の性能を発揮</a:t>
            </a:r>
            <a:r>
              <a:rPr lang="ja-JP" altLang="en-US" sz="1200" dirty="0">
                <a:latin typeface="Meiryo UI" panose="020B0604030504040204" pitchFamily="50" charset="-128"/>
                <a:ea typeface="Meiryo UI" panose="020B0604030504040204" pitchFamily="50" charset="-128"/>
              </a:rPr>
              <a:t>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Cho, K., et al. (2014). "Learning Phrase Representations using RNN Encoder-Decoder for Statistical Machine Translation." </a:t>
            </a:r>
            <a:r>
              <a:rPr lang="en-US" altLang="ja-JP" sz="900" dirty="0" err="1">
                <a:latin typeface="Meiryo UI" panose="020B0604030504040204" pitchFamily="50" charset="-128"/>
                <a:ea typeface="Meiryo UI" panose="020B0604030504040204" pitchFamily="50" charset="-128"/>
              </a:rPr>
              <a:t>arXiv</a:t>
            </a:r>
            <a:r>
              <a:rPr lang="en-US" altLang="ja-JP" sz="900" dirty="0">
                <a:latin typeface="Meiryo UI" panose="020B0604030504040204" pitchFamily="50" charset="-128"/>
                <a:ea typeface="Meiryo UI" panose="020B0604030504040204" pitchFamily="50" charset="-128"/>
              </a:rPr>
              <a:t> preprint arXiv:1406.1078.</a:t>
            </a:r>
          </a:p>
        </p:txBody>
      </p:sp>
      <p:sp>
        <p:nvSpPr>
          <p:cNvPr id="11" name="テキスト ボックス 10">
            <a:extLst>
              <a:ext uri="{FF2B5EF4-FFF2-40B4-BE49-F238E27FC236}">
                <a16:creationId xmlns:a16="http://schemas.microsoft.com/office/drawing/2014/main" id="{C5DEADCC-EA73-AAEC-6DE8-3A2F55AE6EE5}"/>
              </a:ext>
            </a:extLst>
          </p:cNvPr>
          <p:cNvSpPr txBox="1"/>
          <p:nvPr/>
        </p:nvSpPr>
        <p:spPr>
          <a:xfrm>
            <a:off x="7582502" y="1912253"/>
            <a:ext cx="2198163" cy="2690188"/>
          </a:xfrm>
          <a:prstGeom prst="rect">
            <a:avLst/>
          </a:prstGeom>
          <a:no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Transformer</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Transformer</a:t>
            </a:r>
            <a:r>
              <a:rPr lang="ja-JP" altLang="en-US" sz="1200" dirty="0">
                <a:latin typeface="Meiryo UI" panose="020B0604030504040204" pitchFamily="50" charset="-128"/>
                <a:ea typeface="Meiryo UI" panose="020B0604030504040204" pitchFamily="50" charset="-128"/>
              </a:rPr>
              <a:t>は、</a:t>
            </a:r>
            <a:r>
              <a:rPr lang="ja-JP" altLang="en-US" sz="1200" b="1" dirty="0">
                <a:latin typeface="Meiryo UI" panose="020B0604030504040204" pitchFamily="50" charset="-128"/>
                <a:ea typeface="Meiryo UI" panose="020B0604030504040204" pitchFamily="50" charset="-128"/>
              </a:rPr>
              <a:t>自己注意機構を使用してデータを並列に処理</a:t>
            </a:r>
            <a:r>
              <a:rPr lang="ja-JP" altLang="en-US" sz="1200" dirty="0">
                <a:latin typeface="Meiryo UI" panose="020B0604030504040204" pitchFamily="50" charset="-128"/>
                <a:ea typeface="Meiryo UI" panose="020B0604030504040204" pitchFamily="50" charset="-128"/>
              </a:rPr>
              <a:t>するモデルです。</a:t>
            </a:r>
            <a:r>
              <a:rPr lang="en-US" altLang="ja-JP" sz="1200" dirty="0">
                <a:latin typeface="Meiryo UI" panose="020B0604030504040204" pitchFamily="50" charset="-128"/>
                <a:ea typeface="Meiryo UI" panose="020B0604030504040204" pitchFamily="50" charset="-128"/>
              </a:rPr>
              <a:t>RNN</a:t>
            </a:r>
            <a:r>
              <a:rPr lang="ja-JP" altLang="en-US" sz="1200" dirty="0">
                <a:latin typeface="Meiryo UI" panose="020B0604030504040204" pitchFamily="50" charset="-128"/>
                <a:ea typeface="Meiryo UI" panose="020B0604030504040204" pitchFamily="50" charset="-128"/>
              </a:rPr>
              <a:t>や</a:t>
            </a:r>
            <a:r>
              <a:rPr lang="en-US" altLang="ja-JP" sz="1200" dirty="0">
                <a:latin typeface="Meiryo UI" panose="020B0604030504040204" pitchFamily="50" charset="-128"/>
                <a:ea typeface="Meiryo UI" panose="020B0604030504040204" pitchFamily="50" charset="-128"/>
              </a:rPr>
              <a:t>LSTM</a:t>
            </a:r>
            <a:r>
              <a:rPr lang="ja-JP" altLang="en-US" sz="1200" dirty="0">
                <a:latin typeface="Meiryo UI" panose="020B0604030504040204" pitchFamily="50" charset="-128"/>
                <a:ea typeface="Meiryo UI" panose="020B0604030504040204" pitchFamily="50" charset="-128"/>
              </a:rPr>
              <a:t>とは異なり、シーケンシャルな処理を行わず、長距離依存関係を効率的にキャプチャします。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Vaswani, A., et al. (2017). "Attention is All You Need." Advances in Neural Information Processing Systems, 30, 5998-6008.</a:t>
            </a:r>
          </a:p>
        </p:txBody>
      </p:sp>
      <p:sp>
        <p:nvSpPr>
          <p:cNvPr id="13" name="テキスト ボックス 12">
            <a:extLst>
              <a:ext uri="{FF2B5EF4-FFF2-40B4-BE49-F238E27FC236}">
                <a16:creationId xmlns:a16="http://schemas.microsoft.com/office/drawing/2014/main" id="{F704B8FB-9AA7-24A5-34D9-DC24A2A124C5}"/>
              </a:ext>
            </a:extLst>
          </p:cNvPr>
          <p:cNvSpPr txBox="1"/>
          <p:nvPr/>
        </p:nvSpPr>
        <p:spPr>
          <a:xfrm>
            <a:off x="9902279" y="1885358"/>
            <a:ext cx="2166503" cy="2685972"/>
          </a:xfrm>
          <a:prstGeom prst="rect">
            <a:avLst/>
          </a:prstGeom>
          <a:no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GPT (Generative Pre-trained Transformer)</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GPT</a:t>
            </a:r>
            <a:r>
              <a:rPr lang="ja-JP" altLang="en-US" sz="1200" dirty="0">
                <a:latin typeface="Meiryo UI" panose="020B0604030504040204" pitchFamily="50" charset="-128"/>
                <a:ea typeface="Meiryo UI" panose="020B0604030504040204" pitchFamily="50" charset="-128"/>
              </a:rPr>
              <a:t>は、</a:t>
            </a:r>
            <a:r>
              <a:rPr lang="en-US" altLang="ja-JP" sz="1200" b="1" dirty="0">
                <a:latin typeface="Meiryo UI" panose="020B0604030504040204" pitchFamily="50" charset="-128"/>
                <a:ea typeface="Meiryo UI" panose="020B0604030504040204" pitchFamily="50" charset="-128"/>
              </a:rPr>
              <a:t>Transformer</a:t>
            </a:r>
            <a:r>
              <a:rPr lang="ja-JP" altLang="en-US" sz="1200" b="1" dirty="0">
                <a:latin typeface="Meiryo UI" panose="020B0604030504040204" pitchFamily="50" charset="-128"/>
                <a:ea typeface="Meiryo UI" panose="020B0604030504040204" pitchFamily="50" charset="-128"/>
              </a:rPr>
              <a:t>アーキテクチャに基づいた生成モデル</a:t>
            </a:r>
            <a:r>
              <a:rPr lang="ja-JP" altLang="en-US" sz="1200" dirty="0">
                <a:latin typeface="Meiryo UI" panose="020B0604030504040204" pitchFamily="50" charset="-128"/>
                <a:ea typeface="Meiryo UI" panose="020B0604030504040204" pitchFamily="50" charset="-128"/>
              </a:rPr>
              <a:t>で、大規模な事前学習を行い、自然言語生成タスクに優れた性能を発揮します。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endParaRPr lang="en-US" altLang="ja-JP" sz="900" dirty="0">
              <a:latin typeface="Meiryo UI" panose="020B0604030504040204" pitchFamily="50" charset="-128"/>
              <a:ea typeface="Meiryo UI" panose="020B0604030504040204" pitchFamily="50" charset="-128"/>
            </a:endParaRPr>
          </a:p>
          <a:p>
            <a:r>
              <a:rPr lang="en-US" altLang="ja-JP" sz="900" dirty="0">
                <a:latin typeface="Meiryo UI" panose="020B0604030504040204" pitchFamily="50" charset="-128"/>
                <a:ea typeface="Meiryo UI" panose="020B0604030504040204" pitchFamily="50" charset="-128"/>
              </a:rPr>
              <a:t>Radford, A., et al. (2018). "Improving Language Understanding by Generative Pre-Training." OpenAI.</a:t>
            </a:r>
          </a:p>
        </p:txBody>
      </p:sp>
      <p:sp>
        <p:nvSpPr>
          <p:cNvPr id="14" name="テキスト ボックス 13">
            <a:extLst>
              <a:ext uri="{FF2B5EF4-FFF2-40B4-BE49-F238E27FC236}">
                <a16:creationId xmlns:a16="http://schemas.microsoft.com/office/drawing/2014/main" id="{530A8482-D019-C845-B49C-35A34C296BCC}"/>
              </a:ext>
            </a:extLst>
          </p:cNvPr>
          <p:cNvSpPr txBox="1"/>
          <p:nvPr/>
        </p:nvSpPr>
        <p:spPr>
          <a:xfrm>
            <a:off x="3315990" y="5164799"/>
            <a:ext cx="8752792" cy="1200329"/>
          </a:xfrm>
          <a:prstGeom prst="rect">
            <a:avLst/>
          </a:prstGeom>
          <a:noFill/>
          <a:ln w="25400">
            <a:solidFill>
              <a:schemeClr val="bg1">
                <a:lumMod val="50000"/>
              </a:schemeClr>
            </a:solidFill>
          </a:ln>
        </p:spPr>
        <p:txBody>
          <a:bodyPr wrap="square">
            <a:spAutoFit/>
          </a:bodyPr>
          <a:lstStyle/>
          <a:p>
            <a:r>
              <a:rPr lang="en-US" altLang="ja-JP" sz="1200" b="1" dirty="0">
                <a:latin typeface="Meiryo UI" panose="020B0604030504040204" pitchFamily="50" charset="-128"/>
                <a:ea typeface="Meiryo UI" panose="020B0604030504040204" pitchFamily="50" charset="-128"/>
              </a:rPr>
              <a:t>Convolutional Neural Networks (CNN)</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CNN</a:t>
            </a:r>
            <a:r>
              <a:rPr lang="ja-JP" altLang="en-US" sz="1200" dirty="0">
                <a:latin typeface="Meiryo UI" panose="020B0604030504040204" pitchFamily="50" charset="-128"/>
                <a:ea typeface="Meiryo UI" panose="020B0604030504040204" pitchFamily="50" charset="-128"/>
              </a:rPr>
              <a:t>は、画像やビデオなどの視覚データのパターン認識に特化したニューラルネットワークです。</a:t>
            </a:r>
            <a:r>
              <a:rPr lang="ja-JP" altLang="en-US" sz="1200" b="1" dirty="0">
                <a:latin typeface="Meiryo UI" panose="020B0604030504040204" pitchFamily="50" charset="-128"/>
                <a:ea typeface="Meiryo UI" panose="020B0604030504040204" pitchFamily="50" charset="-128"/>
              </a:rPr>
              <a:t>畳み込み層を使用して特徴を抽出し、分類や検出タスクに優れた性能</a:t>
            </a:r>
            <a:r>
              <a:rPr lang="ja-JP" altLang="en-US" sz="1200" dirty="0">
                <a:latin typeface="Meiryo UI" panose="020B0604030504040204" pitchFamily="50" charset="-128"/>
                <a:ea typeface="Meiryo UI" panose="020B0604030504040204" pitchFamily="50" charset="-128"/>
              </a:rPr>
              <a:t>を発揮します。</a:t>
            </a: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LeCun, Y., et al. (1998). "Gradient-based learning applied to document recognition." Proceedings of the IEEE, 86(11), 2278-2324.</a:t>
            </a:r>
          </a:p>
          <a:p>
            <a:r>
              <a:rPr lang="en-US" altLang="ja-JP" sz="900" dirty="0" err="1">
                <a:latin typeface="Meiryo UI" panose="020B0604030504040204" pitchFamily="50" charset="-128"/>
                <a:ea typeface="Meiryo UI" panose="020B0604030504040204" pitchFamily="50" charset="-128"/>
              </a:rPr>
              <a:t>Krizhevsky</a:t>
            </a:r>
            <a:r>
              <a:rPr lang="en-US" altLang="ja-JP" sz="900" dirty="0">
                <a:latin typeface="Meiryo UI" panose="020B0604030504040204" pitchFamily="50" charset="-128"/>
                <a:ea typeface="Meiryo UI" panose="020B0604030504040204" pitchFamily="50" charset="-128"/>
              </a:rPr>
              <a:t>, A., </a:t>
            </a:r>
            <a:r>
              <a:rPr lang="en-US" altLang="ja-JP" sz="900" dirty="0" err="1">
                <a:latin typeface="Meiryo UI" panose="020B0604030504040204" pitchFamily="50" charset="-128"/>
                <a:ea typeface="Meiryo UI" panose="020B0604030504040204" pitchFamily="50" charset="-128"/>
              </a:rPr>
              <a:t>Sutskever</a:t>
            </a:r>
            <a:r>
              <a:rPr lang="en-US" altLang="ja-JP" sz="900" dirty="0">
                <a:latin typeface="Meiryo UI" panose="020B0604030504040204" pitchFamily="50" charset="-128"/>
                <a:ea typeface="Meiryo UI" panose="020B0604030504040204" pitchFamily="50" charset="-128"/>
              </a:rPr>
              <a:t>, I., &amp; Hinton, G. E. (2012). "ImageNet Classification with Deep Convolutional Neural Networks." Advances in Neural Information Processing Systems, 25, 1097-1105.</a:t>
            </a:r>
            <a:endParaRPr lang="ja-JP" altLang="en-US" sz="9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0AD9BB6A-D64F-9D19-98EF-1534160564F8}"/>
              </a:ext>
            </a:extLst>
          </p:cNvPr>
          <p:cNvSpPr txBox="1"/>
          <p:nvPr/>
        </p:nvSpPr>
        <p:spPr>
          <a:xfrm>
            <a:off x="1245759" y="1567118"/>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1990</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2E2773D2-B0A0-20C9-00BF-0146DA5FEAE3}"/>
              </a:ext>
            </a:extLst>
          </p:cNvPr>
          <p:cNvSpPr txBox="1"/>
          <p:nvPr/>
        </p:nvSpPr>
        <p:spPr>
          <a:xfrm>
            <a:off x="3638497" y="1560249"/>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1997</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AB28BC69-DB75-AE4A-CC03-5B75295A2973}"/>
              </a:ext>
            </a:extLst>
          </p:cNvPr>
          <p:cNvSpPr txBox="1"/>
          <p:nvPr/>
        </p:nvSpPr>
        <p:spPr>
          <a:xfrm>
            <a:off x="5911301" y="1560386"/>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2014</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2D12DE2C-2B00-84CD-C463-DCD075D1FA4C}"/>
              </a:ext>
            </a:extLst>
          </p:cNvPr>
          <p:cNvSpPr txBox="1"/>
          <p:nvPr/>
        </p:nvSpPr>
        <p:spPr>
          <a:xfrm>
            <a:off x="8234359" y="1559850"/>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2017</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154853EA-79C0-D71F-C82C-12129CCE35C2}"/>
              </a:ext>
            </a:extLst>
          </p:cNvPr>
          <p:cNvSpPr txBox="1"/>
          <p:nvPr/>
        </p:nvSpPr>
        <p:spPr>
          <a:xfrm>
            <a:off x="10512946" y="1542921"/>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2018</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8B12E01C-1704-DE07-838C-8578F09DFFB6}"/>
              </a:ext>
            </a:extLst>
          </p:cNvPr>
          <p:cNvSpPr txBox="1"/>
          <p:nvPr/>
        </p:nvSpPr>
        <p:spPr>
          <a:xfrm>
            <a:off x="3595364" y="4818470"/>
            <a:ext cx="866589" cy="369332"/>
          </a:xfrm>
          <a:prstGeom prst="rect">
            <a:avLst/>
          </a:prstGeom>
          <a:noFill/>
        </p:spPr>
        <p:txBody>
          <a:bodyPr wrap="square" rtlCol="0">
            <a:spAutoFit/>
          </a:bodyPr>
          <a:lstStyle/>
          <a:p>
            <a:r>
              <a:rPr kumimoji="1" lang="en-US" altLang="ja-JP" b="1" dirty="0">
                <a:solidFill>
                  <a:schemeClr val="bg1">
                    <a:lumMod val="50000"/>
                  </a:schemeClr>
                </a:solidFill>
                <a:latin typeface="Meiryo UI" panose="020B0604030504040204" pitchFamily="50" charset="-128"/>
                <a:ea typeface="Meiryo UI" panose="020B0604030504040204" pitchFamily="50" charset="-128"/>
              </a:rPr>
              <a:t>1998</a:t>
            </a:r>
            <a:endParaRPr kumimoji="1" lang="ja-JP" altLang="en-US" b="1"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5A5A914E-B58C-DCDB-3B25-45FDD80F3FE5}"/>
              </a:ext>
            </a:extLst>
          </p:cNvPr>
          <p:cNvSpPr txBox="1"/>
          <p:nvPr/>
        </p:nvSpPr>
        <p:spPr>
          <a:xfrm rot="16200000">
            <a:off x="-765067" y="2870333"/>
            <a:ext cx="2290232" cy="30777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音声認識，自然言語処理</a:t>
            </a:r>
          </a:p>
        </p:txBody>
      </p:sp>
      <p:sp>
        <p:nvSpPr>
          <p:cNvPr id="23" name="テキスト ボックス 22">
            <a:extLst>
              <a:ext uri="{FF2B5EF4-FFF2-40B4-BE49-F238E27FC236}">
                <a16:creationId xmlns:a16="http://schemas.microsoft.com/office/drawing/2014/main" id="{245DC52D-54E3-E7F6-5B66-11E2C5C9D1B9}"/>
              </a:ext>
            </a:extLst>
          </p:cNvPr>
          <p:cNvSpPr txBox="1"/>
          <p:nvPr/>
        </p:nvSpPr>
        <p:spPr>
          <a:xfrm rot="16200000">
            <a:off x="-765066" y="5239005"/>
            <a:ext cx="2290232" cy="307777"/>
          </a:xfrm>
          <a:prstGeom prst="rect">
            <a:avLst/>
          </a:prstGeom>
          <a:noFill/>
        </p:spPr>
        <p:txBody>
          <a:bodyPr wrap="square" rtlCol="0">
            <a:spAutoFit/>
          </a:bodyPr>
          <a:lstStyle/>
          <a:p>
            <a:pPr algn="ctr"/>
            <a:r>
              <a:rPr kumimoji="1" lang="ja-JP" altLang="en-US" sz="1400" b="1" dirty="0">
                <a:latin typeface="Meiryo UI" panose="020B0604030504040204" pitchFamily="50" charset="-128"/>
                <a:ea typeface="Meiryo UI" panose="020B0604030504040204" pitchFamily="50" charset="-128"/>
              </a:rPr>
              <a:t>物体検出，画像認識</a:t>
            </a:r>
          </a:p>
        </p:txBody>
      </p:sp>
      <p:sp>
        <p:nvSpPr>
          <p:cNvPr id="24" name="テキスト ボックス 23">
            <a:extLst>
              <a:ext uri="{FF2B5EF4-FFF2-40B4-BE49-F238E27FC236}">
                <a16:creationId xmlns:a16="http://schemas.microsoft.com/office/drawing/2014/main" id="{E7CF589D-22B2-D135-8620-CC43D53825BB}"/>
              </a:ext>
            </a:extLst>
          </p:cNvPr>
          <p:cNvSpPr txBox="1"/>
          <p:nvPr/>
        </p:nvSpPr>
        <p:spPr>
          <a:xfrm>
            <a:off x="623168" y="1908223"/>
            <a:ext cx="2198163" cy="2677656"/>
          </a:xfrm>
          <a:prstGeom prst="rect">
            <a:avLst/>
          </a:prstGeom>
          <a:solidFill>
            <a:schemeClr val="bg1"/>
          </a:solid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Recurrent Neural Networks (RNN)</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RNN</a:t>
            </a:r>
            <a:r>
              <a:rPr lang="ja-JP" altLang="en-US" sz="1200" dirty="0">
                <a:latin typeface="Meiryo UI" panose="020B0604030504040204" pitchFamily="50" charset="-128"/>
                <a:ea typeface="Meiryo UI" panose="020B0604030504040204" pitchFamily="50" charset="-128"/>
              </a:rPr>
              <a:t>は、時系列データやシーケンスデータを処理するために設計されたニューラルネットワークです。過去の情報を保持し、次のステップに影響を与えることができます。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Elman, J. L. (1990). "Finding structure in time." Cognitive Science, 14(2), 179-211.</a:t>
            </a:r>
          </a:p>
        </p:txBody>
      </p:sp>
      <p:sp>
        <p:nvSpPr>
          <p:cNvPr id="25" name="テキスト ボックス 24">
            <a:extLst>
              <a:ext uri="{FF2B5EF4-FFF2-40B4-BE49-F238E27FC236}">
                <a16:creationId xmlns:a16="http://schemas.microsoft.com/office/drawing/2014/main" id="{9463234F-F73B-9293-F5A1-EFBC004B838B}"/>
              </a:ext>
            </a:extLst>
          </p:cNvPr>
          <p:cNvSpPr txBox="1"/>
          <p:nvPr/>
        </p:nvSpPr>
        <p:spPr>
          <a:xfrm>
            <a:off x="2942946" y="1904144"/>
            <a:ext cx="2198163" cy="2690189"/>
          </a:xfrm>
          <a:prstGeom prst="rect">
            <a:avLst/>
          </a:prstGeom>
          <a:solidFill>
            <a:schemeClr val="bg1"/>
          </a:solidFill>
          <a:ln w="25400">
            <a:solidFill>
              <a:schemeClr val="bg1">
                <a:lumMod val="50000"/>
              </a:schemeClr>
            </a:solidFill>
          </a:ln>
        </p:spPr>
        <p:txBody>
          <a:bodyPr wrap="square">
            <a:noAutofit/>
          </a:bodyPr>
          <a:lstStyle/>
          <a:p>
            <a:r>
              <a:rPr lang="en-US" altLang="ja-JP" sz="1200" b="1" dirty="0">
                <a:latin typeface="Meiryo UI" panose="020B0604030504040204" pitchFamily="50" charset="-128"/>
                <a:ea typeface="Meiryo UI" panose="020B0604030504040204" pitchFamily="50" charset="-128"/>
              </a:rPr>
              <a:t>Long Short-Term Memory (LSTM)</a:t>
            </a:r>
          </a:p>
          <a:p>
            <a:r>
              <a:rPr lang="ja-JP" altLang="en-US" sz="1200" dirty="0">
                <a:latin typeface="Meiryo UI" panose="020B0604030504040204" pitchFamily="50" charset="-128"/>
                <a:ea typeface="Meiryo UI" panose="020B0604030504040204" pitchFamily="50" charset="-128"/>
              </a:rPr>
              <a:t>概要</a:t>
            </a:r>
            <a:r>
              <a:rPr lang="en-US" altLang="ja-JP" sz="1200" dirty="0">
                <a:latin typeface="Meiryo UI" panose="020B0604030504040204" pitchFamily="50" charset="-128"/>
                <a:ea typeface="Meiryo UI" panose="020B0604030504040204" pitchFamily="50" charset="-128"/>
              </a:rPr>
              <a:t>: LSTM</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RNN</a:t>
            </a:r>
            <a:r>
              <a:rPr lang="ja-JP" altLang="en-US" sz="1200" dirty="0">
                <a:latin typeface="Meiryo UI" panose="020B0604030504040204" pitchFamily="50" charset="-128"/>
                <a:ea typeface="Meiryo UI" panose="020B0604030504040204" pitchFamily="50" charset="-128"/>
              </a:rPr>
              <a:t>の一種で、長期依存関係をキャプチャするために設計されています。ゲート機構を使用して情報の流れを制御し、</a:t>
            </a:r>
            <a:r>
              <a:rPr lang="ja-JP" altLang="en-US" sz="1200" b="1" dirty="0">
                <a:latin typeface="Meiryo UI" panose="020B0604030504040204" pitchFamily="50" charset="-128"/>
                <a:ea typeface="Meiryo UI" panose="020B0604030504040204" pitchFamily="50" charset="-128"/>
              </a:rPr>
              <a:t>勾配消失問題を軽減</a:t>
            </a:r>
            <a:r>
              <a:rPr lang="ja-JP" altLang="en-US" sz="1200" dirty="0">
                <a:latin typeface="Meiryo UI" panose="020B0604030504040204" pitchFamily="50" charset="-128"/>
                <a:ea typeface="Meiryo UI" panose="020B0604030504040204" pitchFamily="50" charset="-128"/>
              </a:rPr>
              <a:t>します。</a:t>
            </a:r>
          </a:p>
          <a:p>
            <a:endParaRPr lang="ja-JP" altLang="en-US" sz="1200" dirty="0">
              <a:latin typeface="Meiryo UI" panose="020B0604030504040204" pitchFamily="50" charset="-128"/>
              <a:ea typeface="Meiryo UI" panose="020B0604030504040204" pitchFamily="50" charset="-128"/>
            </a:endParaRPr>
          </a:p>
          <a:p>
            <a:r>
              <a:rPr lang="ja-JP" altLang="en-US" sz="900" dirty="0">
                <a:latin typeface="Meiryo UI" panose="020B0604030504040204" pitchFamily="50" charset="-128"/>
                <a:ea typeface="Meiryo UI" panose="020B0604030504040204" pitchFamily="50" charset="-128"/>
              </a:rPr>
              <a:t>主要な論文</a:t>
            </a:r>
            <a:r>
              <a:rPr lang="en-US" altLang="ja-JP" sz="900" dirty="0">
                <a:latin typeface="Meiryo UI" panose="020B0604030504040204" pitchFamily="50" charset="-128"/>
                <a:ea typeface="Meiryo UI" panose="020B0604030504040204" pitchFamily="50" charset="-128"/>
              </a:rPr>
              <a:t>:</a:t>
            </a:r>
          </a:p>
          <a:p>
            <a:r>
              <a:rPr lang="en-US" altLang="ja-JP" sz="900" dirty="0">
                <a:latin typeface="Meiryo UI" panose="020B0604030504040204" pitchFamily="50" charset="-128"/>
                <a:ea typeface="Meiryo UI" panose="020B0604030504040204" pitchFamily="50" charset="-128"/>
              </a:rPr>
              <a:t>Hochreiter, S., &amp; </a:t>
            </a:r>
            <a:r>
              <a:rPr lang="en-US" altLang="ja-JP" sz="900" dirty="0" err="1">
                <a:latin typeface="Meiryo UI" panose="020B0604030504040204" pitchFamily="50" charset="-128"/>
                <a:ea typeface="Meiryo UI" panose="020B0604030504040204" pitchFamily="50" charset="-128"/>
              </a:rPr>
              <a:t>Schmidhuber</a:t>
            </a:r>
            <a:r>
              <a:rPr lang="en-US" altLang="ja-JP" sz="900" dirty="0">
                <a:latin typeface="Meiryo UI" panose="020B0604030504040204" pitchFamily="50" charset="-128"/>
                <a:ea typeface="Meiryo UI" panose="020B0604030504040204" pitchFamily="50" charset="-128"/>
              </a:rPr>
              <a:t>, J. (1997). "Long short-term memory." Neural Computation, 9(8), 1735-1780.</a:t>
            </a:r>
          </a:p>
        </p:txBody>
      </p:sp>
      <p:sp>
        <p:nvSpPr>
          <p:cNvPr id="4" name="スライド番号プレースホルダー 3">
            <a:extLst>
              <a:ext uri="{FF2B5EF4-FFF2-40B4-BE49-F238E27FC236}">
                <a16:creationId xmlns:a16="http://schemas.microsoft.com/office/drawing/2014/main" id="{90ABCD56-3EBF-E664-92D1-4C13232831A0}"/>
              </a:ext>
            </a:extLst>
          </p:cNvPr>
          <p:cNvSpPr>
            <a:spLocks noGrp="1"/>
          </p:cNvSpPr>
          <p:nvPr>
            <p:ph type="sldNum" sz="quarter" idx="12"/>
          </p:nvPr>
        </p:nvSpPr>
        <p:spPr/>
        <p:txBody>
          <a:bodyPr/>
          <a:lstStyle/>
          <a:p>
            <a:fld id="{2977F5E9-0479-47A0-9E51-109E0858BCF2}" type="slidenum">
              <a:rPr kumimoji="1" lang="ja-JP" altLang="en-US" smtClean="0"/>
              <a:t>5</a:t>
            </a:fld>
            <a:endParaRPr kumimoji="1" lang="ja-JP" altLang="en-US"/>
          </a:p>
        </p:txBody>
      </p:sp>
      <p:sp>
        <p:nvSpPr>
          <p:cNvPr id="5" name="テキスト ボックス 4">
            <a:extLst>
              <a:ext uri="{FF2B5EF4-FFF2-40B4-BE49-F238E27FC236}">
                <a16:creationId xmlns:a16="http://schemas.microsoft.com/office/drawing/2014/main" id="{75DF36DF-F79E-2664-AE0F-84968367FBF9}"/>
              </a:ext>
            </a:extLst>
          </p:cNvPr>
          <p:cNvSpPr txBox="1"/>
          <p:nvPr/>
        </p:nvSpPr>
        <p:spPr>
          <a:xfrm>
            <a:off x="9928137" y="542060"/>
            <a:ext cx="883298" cy="369332"/>
          </a:xfrm>
          <a:prstGeom prst="rect">
            <a:avLst/>
          </a:prstGeom>
          <a:noFill/>
          <a:ln>
            <a:solidFill>
              <a:schemeClr val="tx1"/>
            </a:solidFill>
          </a:ln>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再掲</a:t>
            </a:r>
          </a:p>
        </p:txBody>
      </p:sp>
    </p:spTree>
    <p:extLst>
      <p:ext uri="{BB962C8B-B14F-4D97-AF65-F5344CB8AC3E}">
        <p14:creationId xmlns:p14="http://schemas.microsoft.com/office/powerpoint/2010/main" val="73054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B368341-D60A-FB3F-D499-B0323E82368D}"/>
              </a:ext>
            </a:extLst>
          </p:cNvPr>
          <p:cNvSpPr>
            <a:spLocks noGrp="1"/>
          </p:cNvSpPr>
          <p:nvPr>
            <p:ph type="sldNum" sz="quarter" idx="12"/>
          </p:nvPr>
        </p:nvSpPr>
        <p:spPr/>
        <p:txBody>
          <a:bodyPr/>
          <a:lstStyle/>
          <a:p>
            <a:fld id="{2977F5E9-0479-47A0-9E51-109E0858BCF2}" type="slidenum">
              <a:rPr kumimoji="1" lang="ja-JP" altLang="en-US" smtClean="0"/>
              <a:t>6</a:t>
            </a:fld>
            <a:endParaRPr kumimoji="1" lang="ja-JP" altLang="en-US"/>
          </a:p>
        </p:txBody>
      </p:sp>
      <p:sp>
        <p:nvSpPr>
          <p:cNvPr id="3" name="タイトル 2">
            <a:extLst>
              <a:ext uri="{FF2B5EF4-FFF2-40B4-BE49-F238E27FC236}">
                <a16:creationId xmlns:a16="http://schemas.microsoft.com/office/drawing/2014/main" id="{0AA38D6C-784D-B4E9-B8BC-7E01DC932164}"/>
              </a:ext>
            </a:extLst>
          </p:cNvPr>
          <p:cNvSpPr>
            <a:spLocks noGrp="1"/>
          </p:cNvSpPr>
          <p:nvPr>
            <p:ph type="title"/>
          </p:nvPr>
        </p:nvSpPr>
        <p:spPr/>
        <p:txBody>
          <a:bodyPr/>
          <a:lstStyle/>
          <a:p>
            <a:r>
              <a:rPr kumimoji="1" lang="ja-JP" altLang="en-US" dirty="0"/>
              <a:t>ニューラルネットワークの基礎</a:t>
            </a:r>
          </a:p>
        </p:txBody>
      </p:sp>
      <p:sp>
        <p:nvSpPr>
          <p:cNvPr id="4" name="テキスト プレースホルダー 3">
            <a:extLst>
              <a:ext uri="{FF2B5EF4-FFF2-40B4-BE49-F238E27FC236}">
                <a16:creationId xmlns:a16="http://schemas.microsoft.com/office/drawing/2014/main" id="{F1686E97-6A65-D94C-D228-241FCD6E6EB1}"/>
              </a:ext>
            </a:extLst>
          </p:cNvPr>
          <p:cNvSpPr>
            <a:spLocks noGrp="1"/>
          </p:cNvSpPr>
          <p:nvPr>
            <p:ph type="body" sz="quarter" idx="13"/>
          </p:nvPr>
        </p:nvSpPr>
        <p:spPr/>
        <p:txBody>
          <a:bodyPr/>
          <a:lstStyle/>
          <a:p>
            <a:r>
              <a:rPr lang="ja-JP" altLang="en-US" dirty="0"/>
              <a:t>３ｰ１．</a:t>
            </a:r>
            <a:r>
              <a:rPr lang="en-US" altLang="ja-JP" dirty="0"/>
              <a:t>CNN</a:t>
            </a:r>
            <a:r>
              <a:rPr lang="ja-JP" altLang="en-US" dirty="0"/>
              <a:t>解説　画像認識を例として</a:t>
            </a:r>
          </a:p>
        </p:txBody>
      </p:sp>
      <p:grpSp>
        <p:nvGrpSpPr>
          <p:cNvPr id="44" name="グループ化 43">
            <a:extLst>
              <a:ext uri="{FF2B5EF4-FFF2-40B4-BE49-F238E27FC236}">
                <a16:creationId xmlns:a16="http://schemas.microsoft.com/office/drawing/2014/main" id="{7F03FF5E-63C8-291B-031C-BA2B67D36BC0}"/>
              </a:ext>
            </a:extLst>
          </p:cNvPr>
          <p:cNvGrpSpPr/>
          <p:nvPr/>
        </p:nvGrpSpPr>
        <p:grpSpPr>
          <a:xfrm>
            <a:off x="4347445" y="4431939"/>
            <a:ext cx="2275820" cy="2317870"/>
            <a:chOff x="1146456" y="1660712"/>
            <a:chExt cx="2895946" cy="2707834"/>
          </a:xfrm>
        </p:grpSpPr>
        <p:grpSp>
          <p:nvGrpSpPr>
            <p:cNvPr id="5" name="グループ化 4">
              <a:extLst>
                <a:ext uri="{FF2B5EF4-FFF2-40B4-BE49-F238E27FC236}">
                  <a16:creationId xmlns:a16="http://schemas.microsoft.com/office/drawing/2014/main" id="{E3FE2B63-69D8-054A-C5AB-3FD31371D359}"/>
                </a:ext>
              </a:extLst>
            </p:cNvPr>
            <p:cNvGrpSpPr/>
            <p:nvPr/>
          </p:nvGrpSpPr>
          <p:grpSpPr>
            <a:xfrm>
              <a:off x="1146456" y="1660712"/>
              <a:ext cx="1658168" cy="2707834"/>
              <a:chOff x="1146456" y="1150516"/>
              <a:chExt cx="1903452" cy="3218030"/>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4A37CB2-3656-1B58-7642-222CC80661B6}"/>
                      </a:ext>
                    </a:extLst>
                  </p:cNvPr>
                  <p:cNvSpPr txBox="1"/>
                  <p:nvPr/>
                </p:nvSpPr>
                <p:spPr>
                  <a:xfrm>
                    <a:off x="1794331" y="1218972"/>
                    <a:ext cx="3323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11</m:t>
                              </m:r>
                            </m:sub>
                          </m:sSub>
                        </m:oMath>
                      </m:oMathPara>
                    </a14:m>
                    <a:endParaRPr kumimoji="1" lang="ja-JP" altLang="en-US" sz="1400" dirty="0"/>
                  </a:p>
                </p:txBody>
              </p:sp>
            </mc:Choice>
            <mc:Fallback xmlns="">
              <p:sp>
                <p:nvSpPr>
                  <p:cNvPr id="7" name="テキスト ボックス 6">
                    <a:extLst>
                      <a:ext uri="{FF2B5EF4-FFF2-40B4-BE49-F238E27FC236}">
                        <a16:creationId xmlns:a16="http://schemas.microsoft.com/office/drawing/2014/main" id="{78EC26BF-3FD2-72B6-CE19-450B846900AE}"/>
                      </a:ext>
                    </a:extLst>
                  </p:cNvPr>
                  <p:cNvSpPr txBox="1">
                    <a:spLocks noRot="1" noChangeAspect="1" noMove="1" noResize="1" noEditPoints="1" noAdjustHandles="1" noChangeArrowheads="1" noChangeShapeType="1" noTextEdit="1"/>
                  </p:cNvSpPr>
                  <p:nvPr/>
                </p:nvSpPr>
                <p:spPr>
                  <a:xfrm>
                    <a:off x="1794331" y="1218972"/>
                    <a:ext cx="332335" cy="215444"/>
                  </a:xfrm>
                  <a:prstGeom prst="rect">
                    <a:avLst/>
                  </a:prstGeom>
                  <a:blipFill>
                    <a:blip r:embed="rId10"/>
                    <a:stretch>
                      <a:fillRect l="-14894" r="-8511" b="-33333"/>
                    </a:stretch>
                  </a:blipFill>
                </p:spPr>
                <p:txBody>
                  <a:bodyPr/>
                  <a:lstStyle/>
                  <a:p>
                    <a:r>
                      <a:rPr lang="ja-JP" altLang="en-US">
                        <a:noFill/>
                      </a:rPr>
                      <a:t> </a:t>
                    </a:r>
                  </a:p>
                </p:txBody>
              </p:sp>
            </mc:Fallback>
          </mc:AlternateContent>
          <p:cxnSp>
            <p:nvCxnSpPr>
              <p:cNvPr id="7" name="直線矢印コネクタ 6">
                <a:extLst>
                  <a:ext uri="{FF2B5EF4-FFF2-40B4-BE49-F238E27FC236}">
                    <a16:creationId xmlns:a16="http://schemas.microsoft.com/office/drawing/2014/main" id="{AF36AFEB-877A-A1D5-599C-EE8761C5AD2F}"/>
                  </a:ext>
                </a:extLst>
              </p:cNvPr>
              <p:cNvCxnSpPr>
                <a:cxnSpLocks/>
                <a:stCxn id="35" idx="6"/>
                <a:endCxn id="17" idx="2"/>
              </p:cNvCxnSpPr>
              <p:nvPr/>
            </p:nvCxnSpPr>
            <p:spPr>
              <a:xfrm>
                <a:off x="1680083" y="1398162"/>
                <a:ext cx="831082" cy="1812326"/>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6B4ABA4-8ACA-92A3-6B00-A0B93FE56D20}"/>
                      </a:ext>
                    </a:extLst>
                  </p:cNvPr>
                  <p:cNvSpPr txBox="1"/>
                  <p:nvPr/>
                </p:nvSpPr>
                <p:spPr>
                  <a:xfrm>
                    <a:off x="1633220" y="2222435"/>
                    <a:ext cx="3323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r>
                                <a:rPr kumimoji="1" lang="en-US" altLang="ja-JP" sz="1400" b="0" i="0" smtClean="0">
                                  <a:latin typeface="Cambria Math" panose="02040503050406030204" pitchFamily="18" charset="0"/>
                                </a:rPr>
                                <m:t>2</m:t>
                              </m:r>
                            </m:sub>
                          </m:sSub>
                        </m:oMath>
                      </m:oMathPara>
                    </a14:m>
                    <a:endParaRPr kumimoji="1" lang="ja-JP" altLang="en-US" sz="1400" dirty="0"/>
                  </a:p>
                </p:txBody>
              </p:sp>
            </mc:Choice>
            <mc:Fallback xmlns="">
              <p:sp>
                <p:nvSpPr>
                  <p:cNvPr id="9" name="テキスト ボックス 8">
                    <a:extLst>
                      <a:ext uri="{FF2B5EF4-FFF2-40B4-BE49-F238E27FC236}">
                        <a16:creationId xmlns:a16="http://schemas.microsoft.com/office/drawing/2014/main" id="{43DF38AC-B7A1-7B92-0581-C1227F1ADCD7}"/>
                      </a:ext>
                    </a:extLst>
                  </p:cNvPr>
                  <p:cNvSpPr txBox="1">
                    <a:spLocks noRot="1" noChangeAspect="1" noMove="1" noResize="1" noEditPoints="1" noAdjustHandles="1" noChangeArrowheads="1" noChangeShapeType="1" noTextEdit="1"/>
                  </p:cNvSpPr>
                  <p:nvPr/>
                </p:nvSpPr>
                <p:spPr>
                  <a:xfrm>
                    <a:off x="1633220" y="2222435"/>
                    <a:ext cx="332335" cy="215444"/>
                  </a:xfrm>
                  <a:prstGeom prst="rect">
                    <a:avLst/>
                  </a:prstGeom>
                  <a:blipFill>
                    <a:blip r:embed="rId11"/>
                    <a:stretch>
                      <a:fillRect l="-14894" r="-8511"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24CA175-0874-854D-26B8-2F6F9FA013E6}"/>
                      </a:ext>
                    </a:extLst>
                  </p:cNvPr>
                  <p:cNvSpPr txBox="1"/>
                  <p:nvPr/>
                </p:nvSpPr>
                <p:spPr>
                  <a:xfrm>
                    <a:off x="1548054" y="3615899"/>
                    <a:ext cx="3323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r>
                                <a:rPr kumimoji="1" lang="en-US" altLang="ja-JP" sz="1400" b="0" i="0" smtClean="0">
                                  <a:latin typeface="Cambria Math" panose="02040503050406030204" pitchFamily="18" charset="0"/>
                                </a:rPr>
                                <m:t>3</m:t>
                              </m:r>
                            </m:sub>
                          </m:sSub>
                        </m:oMath>
                      </m:oMathPara>
                    </a14:m>
                    <a:endParaRPr kumimoji="1" lang="ja-JP" altLang="en-US" sz="1400" dirty="0"/>
                  </a:p>
                </p:txBody>
              </p:sp>
            </mc:Choice>
            <mc:Fallback xmlns="">
              <p:sp>
                <p:nvSpPr>
                  <p:cNvPr id="10" name="テキスト ボックス 9">
                    <a:extLst>
                      <a:ext uri="{FF2B5EF4-FFF2-40B4-BE49-F238E27FC236}">
                        <a16:creationId xmlns:a16="http://schemas.microsoft.com/office/drawing/2014/main" id="{A8E4A2B5-FA5C-3F6B-C7CC-20F2AE2A67BA}"/>
                      </a:ext>
                    </a:extLst>
                  </p:cNvPr>
                  <p:cNvSpPr txBox="1">
                    <a:spLocks noRot="1" noChangeAspect="1" noMove="1" noResize="1" noEditPoints="1" noAdjustHandles="1" noChangeArrowheads="1" noChangeShapeType="1" noTextEdit="1"/>
                  </p:cNvSpPr>
                  <p:nvPr/>
                </p:nvSpPr>
                <p:spPr>
                  <a:xfrm>
                    <a:off x="1548054" y="3615899"/>
                    <a:ext cx="332335" cy="215444"/>
                  </a:xfrm>
                  <a:prstGeom prst="rect">
                    <a:avLst/>
                  </a:prstGeom>
                  <a:blipFill>
                    <a:blip r:embed="rId12"/>
                    <a:stretch>
                      <a:fillRect l="-12500" r="-6250" b="-37931"/>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43D8B738-1918-4DC0-F0D2-D2F49D9BB717}"/>
                  </a:ext>
                </a:extLst>
              </p:cNvPr>
              <p:cNvGrpSpPr/>
              <p:nvPr/>
            </p:nvGrpSpPr>
            <p:grpSpPr>
              <a:xfrm>
                <a:off x="1146456" y="1150516"/>
                <a:ext cx="533627" cy="495292"/>
                <a:chOff x="736318" y="3150641"/>
                <a:chExt cx="735106" cy="711200"/>
              </a:xfrm>
            </p:grpSpPr>
            <p:sp>
              <p:nvSpPr>
                <p:cNvPr id="35" name="楕円 34">
                  <a:extLst>
                    <a:ext uri="{FF2B5EF4-FFF2-40B4-BE49-F238E27FC236}">
                      <a16:creationId xmlns:a16="http://schemas.microsoft.com/office/drawing/2014/main" id="{3F6905DE-346C-A28B-7F8E-9F39D874AD34}"/>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997DF52C-5AE3-8022-81FA-55C488AA5E40}"/>
                        </a:ext>
                      </a:extLst>
                    </p:cNvPr>
                    <p:cNvSpPr txBox="1"/>
                    <p:nvPr/>
                  </p:nvSpPr>
                  <p:spPr>
                    <a:xfrm>
                      <a:off x="993029" y="3360810"/>
                      <a:ext cx="309065" cy="309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86CE1E24-7E86-83D8-BD5B-C930B62304E6}"/>
                        </a:ext>
                      </a:extLst>
                    </p:cNvPr>
                    <p:cNvSpPr txBox="1">
                      <a:spLocks noRot="1" noChangeAspect="1" noMove="1" noResize="1" noEditPoints="1" noAdjustHandles="1" noChangeArrowheads="1" noChangeShapeType="1" noTextEdit="1"/>
                    </p:cNvSpPr>
                    <p:nvPr/>
                  </p:nvSpPr>
                  <p:spPr>
                    <a:xfrm>
                      <a:off x="993029" y="3360810"/>
                      <a:ext cx="309065" cy="309360"/>
                    </a:xfrm>
                    <a:prstGeom prst="rect">
                      <a:avLst/>
                    </a:prstGeom>
                    <a:blipFill>
                      <a:blip r:embed="rId13"/>
                      <a:stretch>
                        <a:fillRect l="-11111" r="-2778" b="-14286"/>
                      </a:stretch>
                    </a:blipFill>
                  </p:spPr>
                  <p:txBody>
                    <a:bodyPr/>
                    <a:lstStyle/>
                    <a:p>
                      <a:r>
                        <a:rPr lang="ja-JP" altLang="en-US">
                          <a:noFill/>
                        </a:rPr>
                        <a:t> </a:t>
                      </a:r>
                    </a:p>
                  </p:txBody>
                </p:sp>
              </mc:Fallback>
            </mc:AlternateContent>
          </p:grpSp>
          <p:sp>
            <p:nvSpPr>
              <p:cNvPr id="11" name="楕円 10">
                <a:extLst>
                  <a:ext uri="{FF2B5EF4-FFF2-40B4-BE49-F238E27FC236}">
                    <a16:creationId xmlns:a16="http://schemas.microsoft.com/office/drawing/2014/main" id="{F05DAEEB-38D3-2EFA-0AA8-B950DA6AC192}"/>
                  </a:ext>
                </a:extLst>
              </p:cNvPr>
              <p:cNvSpPr/>
              <p:nvPr/>
            </p:nvSpPr>
            <p:spPr>
              <a:xfrm>
                <a:off x="2510941" y="1473485"/>
                <a:ext cx="533627" cy="495292"/>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2" name="グループ化 11">
                <a:extLst>
                  <a:ext uri="{FF2B5EF4-FFF2-40B4-BE49-F238E27FC236}">
                    <a16:creationId xmlns:a16="http://schemas.microsoft.com/office/drawing/2014/main" id="{94AF61A6-2A30-7664-9098-AB078386F449}"/>
                  </a:ext>
                </a:extLst>
              </p:cNvPr>
              <p:cNvGrpSpPr/>
              <p:nvPr/>
            </p:nvGrpSpPr>
            <p:grpSpPr>
              <a:xfrm>
                <a:off x="2516281" y="2182459"/>
                <a:ext cx="533627" cy="495292"/>
                <a:chOff x="2472951" y="4121817"/>
                <a:chExt cx="735106" cy="711200"/>
              </a:xfrm>
            </p:grpSpPr>
            <p:sp>
              <p:nvSpPr>
                <p:cNvPr id="33" name="楕円 32">
                  <a:extLst>
                    <a:ext uri="{FF2B5EF4-FFF2-40B4-BE49-F238E27FC236}">
                      <a16:creationId xmlns:a16="http://schemas.microsoft.com/office/drawing/2014/main" id="{30E5B4AF-B001-F5F8-1884-478709674187}"/>
                    </a:ext>
                  </a:extLst>
                </p:cNvPr>
                <p:cNvSpPr/>
                <p:nvPr/>
              </p:nvSpPr>
              <p:spPr>
                <a:xfrm>
                  <a:off x="2472951" y="4121817"/>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9F57F697-F3AE-6BCE-D96C-4F8CA6023157}"/>
                        </a:ext>
                      </a:extLst>
                    </p:cNvPr>
                    <p:cNvSpPr txBox="1"/>
                    <p:nvPr/>
                  </p:nvSpPr>
                  <p:spPr>
                    <a:xfrm>
                      <a:off x="2629159" y="4292750"/>
                      <a:ext cx="557978" cy="4419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13" name="テキスト ボックス 12">
                      <a:extLst>
                        <a:ext uri="{FF2B5EF4-FFF2-40B4-BE49-F238E27FC236}">
                          <a16:creationId xmlns:a16="http://schemas.microsoft.com/office/drawing/2014/main" id="{B01EDA70-7358-DEE6-261E-09AC5A077BA9}"/>
                        </a:ext>
                      </a:extLst>
                    </p:cNvPr>
                    <p:cNvSpPr txBox="1">
                      <a:spLocks noRot="1" noChangeAspect="1" noMove="1" noResize="1" noEditPoints="1" noAdjustHandles="1" noChangeArrowheads="1" noChangeShapeType="1" noTextEdit="1"/>
                    </p:cNvSpPr>
                    <p:nvPr/>
                  </p:nvSpPr>
                  <p:spPr>
                    <a:xfrm>
                      <a:off x="2629159" y="4292750"/>
                      <a:ext cx="557978" cy="441943"/>
                    </a:xfrm>
                    <a:prstGeom prst="rect">
                      <a:avLst/>
                    </a:prstGeom>
                    <a:blipFill>
                      <a:blip r:embed="rId14"/>
                      <a:stretch>
                        <a:fillRect/>
                      </a:stretch>
                    </a:blipFill>
                  </p:spPr>
                  <p:txBody>
                    <a:bodyPr/>
                    <a:lstStyle/>
                    <a:p>
                      <a:r>
                        <a:rPr lang="ja-JP" altLang="en-US">
                          <a:noFill/>
                        </a:rPr>
                        <a:t> </a:t>
                      </a:r>
                    </a:p>
                  </p:txBody>
                </p:sp>
              </mc:Fallback>
            </mc:AlternateContent>
          </p:grpSp>
          <p:grpSp>
            <p:nvGrpSpPr>
              <p:cNvPr id="13" name="グループ化 12">
                <a:extLst>
                  <a:ext uri="{FF2B5EF4-FFF2-40B4-BE49-F238E27FC236}">
                    <a16:creationId xmlns:a16="http://schemas.microsoft.com/office/drawing/2014/main" id="{D3FF84AE-D0DD-8283-6CA5-73FF1A3EB6A0}"/>
                  </a:ext>
                </a:extLst>
              </p:cNvPr>
              <p:cNvGrpSpPr/>
              <p:nvPr/>
            </p:nvGrpSpPr>
            <p:grpSpPr>
              <a:xfrm>
                <a:off x="1190546" y="2483492"/>
                <a:ext cx="533627" cy="495292"/>
                <a:chOff x="736318" y="3150641"/>
                <a:chExt cx="735106" cy="711200"/>
              </a:xfrm>
            </p:grpSpPr>
            <p:sp>
              <p:nvSpPr>
                <p:cNvPr id="31" name="楕円 30">
                  <a:extLst>
                    <a:ext uri="{FF2B5EF4-FFF2-40B4-BE49-F238E27FC236}">
                      <a16:creationId xmlns:a16="http://schemas.microsoft.com/office/drawing/2014/main" id="{32271D7B-592F-7EE4-E21C-0C3B85854B57}"/>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20E7334D-FBC8-06E6-DDD6-9CFA82BAFB49}"/>
                        </a:ext>
                      </a:extLst>
                    </p:cNvPr>
                    <p:cNvSpPr txBox="1"/>
                    <p:nvPr/>
                  </p:nvSpPr>
                  <p:spPr>
                    <a:xfrm>
                      <a:off x="993029" y="3360810"/>
                      <a:ext cx="314807" cy="309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smtClean="0">
                                    <a:latin typeface="Cambria Math" panose="02040503050406030204" pitchFamily="18" charset="0"/>
                                  </a:rPr>
                                  <m:t>2</m:t>
                                </m:r>
                              </m:sub>
                            </m:sSub>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FA66FB2E-6FCB-0889-3251-E348A7172E0B}"/>
                        </a:ext>
                      </a:extLst>
                    </p:cNvPr>
                    <p:cNvSpPr txBox="1">
                      <a:spLocks noRot="1" noChangeAspect="1" noMove="1" noResize="1" noEditPoints="1" noAdjustHandles="1" noChangeArrowheads="1" noChangeShapeType="1" noTextEdit="1"/>
                    </p:cNvSpPr>
                    <p:nvPr/>
                  </p:nvSpPr>
                  <p:spPr>
                    <a:xfrm>
                      <a:off x="993029" y="3360810"/>
                      <a:ext cx="314807" cy="309360"/>
                    </a:xfrm>
                    <a:prstGeom prst="rect">
                      <a:avLst/>
                    </a:prstGeom>
                    <a:blipFill>
                      <a:blip r:embed="rId15"/>
                      <a:stretch>
                        <a:fillRect l="-10811" r="-2703" b="-11111"/>
                      </a:stretch>
                    </a:blipFill>
                  </p:spPr>
                  <p:txBody>
                    <a:bodyPr/>
                    <a:lstStyle/>
                    <a:p>
                      <a:r>
                        <a:rPr lang="ja-JP" altLang="en-US">
                          <a:noFill/>
                        </a:rPr>
                        <a:t> </a:t>
                      </a:r>
                    </a:p>
                  </p:txBody>
                </p:sp>
              </mc:Fallback>
            </mc:AlternateContent>
          </p:grpSp>
          <p:grpSp>
            <p:nvGrpSpPr>
              <p:cNvPr id="14" name="グループ化 13">
                <a:extLst>
                  <a:ext uri="{FF2B5EF4-FFF2-40B4-BE49-F238E27FC236}">
                    <a16:creationId xmlns:a16="http://schemas.microsoft.com/office/drawing/2014/main" id="{0AD2D0B1-0CEF-2C51-4500-4D31AF50D8EF}"/>
                  </a:ext>
                </a:extLst>
              </p:cNvPr>
              <p:cNvGrpSpPr/>
              <p:nvPr/>
            </p:nvGrpSpPr>
            <p:grpSpPr>
              <a:xfrm>
                <a:off x="1204218" y="3873254"/>
                <a:ext cx="533627" cy="495292"/>
                <a:chOff x="736318" y="3150641"/>
                <a:chExt cx="735106" cy="711200"/>
              </a:xfrm>
            </p:grpSpPr>
            <p:sp>
              <p:nvSpPr>
                <p:cNvPr id="29" name="楕円 28">
                  <a:extLst>
                    <a:ext uri="{FF2B5EF4-FFF2-40B4-BE49-F238E27FC236}">
                      <a16:creationId xmlns:a16="http://schemas.microsoft.com/office/drawing/2014/main" id="{178BF28A-7ECA-2703-541E-5F274F3E85D0}"/>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1C89F105-87C8-65CF-5C57-F98968A27DE7}"/>
                        </a:ext>
                      </a:extLst>
                    </p:cNvPr>
                    <p:cNvSpPr txBox="1"/>
                    <p:nvPr/>
                  </p:nvSpPr>
                  <p:spPr>
                    <a:xfrm>
                      <a:off x="993029" y="3360810"/>
                      <a:ext cx="314807" cy="309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smtClean="0">
                                    <a:latin typeface="Cambria Math" panose="02040503050406030204" pitchFamily="18" charset="0"/>
                                  </a:rPr>
                                  <m:t>3</m:t>
                                </m:r>
                              </m:sub>
                            </m:sSub>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802B1A7B-C0E3-93F5-C870-6370AE7ABB60}"/>
                        </a:ext>
                      </a:extLst>
                    </p:cNvPr>
                    <p:cNvSpPr txBox="1">
                      <a:spLocks noRot="1" noChangeAspect="1" noMove="1" noResize="1" noEditPoints="1" noAdjustHandles="1" noChangeArrowheads="1" noChangeShapeType="1" noTextEdit="1"/>
                    </p:cNvSpPr>
                    <p:nvPr/>
                  </p:nvSpPr>
                  <p:spPr>
                    <a:xfrm>
                      <a:off x="993029" y="3360810"/>
                      <a:ext cx="314807" cy="309360"/>
                    </a:xfrm>
                    <a:prstGeom prst="rect">
                      <a:avLst/>
                    </a:prstGeom>
                    <a:blipFill>
                      <a:blip r:embed="rId16"/>
                      <a:stretch>
                        <a:fillRect l="-7895" b="-11111"/>
                      </a:stretch>
                    </a:blipFill>
                  </p:spPr>
                  <p:txBody>
                    <a:bodyPr/>
                    <a:lstStyle/>
                    <a:p>
                      <a:r>
                        <a:rPr lang="ja-JP" altLang="en-US">
                          <a:noFill/>
                        </a:rPr>
                        <a:t> </a:t>
                      </a:r>
                    </a:p>
                  </p:txBody>
                </p:sp>
              </mc:Fallback>
            </mc:AlternateContent>
          </p:grpSp>
          <p:cxnSp>
            <p:nvCxnSpPr>
              <p:cNvPr id="15" name="直線矢印コネクタ 14">
                <a:extLst>
                  <a:ext uri="{FF2B5EF4-FFF2-40B4-BE49-F238E27FC236}">
                    <a16:creationId xmlns:a16="http://schemas.microsoft.com/office/drawing/2014/main" id="{18E41F48-F62A-3156-77CA-A651EDD56AFE}"/>
                  </a:ext>
                </a:extLst>
              </p:cNvPr>
              <p:cNvCxnSpPr>
                <a:cxnSpLocks/>
                <a:stCxn id="35" idx="6"/>
                <a:endCxn id="11" idx="2"/>
              </p:cNvCxnSpPr>
              <p:nvPr/>
            </p:nvCxnSpPr>
            <p:spPr>
              <a:xfrm>
                <a:off x="1680083" y="1398162"/>
                <a:ext cx="830858" cy="322969"/>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A67EABAB-92C8-53A9-552C-AF69DE2E61D4}"/>
                  </a:ext>
                </a:extLst>
              </p:cNvPr>
              <p:cNvCxnSpPr>
                <a:stCxn id="33" idx="0"/>
                <a:endCxn id="11" idx="4"/>
              </p:cNvCxnSpPr>
              <p:nvPr/>
            </p:nvCxnSpPr>
            <p:spPr>
              <a:xfrm flipH="1" flipV="1">
                <a:off x="2777755" y="1968777"/>
                <a:ext cx="5340" cy="213682"/>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楕円 16">
                <a:extLst>
                  <a:ext uri="{FF2B5EF4-FFF2-40B4-BE49-F238E27FC236}">
                    <a16:creationId xmlns:a16="http://schemas.microsoft.com/office/drawing/2014/main" id="{B4F6F2F5-4742-E7AE-0E3D-27AEA2CEDE83}"/>
                  </a:ext>
                </a:extLst>
              </p:cNvPr>
              <p:cNvSpPr/>
              <p:nvPr/>
            </p:nvSpPr>
            <p:spPr>
              <a:xfrm>
                <a:off x="2511165" y="2962842"/>
                <a:ext cx="533627" cy="495292"/>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8" name="グループ化 17">
                <a:extLst>
                  <a:ext uri="{FF2B5EF4-FFF2-40B4-BE49-F238E27FC236}">
                    <a16:creationId xmlns:a16="http://schemas.microsoft.com/office/drawing/2014/main" id="{2FE12D4F-06FD-BED3-3FD6-3D922CA812A6}"/>
                  </a:ext>
                </a:extLst>
              </p:cNvPr>
              <p:cNvGrpSpPr/>
              <p:nvPr/>
            </p:nvGrpSpPr>
            <p:grpSpPr>
              <a:xfrm>
                <a:off x="2513708" y="3677252"/>
                <a:ext cx="533628" cy="495292"/>
                <a:chOff x="2472951" y="4121817"/>
                <a:chExt cx="735106" cy="711200"/>
              </a:xfrm>
            </p:grpSpPr>
            <p:sp>
              <p:nvSpPr>
                <p:cNvPr id="27" name="楕円 26">
                  <a:extLst>
                    <a:ext uri="{FF2B5EF4-FFF2-40B4-BE49-F238E27FC236}">
                      <a16:creationId xmlns:a16="http://schemas.microsoft.com/office/drawing/2014/main" id="{F9C37B94-EAF5-3741-E037-C934424944AF}"/>
                    </a:ext>
                  </a:extLst>
                </p:cNvPr>
                <p:cNvSpPr/>
                <p:nvPr/>
              </p:nvSpPr>
              <p:spPr>
                <a:xfrm>
                  <a:off x="2472951" y="4121817"/>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C262C59-D83F-5E7D-BF0E-86DE611AEED7}"/>
                        </a:ext>
                      </a:extLst>
                    </p:cNvPr>
                    <p:cNvSpPr txBox="1"/>
                    <p:nvPr/>
                  </p:nvSpPr>
                  <p:spPr>
                    <a:xfrm>
                      <a:off x="2629158" y="4292750"/>
                      <a:ext cx="563720" cy="4419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a:rPr lang="en-US" altLang="ja-JP" sz="1400" i="1" smtClean="0">
                                    <a:latin typeface="Cambria Math" panose="02040503050406030204" pitchFamily="18" charset="0"/>
                                  </a:rPr>
                                  <m:t>2</m:t>
                                </m:r>
                              </m:sub>
                            </m:sSub>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116378C3-E948-89DD-7B87-143550DF641C}"/>
                        </a:ext>
                      </a:extLst>
                    </p:cNvPr>
                    <p:cNvSpPr txBox="1">
                      <a:spLocks noRot="1" noChangeAspect="1" noMove="1" noResize="1" noEditPoints="1" noAdjustHandles="1" noChangeArrowheads="1" noChangeShapeType="1" noTextEdit="1"/>
                    </p:cNvSpPr>
                    <p:nvPr/>
                  </p:nvSpPr>
                  <p:spPr>
                    <a:xfrm>
                      <a:off x="2629158" y="4292750"/>
                      <a:ext cx="563720" cy="441943"/>
                    </a:xfrm>
                    <a:prstGeom prst="rect">
                      <a:avLst/>
                    </a:prstGeom>
                    <a:blipFill>
                      <a:blip r:embed="rId17"/>
                      <a:stretch>
                        <a:fillRect/>
                      </a:stretch>
                    </a:blipFill>
                  </p:spPr>
                  <p:txBody>
                    <a:bodyPr/>
                    <a:lstStyle/>
                    <a:p>
                      <a:r>
                        <a:rPr lang="ja-JP" altLang="en-US">
                          <a:noFill/>
                        </a:rPr>
                        <a:t> </a:t>
                      </a:r>
                    </a:p>
                  </p:txBody>
                </p:sp>
              </mc:Fallback>
            </mc:AlternateContent>
          </p:grpSp>
          <p:cxnSp>
            <p:nvCxnSpPr>
              <p:cNvPr id="19" name="直線矢印コネクタ 18">
                <a:extLst>
                  <a:ext uri="{FF2B5EF4-FFF2-40B4-BE49-F238E27FC236}">
                    <a16:creationId xmlns:a16="http://schemas.microsoft.com/office/drawing/2014/main" id="{E0A9D387-E369-BD46-5156-DD0A1E41338A}"/>
                  </a:ext>
                </a:extLst>
              </p:cNvPr>
              <p:cNvCxnSpPr>
                <a:stCxn id="27" idx="0"/>
                <a:endCxn id="17" idx="4"/>
              </p:cNvCxnSpPr>
              <p:nvPr/>
            </p:nvCxnSpPr>
            <p:spPr>
              <a:xfrm flipH="1" flipV="1">
                <a:off x="2777979" y="3458134"/>
                <a:ext cx="2543" cy="219118"/>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BFC55CC5-CA3A-2BCE-EB1B-705B5A9F1964}"/>
                  </a:ext>
                </a:extLst>
              </p:cNvPr>
              <p:cNvCxnSpPr>
                <a:cxnSpLocks/>
                <a:stCxn id="31" idx="6"/>
                <a:endCxn id="11" idx="2"/>
              </p:cNvCxnSpPr>
              <p:nvPr/>
            </p:nvCxnSpPr>
            <p:spPr>
              <a:xfrm flipV="1">
                <a:off x="1724173" y="1721131"/>
                <a:ext cx="786768" cy="1010007"/>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 name="直線矢印コネクタ 20">
                <a:extLst>
                  <a:ext uri="{FF2B5EF4-FFF2-40B4-BE49-F238E27FC236}">
                    <a16:creationId xmlns:a16="http://schemas.microsoft.com/office/drawing/2014/main" id="{92556376-A584-7107-A955-C5044FC67FDF}"/>
                  </a:ext>
                </a:extLst>
              </p:cNvPr>
              <p:cNvCxnSpPr>
                <a:cxnSpLocks/>
                <a:stCxn id="29" idx="6"/>
                <a:endCxn id="11" idx="2"/>
              </p:cNvCxnSpPr>
              <p:nvPr/>
            </p:nvCxnSpPr>
            <p:spPr>
              <a:xfrm flipV="1">
                <a:off x="1737845" y="1721131"/>
                <a:ext cx="773096" cy="2399769"/>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5470313F-8A4B-47D5-E59E-1234E9D8ABD2}"/>
                  </a:ext>
                </a:extLst>
              </p:cNvPr>
              <p:cNvCxnSpPr>
                <a:cxnSpLocks/>
                <a:stCxn id="31" idx="6"/>
                <a:endCxn id="17" idx="2"/>
              </p:cNvCxnSpPr>
              <p:nvPr/>
            </p:nvCxnSpPr>
            <p:spPr>
              <a:xfrm>
                <a:off x="1724173" y="2731138"/>
                <a:ext cx="786992" cy="479350"/>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F9BDC180-A784-5E8F-A87E-77447CA4AB99}"/>
                  </a:ext>
                </a:extLst>
              </p:cNvPr>
              <p:cNvCxnSpPr>
                <a:cxnSpLocks/>
                <a:stCxn id="29" idx="6"/>
                <a:endCxn id="17" idx="2"/>
              </p:cNvCxnSpPr>
              <p:nvPr/>
            </p:nvCxnSpPr>
            <p:spPr>
              <a:xfrm flipV="1">
                <a:off x="1737845" y="3210488"/>
                <a:ext cx="773320" cy="910412"/>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80C203F-3FC1-6A24-8864-D371A9A153E2}"/>
                      </a:ext>
                    </a:extLst>
                  </p:cNvPr>
                  <p:cNvSpPr txBox="1"/>
                  <p:nvPr/>
                </p:nvSpPr>
                <p:spPr>
                  <a:xfrm>
                    <a:off x="1554115" y="1614389"/>
                    <a:ext cx="3365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2</m:t>
                              </m:r>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45" name="テキスト ボックス 44">
                    <a:extLst>
                      <a:ext uri="{FF2B5EF4-FFF2-40B4-BE49-F238E27FC236}">
                        <a16:creationId xmlns:a16="http://schemas.microsoft.com/office/drawing/2014/main" id="{BA5D57E5-4B67-0F14-E601-593DF4DAC0CA}"/>
                      </a:ext>
                    </a:extLst>
                  </p:cNvPr>
                  <p:cNvSpPr txBox="1">
                    <a:spLocks noRot="1" noChangeAspect="1" noMove="1" noResize="1" noEditPoints="1" noAdjustHandles="1" noChangeArrowheads="1" noChangeShapeType="1" noTextEdit="1"/>
                  </p:cNvSpPr>
                  <p:nvPr/>
                </p:nvSpPr>
                <p:spPr>
                  <a:xfrm>
                    <a:off x="1554115" y="1614389"/>
                    <a:ext cx="336501" cy="215444"/>
                  </a:xfrm>
                  <a:prstGeom prst="rect">
                    <a:avLst/>
                  </a:prstGeom>
                  <a:blipFill>
                    <a:blip r:embed="rId20"/>
                    <a:stretch>
                      <a:fillRect l="-12500" r="-8333"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D2425754-D0A7-5372-483B-FB1ABAE3A0DE}"/>
                      </a:ext>
                    </a:extLst>
                  </p:cNvPr>
                  <p:cNvSpPr txBox="1"/>
                  <p:nvPr/>
                </p:nvSpPr>
                <p:spPr>
                  <a:xfrm>
                    <a:off x="1701704" y="2843160"/>
                    <a:ext cx="3365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22</m:t>
                              </m:r>
                            </m:sub>
                          </m:sSub>
                        </m:oMath>
                      </m:oMathPara>
                    </a14:m>
                    <a:endParaRPr kumimoji="1" lang="ja-JP" altLang="en-US" sz="1400" dirty="0"/>
                  </a:p>
                </p:txBody>
              </p:sp>
            </mc:Choice>
            <mc:Fallback xmlns="">
              <p:sp>
                <p:nvSpPr>
                  <p:cNvPr id="46" name="テキスト ボックス 45">
                    <a:extLst>
                      <a:ext uri="{FF2B5EF4-FFF2-40B4-BE49-F238E27FC236}">
                        <a16:creationId xmlns:a16="http://schemas.microsoft.com/office/drawing/2014/main" id="{A63C37FE-5C55-4AD5-41F2-7B1BCC754335}"/>
                      </a:ext>
                    </a:extLst>
                  </p:cNvPr>
                  <p:cNvSpPr txBox="1">
                    <a:spLocks noRot="1" noChangeAspect="1" noMove="1" noResize="1" noEditPoints="1" noAdjustHandles="1" noChangeArrowheads="1" noChangeShapeType="1" noTextEdit="1"/>
                  </p:cNvSpPr>
                  <p:nvPr/>
                </p:nvSpPr>
                <p:spPr>
                  <a:xfrm>
                    <a:off x="1701704" y="2843160"/>
                    <a:ext cx="336501" cy="215444"/>
                  </a:xfrm>
                  <a:prstGeom prst="rect">
                    <a:avLst/>
                  </a:prstGeom>
                  <a:blipFill>
                    <a:blip r:embed="rId21"/>
                    <a:stretch>
                      <a:fillRect l="-12245" r="-6122"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7A6B8AE7-1EB2-36BB-22B0-20940A49121D}"/>
                      </a:ext>
                    </a:extLst>
                  </p:cNvPr>
                  <p:cNvSpPr txBox="1"/>
                  <p:nvPr/>
                </p:nvSpPr>
                <p:spPr>
                  <a:xfrm>
                    <a:off x="2055507" y="3686004"/>
                    <a:ext cx="33650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2</m:t>
                              </m:r>
                              <m:r>
                                <a:rPr kumimoji="1" lang="en-US" altLang="ja-JP" sz="1400" b="0" i="1" smtClean="0">
                                  <a:latin typeface="Cambria Math" panose="02040503050406030204" pitchFamily="18" charset="0"/>
                                </a:rPr>
                                <m:t>3</m:t>
                              </m:r>
                            </m:sub>
                          </m:sSub>
                        </m:oMath>
                      </m:oMathPara>
                    </a14:m>
                    <a:endParaRPr kumimoji="1" lang="ja-JP" altLang="en-US" sz="1400" dirty="0"/>
                  </a:p>
                </p:txBody>
              </p:sp>
            </mc:Choice>
            <mc:Fallback xmlns="">
              <p:sp>
                <p:nvSpPr>
                  <p:cNvPr id="47" name="テキスト ボックス 46">
                    <a:extLst>
                      <a:ext uri="{FF2B5EF4-FFF2-40B4-BE49-F238E27FC236}">
                        <a16:creationId xmlns:a16="http://schemas.microsoft.com/office/drawing/2014/main" id="{FC5913AD-D022-CD13-AC3C-9530E2974B2F}"/>
                      </a:ext>
                    </a:extLst>
                  </p:cNvPr>
                  <p:cNvSpPr txBox="1">
                    <a:spLocks noRot="1" noChangeAspect="1" noMove="1" noResize="1" noEditPoints="1" noAdjustHandles="1" noChangeArrowheads="1" noChangeShapeType="1" noTextEdit="1"/>
                  </p:cNvSpPr>
                  <p:nvPr/>
                </p:nvSpPr>
                <p:spPr>
                  <a:xfrm>
                    <a:off x="2055507" y="3686004"/>
                    <a:ext cx="336502" cy="215444"/>
                  </a:xfrm>
                  <a:prstGeom prst="rect">
                    <a:avLst/>
                  </a:prstGeom>
                  <a:blipFill>
                    <a:blip r:embed="rId22"/>
                    <a:stretch>
                      <a:fillRect l="-14583" r="-8333" b="-33333"/>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C2A4FFF-1A68-367C-A027-A9E7E3195EBF}"/>
                    </a:ext>
                  </a:extLst>
                </p:cNvPr>
                <p:cNvSpPr txBox="1"/>
                <p:nvPr/>
              </p:nvSpPr>
              <p:spPr>
                <a:xfrm>
                  <a:off x="2110962" y="1934988"/>
                  <a:ext cx="9540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800" i="1" smtClean="0">
                                <a:solidFill>
                                  <a:srgbClr val="836967"/>
                                </a:solidFill>
                                <a:latin typeface="Cambria Math" panose="02040503050406030204" pitchFamily="18" charset="0"/>
                              </a:rPr>
                            </m:ctrlPr>
                          </m:sSubPr>
                          <m:e>
                            <m:r>
                              <a:rPr kumimoji="1" lang="ja-JP" altLang="en-US" sz="1800" i="1">
                                <a:latin typeface="Cambria Math" panose="02040503050406030204" pitchFamily="18" charset="0"/>
                              </a:rPr>
                              <m:t>𝑢</m:t>
                            </m:r>
                          </m:e>
                          <m:sub>
                            <m:r>
                              <a:rPr kumimoji="1" lang="ja-JP" altLang="en-US" sz="1800" i="0">
                                <a:latin typeface="Cambria Math" panose="02040503050406030204" pitchFamily="18" charset="0"/>
                              </a:rPr>
                              <m:t>1</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EC2A4FFF-1A68-367C-A027-A9E7E3195EBF}"/>
                    </a:ext>
                  </a:extLst>
                </p:cNvPr>
                <p:cNvSpPr txBox="1">
                  <a:spLocks noRot="1" noChangeAspect="1" noMove="1" noResize="1" noEditPoints="1" noAdjustHandles="1" noChangeArrowheads="1" noChangeShapeType="1" noTextEdit="1"/>
                </p:cNvSpPr>
                <p:nvPr/>
              </p:nvSpPr>
              <p:spPr>
                <a:xfrm>
                  <a:off x="2110962" y="1934988"/>
                  <a:ext cx="954098" cy="369332"/>
                </a:xfrm>
                <a:prstGeom prst="rect">
                  <a:avLst/>
                </a:prstGeom>
                <a:blipFill>
                  <a:blip r:embed="rId23"/>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5A34691-1DBD-A7FF-4508-56D56E44D191}"/>
                    </a:ext>
                  </a:extLst>
                </p:cNvPr>
                <p:cNvSpPr txBox="1"/>
                <p:nvPr/>
              </p:nvSpPr>
              <p:spPr>
                <a:xfrm>
                  <a:off x="2096086" y="3189685"/>
                  <a:ext cx="9540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800" i="1" smtClean="0">
                                <a:solidFill>
                                  <a:srgbClr val="836967"/>
                                </a:solidFill>
                                <a:latin typeface="Cambria Math" panose="02040503050406030204" pitchFamily="18" charset="0"/>
                              </a:rPr>
                            </m:ctrlPr>
                          </m:sSubPr>
                          <m:e>
                            <m:r>
                              <a:rPr kumimoji="1" lang="ja-JP" altLang="en-US" sz="1800" i="1">
                                <a:latin typeface="Cambria Math" panose="02040503050406030204" pitchFamily="18" charset="0"/>
                              </a:rPr>
                              <m:t>𝑢</m:t>
                            </m:r>
                          </m:e>
                          <m:sub>
                            <m:r>
                              <a:rPr lang="en-US" altLang="ja-JP" i="1">
                                <a:latin typeface="Cambria Math" panose="02040503050406030204" pitchFamily="18" charset="0"/>
                              </a:rPr>
                              <m:t>2</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55A34691-1DBD-A7FF-4508-56D56E44D191}"/>
                    </a:ext>
                  </a:extLst>
                </p:cNvPr>
                <p:cNvSpPr txBox="1">
                  <a:spLocks noRot="1" noChangeAspect="1" noMove="1" noResize="1" noEditPoints="1" noAdjustHandles="1" noChangeArrowheads="1" noChangeShapeType="1" noTextEdit="1"/>
                </p:cNvSpPr>
                <p:nvPr/>
              </p:nvSpPr>
              <p:spPr>
                <a:xfrm>
                  <a:off x="2096086" y="3189685"/>
                  <a:ext cx="954098" cy="369332"/>
                </a:xfrm>
                <a:prstGeom prst="rect">
                  <a:avLst/>
                </a:prstGeom>
                <a:blipFill>
                  <a:blip r:embed="rId24"/>
                  <a:stretch>
                    <a:fillRect b="-15385"/>
                  </a:stretch>
                </a:blipFill>
              </p:spPr>
              <p:txBody>
                <a:bodyPr/>
                <a:lstStyle/>
                <a:p>
                  <a:r>
                    <a:rPr lang="ja-JP" altLang="en-US">
                      <a:noFill/>
                    </a:rPr>
                    <a:t> </a:t>
                  </a:r>
                </a:p>
              </p:txBody>
            </p:sp>
          </mc:Fallback>
        </mc:AlternateContent>
        <p:cxnSp>
          <p:nvCxnSpPr>
            <p:cNvPr id="38" name="直線矢印コネクタ 37">
              <a:extLst>
                <a:ext uri="{FF2B5EF4-FFF2-40B4-BE49-F238E27FC236}">
                  <a16:creationId xmlns:a16="http://schemas.microsoft.com/office/drawing/2014/main" id="{BA747584-3394-923C-9B3F-9EEEF10ECA6B}"/>
                </a:ext>
              </a:extLst>
            </p:cNvPr>
            <p:cNvCxnSpPr/>
            <p:nvPr/>
          </p:nvCxnSpPr>
          <p:spPr>
            <a:xfrm>
              <a:off x="2791395" y="2140860"/>
              <a:ext cx="536752"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A32CE0BE-9C4E-E511-D381-696DF2F2A880}"/>
                </a:ext>
              </a:extLst>
            </p:cNvPr>
            <p:cNvCxnSpPr/>
            <p:nvPr/>
          </p:nvCxnSpPr>
          <p:spPr>
            <a:xfrm>
              <a:off x="2802596" y="3409379"/>
              <a:ext cx="536752"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63D66CD1-78DF-C588-5407-C74FE9DF23FA}"/>
                    </a:ext>
                  </a:extLst>
                </p:cNvPr>
                <p:cNvSpPr txBox="1"/>
                <p:nvPr/>
              </p:nvSpPr>
              <p:spPr>
                <a:xfrm>
                  <a:off x="2971425" y="1774525"/>
                  <a:ext cx="1990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𝑓</m:t>
                        </m:r>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63D66CD1-78DF-C588-5407-C74FE9DF23FA}"/>
                    </a:ext>
                  </a:extLst>
                </p:cNvPr>
                <p:cNvSpPr txBox="1">
                  <a:spLocks noRot="1" noChangeAspect="1" noMove="1" noResize="1" noEditPoints="1" noAdjustHandles="1" noChangeArrowheads="1" noChangeShapeType="1" noTextEdit="1"/>
                </p:cNvSpPr>
                <p:nvPr/>
              </p:nvSpPr>
              <p:spPr>
                <a:xfrm>
                  <a:off x="2971425" y="1774525"/>
                  <a:ext cx="199093" cy="276999"/>
                </a:xfrm>
                <a:prstGeom prst="rect">
                  <a:avLst/>
                </a:prstGeom>
                <a:blipFill>
                  <a:blip r:embed="rId25"/>
                  <a:stretch>
                    <a:fillRect l="-61538" t="-5128" r="-57692" b="-56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3E796AC0-FBDD-6E8A-043A-8922A0279661}"/>
                    </a:ext>
                  </a:extLst>
                </p:cNvPr>
                <p:cNvSpPr txBox="1"/>
                <p:nvPr/>
              </p:nvSpPr>
              <p:spPr>
                <a:xfrm>
                  <a:off x="2979803" y="3101672"/>
                  <a:ext cx="1990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𝑓</m:t>
                        </m:r>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3E796AC0-FBDD-6E8A-043A-8922A0279661}"/>
                    </a:ext>
                  </a:extLst>
                </p:cNvPr>
                <p:cNvSpPr txBox="1">
                  <a:spLocks noRot="1" noChangeAspect="1" noMove="1" noResize="1" noEditPoints="1" noAdjustHandles="1" noChangeArrowheads="1" noChangeShapeType="1" noTextEdit="1"/>
                </p:cNvSpPr>
                <p:nvPr/>
              </p:nvSpPr>
              <p:spPr>
                <a:xfrm>
                  <a:off x="2979803" y="3101672"/>
                  <a:ext cx="199093" cy="276999"/>
                </a:xfrm>
                <a:prstGeom prst="rect">
                  <a:avLst/>
                </a:prstGeom>
                <a:blipFill>
                  <a:blip r:embed="rId26"/>
                  <a:stretch>
                    <a:fillRect l="-61538" t="-2564" r="-57692" b="-56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8F75F4B3-A0F6-3CCF-4563-EB1A90F534F4}"/>
                    </a:ext>
                  </a:extLst>
                </p:cNvPr>
                <p:cNvSpPr txBox="1"/>
                <p:nvPr/>
              </p:nvSpPr>
              <p:spPr>
                <a:xfrm>
                  <a:off x="3416653" y="1984373"/>
                  <a:ext cx="625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𝑓</m:t>
                        </m:r>
                        <m:d>
                          <m:dPr>
                            <m:ctrlPr>
                              <a:rPr kumimoji="1" lang="ja-JP" altLang="en-US" i="1">
                                <a:solidFill>
                                  <a:schemeClr val="tx1"/>
                                </a:solidFill>
                                <a:latin typeface="Cambria Math" panose="02040503050406030204" pitchFamily="18" charset="0"/>
                              </a:rPr>
                            </m:ctrlPr>
                          </m:dPr>
                          <m:e>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𝑢</m:t>
                                </m:r>
                              </m:e>
                              <m:sub>
                                <m:r>
                                  <a:rPr kumimoji="1" lang="ja-JP" altLang="en-US" i="0">
                                    <a:solidFill>
                                      <a:schemeClr val="tx1"/>
                                    </a:solidFill>
                                    <a:latin typeface="Cambria Math" panose="02040503050406030204" pitchFamily="18" charset="0"/>
                                  </a:rPr>
                                  <m:t>1</m:t>
                                </m:r>
                              </m:sub>
                            </m:sSub>
                          </m:e>
                        </m:d>
                      </m:oMath>
                    </m:oMathPara>
                  </a14:m>
                  <a:endParaRPr kumimoji="1" lang="ja-JP" altLang="en-US" dirty="0">
                    <a:solidFill>
                      <a:schemeClr val="tx1"/>
                    </a:solidFill>
                  </a:endParaRPr>
                </a:p>
              </p:txBody>
            </p:sp>
          </mc:Choice>
          <mc:Fallback xmlns="">
            <p:sp>
              <p:nvSpPr>
                <p:cNvPr id="42" name="テキスト ボックス 41">
                  <a:extLst>
                    <a:ext uri="{FF2B5EF4-FFF2-40B4-BE49-F238E27FC236}">
                      <a16:creationId xmlns:a16="http://schemas.microsoft.com/office/drawing/2014/main" id="{8F75F4B3-A0F6-3CCF-4563-EB1A90F534F4}"/>
                    </a:ext>
                  </a:extLst>
                </p:cNvPr>
                <p:cNvSpPr txBox="1">
                  <a:spLocks noRot="1" noChangeAspect="1" noMove="1" noResize="1" noEditPoints="1" noAdjustHandles="1" noChangeArrowheads="1" noChangeShapeType="1" noTextEdit="1"/>
                </p:cNvSpPr>
                <p:nvPr/>
              </p:nvSpPr>
              <p:spPr>
                <a:xfrm>
                  <a:off x="3416653" y="1984373"/>
                  <a:ext cx="625749" cy="276999"/>
                </a:xfrm>
                <a:prstGeom prst="rect">
                  <a:avLst/>
                </a:prstGeom>
                <a:blipFill>
                  <a:blip r:embed="rId27"/>
                  <a:stretch>
                    <a:fillRect l="-22500" t="-2564" r="-10000" b="-5641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DE3E25E-38FB-0CE8-FB61-0924985AAF31}"/>
                    </a:ext>
                  </a:extLst>
                </p:cNvPr>
                <p:cNvSpPr txBox="1"/>
                <p:nvPr/>
              </p:nvSpPr>
              <p:spPr>
                <a:xfrm>
                  <a:off x="3375403" y="3263377"/>
                  <a:ext cx="6310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𝑓</m:t>
                        </m:r>
                        <m:d>
                          <m:dPr>
                            <m:ctrlPr>
                              <a:rPr kumimoji="1" lang="ja-JP" altLang="en-US" i="1">
                                <a:solidFill>
                                  <a:schemeClr val="tx1"/>
                                </a:solidFill>
                                <a:latin typeface="Cambria Math" panose="02040503050406030204" pitchFamily="18" charset="0"/>
                              </a:rPr>
                            </m:ctrlPr>
                          </m:dPr>
                          <m:e>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𝑢</m:t>
                                </m:r>
                              </m:e>
                              <m:sub>
                                <m:r>
                                  <a:rPr lang="en-US" altLang="ja-JP" i="1" smtClean="0">
                                    <a:latin typeface="Cambria Math" panose="02040503050406030204" pitchFamily="18" charset="0"/>
                                  </a:rPr>
                                  <m:t>2</m:t>
                                </m:r>
                              </m:sub>
                            </m:sSub>
                          </m:e>
                        </m:d>
                      </m:oMath>
                    </m:oMathPara>
                  </a14:m>
                  <a:endParaRPr kumimoji="1" lang="ja-JP" altLang="en-US" dirty="0">
                    <a:solidFill>
                      <a:schemeClr val="tx1"/>
                    </a:solidFill>
                  </a:endParaRPr>
                </a:p>
              </p:txBody>
            </p:sp>
          </mc:Choice>
          <mc:Fallback xmlns="">
            <p:sp>
              <p:nvSpPr>
                <p:cNvPr id="43" name="テキスト ボックス 42">
                  <a:extLst>
                    <a:ext uri="{FF2B5EF4-FFF2-40B4-BE49-F238E27FC236}">
                      <a16:creationId xmlns:a16="http://schemas.microsoft.com/office/drawing/2014/main" id="{CDE3E25E-38FB-0CE8-FB61-0924985AAF31}"/>
                    </a:ext>
                  </a:extLst>
                </p:cNvPr>
                <p:cNvSpPr txBox="1">
                  <a:spLocks noRot="1" noChangeAspect="1" noMove="1" noResize="1" noEditPoints="1" noAdjustHandles="1" noChangeArrowheads="1" noChangeShapeType="1" noTextEdit="1"/>
                </p:cNvSpPr>
                <p:nvPr/>
              </p:nvSpPr>
              <p:spPr>
                <a:xfrm>
                  <a:off x="3375403" y="3263377"/>
                  <a:ext cx="631070" cy="276999"/>
                </a:xfrm>
                <a:prstGeom prst="rect">
                  <a:avLst/>
                </a:prstGeom>
                <a:blipFill>
                  <a:blip r:embed="rId28"/>
                  <a:stretch>
                    <a:fillRect l="-21951" t="-5128" r="-9756" b="-56410"/>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96110E7-CAC6-5708-77D9-C25456B64B24}"/>
                  </a:ext>
                </a:extLst>
              </p:cNvPr>
              <p:cNvSpPr txBox="1"/>
              <p:nvPr/>
            </p:nvSpPr>
            <p:spPr>
              <a:xfrm>
                <a:off x="647172" y="6439449"/>
                <a:ext cx="24322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ja-JP" altLang="en-US" sz="1400" i="1">
                              <a:solidFill>
                                <a:srgbClr val="836967"/>
                              </a:solidFill>
                              <a:latin typeface="Cambria Math" panose="02040503050406030204" pitchFamily="18" charset="0"/>
                            </a:rPr>
                          </m:ctrlPr>
                        </m:sSubPr>
                        <m:e>
                          <m:r>
                            <a:rPr lang="ja-JP" altLang="en-US" sz="1400" i="1">
                              <a:latin typeface="Cambria Math" panose="02040503050406030204" pitchFamily="18" charset="0"/>
                            </a:rPr>
                            <m:t>𝑢</m:t>
                          </m:r>
                        </m:e>
                        <m:sub>
                          <m:r>
                            <a:rPr lang="ja-JP" altLang="en-US" sz="1400">
                              <a:latin typeface="Cambria Math" panose="02040503050406030204" pitchFamily="18" charset="0"/>
                            </a:rPr>
                            <m:t>1</m:t>
                          </m:r>
                        </m:sub>
                      </m:sSub>
                      <m:r>
                        <a:rPr lang="en-US" altLang="ja-JP" sz="1400" b="0" i="1" smtClean="0">
                          <a:latin typeface="Cambria Math" panose="02040503050406030204" pitchFamily="18" charset="0"/>
                        </a:rPr>
                        <m:t>=</m:t>
                      </m:r>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sub>
                      </m:sSub>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kumimoji="1" lang="ja-JP" altLang="en-US" sz="1400" i="0">
                              <a:latin typeface="Cambria Math" panose="02040503050406030204" pitchFamily="18" charset="0"/>
                            </a:rPr>
                            <m:t>1</m:t>
                          </m:r>
                        </m:sub>
                      </m:sSub>
                      <m:r>
                        <a:rPr kumimoji="1" lang="ja-JP" altLang="en-US" sz="1400" i="0">
                          <a:latin typeface="Cambria Math" panose="02040503050406030204" pitchFamily="18" charset="0"/>
                        </a:rPr>
                        <m:t>+</m:t>
                      </m:r>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2</m:t>
                          </m:r>
                        </m:sub>
                      </m:sSub>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kumimoji="1" lang="ja-JP" altLang="en-US" sz="1400" i="0">
                              <a:latin typeface="Cambria Math" panose="02040503050406030204" pitchFamily="18" charset="0"/>
                            </a:rPr>
                            <m:t>2</m:t>
                          </m:r>
                        </m:sub>
                      </m:sSub>
                      <m:r>
                        <a:rPr kumimoji="1" lang="ja-JP" altLang="en-US" sz="1400" i="0">
                          <a:latin typeface="Cambria Math" panose="02040503050406030204" pitchFamily="18" charset="0"/>
                        </a:rPr>
                        <m:t>+</m:t>
                      </m:r>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3</m:t>
                          </m:r>
                        </m:sub>
                      </m:sSub>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kumimoji="1" lang="ja-JP" altLang="en-US" sz="1400" i="0">
                              <a:latin typeface="Cambria Math" panose="02040503050406030204" pitchFamily="18" charset="0"/>
                            </a:rPr>
                            <m:t>3</m:t>
                          </m:r>
                        </m:sub>
                      </m:sSub>
                      <m:r>
                        <a:rPr kumimoji="1" lang="ja-JP" altLang="en-US" sz="1400" i="0">
                          <a:latin typeface="Cambria Math" panose="02040503050406030204" pitchFamily="18" charset="0"/>
                        </a:rPr>
                        <m:t>+</m:t>
                      </m:r>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78" name="テキスト ボックス 77">
                <a:extLst>
                  <a:ext uri="{FF2B5EF4-FFF2-40B4-BE49-F238E27FC236}">
                    <a16:creationId xmlns:a16="http://schemas.microsoft.com/office/drawing/2014/main" id="{096110E7-CAC6-5708-77D9-C25456B64B24}"/>
                  </a:ext>
                </a:extLst>
              </p:cNvPr>
              <p:cNvSpPr txBox="1">
                <a:spLocks noRot="1" noChangeAspect="1" noMove="1" noResize="1" noEditPoints="1" noAdjustHandles="1" noChangeArrowheads="1" noChangeShapeType="1" noTextEdit="1"/>
              </p:cNvSpPr>
              <p:nvPr/>
            </p:nvSpPr>
            <p:spPr>
              <a:xfrm>
                <a:off x="647172" y="6439449"/>
                <a:ext cx="2432204" cy="215444"/>
              </a:xfrm>
              <a:prstGeom prst="rect">
                <a:avLst/>
              </a:prstGeom>
              <a:blipFill>
                <a:blip r:embed="rId29"/>
                <a:stretch>
                  <a:fillRect l="-251" b="-11111"/>
                </a:stretch>
              </a:blipFill>
            </p:spPr>
            <p:txBody>
              <a:bodyPr/>
              <a:lstStyle/>
              <a:p>
                <a:r>
                  <a:rPr lang="ja-JP" altLang="en-US">
                    <a:noFill/>
                  </a:rPr>
                  <a:t> </a:t>
                </a:r>
              </a:p>
            </p:txBody>
          </p:sp>
        </mc:Fallback>
      </mc:AlternateContent>
      <p:grpSp>
        <p:nvGrpSpPr>
          <p:cNvPr id="47" name="グループ化 46">
            <a:extLst>
              <a:ext uri="{FF2B5EF4-FFF2-40B4-BE49-F238E27FC236}">
                <a16:creationId xmlns:a16="http://schemas.microsoft.com/office/drawing/2014/main" id="{A717EE05-5995-17C6-1436-24CD20B392DB}"/>
              </a:ext>
            </a:extLst>
          </p:cNvPr>
          <p:cNvGrpSpPr/>
          <p:nvPr/>
        </p:nvGrpSpPr>
        <p:grpSpPr>
          <a:xfrm>
            <a:off x="600160" y="4671923"/>
            <a:ext cx="420118" cy="476868"/>
            <a:chOff x="736318" y="3150641"/>
            <a:chExt cx="735106" cy="711200"/>
          </a:xfrm>
        </p:grpSpPr>
        <p:sp>
          <p:nvSpPr>
            <p:cNvPr id="48" name="楕円 47">
              <a:extLst>
                <a:ext uri="{FF2B5EF4-FFF2-40B4-BE49-F238E27FC236}">
                  <a16:creationId xmlns:a16="http://schemas.microsoft.com/office/drawing/2014/main" id="{7CF32D81-FE3A-9F95-872D-F36916652D2E}"/>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9882AF5-0B3F-A3A7-F7FA-0F6A11A3F555}"/>
                    </a:ext>
                  </a:extLst>
                </p:cNvPr>
                <p:cNvSpPr txBox="1"/>
                <p:nvPr/>
              </p:nvSpPr>
              <p:spPr>
                <a:xfrm>
                  <a:off x="993028" y="3360809"/>
                  <a:ext cx="303626" cy="263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49" name="テキスト ボックス 48">
                  <a:extLst>
                    <a:ext uri="{FF2B5EF4-FFF2-40B4-BE49-F238E27FC236}">
                      <a16:creationId xmlns:a16="http://schemas.microsoft.com/office/drawing/2014/main" id="{79882AF5-0B3F-A3A7-F7FA-0F6A11A3F555}"/>
                    </a:ext>
                  </a:extLst>
                </p:cNvPr>
                <p:cNvSpPr txBox="1">
                  <a:spLocks noRot="1" noChangeAspect="1" noMove="1" noResize="1" noEditPoints="1" noAdjustHandles="1" noChangeArrowheads="1" noChangeShapeType="1" noTextEdit="1"/>
                </p:cNvSpPr>
                <p:nvPr/>
              </p:nvSpPr>
              <p:spPr>
                <a:xfrm>
                  <a:off x="993028" y="3360809"/>
                  <a:ext cx="303626" cy="263715"/>
                </a:xfrm>
                <a:prstGeom prst="rect">
                  <a:avLst/>
                </a:prstGeom>
                <a:blipFill>
                  <a:blip r:embed="rId30"/>
                  <a:stretch>
                    <a:fillRect l="-28571" r="-17857" b="-37931"/>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D134C60-ABF4-002C-7D08-2C938EF8CFE8}"/>
                  </a:ext>
                </a:extLst>
              </p:cNvPr>
              <p:cNvSpPr txBox="1"/>
              <p:nvPr/>
            </p:nvSpPr>
            <p:spPr>
              <a:xfrm>
                <a:off x="1191859" y="4660204"/>
                <a:ext cx="198767" cy="18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50" name="テキスト ボックス 49">
                <a:extLst>
                  <a:ext uri="{FF2B5EF4-FFF2-40B4-BE49-F238E27FC236}">
                    <a16:creationId xmlns:a16="http://schemas.microsoft.com/office/drawing/2014/main" id="{0D134C60-ABF4-002C-7D08-2C938EF8CFE8}"/>
                  </a:ext>
                </a:extLst>
              </p:cNvPr>
              <p:cNvSpPr txBox="1">
                <a:spLocks noRot="1" noChangeAspect="1" noMove="1" noResize="1" noEditPoints="1" noAdjustHandles="1" noChangeArrowheads="1" noChangeShapeType="1" noTextEdit="1"/>
              </p:cNvSpPr>
              <p:nvPr/>
            </p:nvSpPr>
            <p:spPr>
              <a:xfrm>
                <a:off x="1191859" y="4660204"/>
                <a:ext cx="198767" cy="183718"/>
              </a:xfrm>
              <a:prstGeom prst="rect">
                <a:avLst/>
              </a:prstGeom>
              <a:blipFill>
                <a:blip r:embed="rId31"/>
                <a:stretch>
                  <a:fillRect l="-25000" r="-18750" b="-29032"/>
                </a:stretch>
              </a:blipFill>
            </p:spPr>
            <p:txBody>
              <a:bodyPr/>
              <a:lstStyle/>
              <a:p>
                <a:r>
                  <a:rPr lang="ja-JP" altLang="en-US">
                    <a:noFill/>
                  </a:rPr>
                  <a:t> </a:t>
                </a:r>
              </a:p>
            </p:txBody>
          </p:sp>
        </mc:Fallback>
      </mc:AlternateContent>
      <p:sp>
        <p:nvSpPr>
          <p:cNvPr id="51" name="楕円 50">
            <a:extLst>
              <a:ext uri="{FF2B5EF4-FFF2-40B4-BE49-F238E27FC236}">
                <a16:creationId xmlns:a16="http://schemas.microsoft.com/office/drawing/2014/main" id="{BD82901B-5E38-E188-37DD-6FAD2873C0E2}"/>
              </a:ext>
            </a:extLst>
          </p:cNvPr>
          <p:cNvSpPr/>
          <p:nvPr/>
        </p:nvSpPr>
        <p:spPr>
          <a:xfrm>
            <a:off x="1606214" y="4671923"/>
            <a:ext cx="420118" cy="476868"/>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52" name="楕円 51">
            <a:extLst>
              <a:ext uri="{FF2B5EF4-FFF2-40B4-BE49-F238E27FC236}">
                <a16:creationId xmlns:a16="http://schemas.microsoft.com/office/drawing/2014/main" id="{DE60CC4B-5976-3E8E-D4AE-D48D32E6DA89}"/>
              </a:ext>
            </a:extLst>
          </p:cNvPr>
          <p:cNvSpPr/>
          <p:nvPr/>
        </p:nvSpPr>
        <p:spPr>
          <a:xfrm>
            <a:off x="2767741" y="4673998"/>
            <a:ext cx="420118" cy="476868"/>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6AF456E8-D63E-62D4-8F6B-04FE542C75FE}"/>
                  </a:ext>
                </a:extLst>
              </p:cNvPr>
              <p:cNvSpPr txBox="1"/>
              <p:nvPr/>
            </p:nvSpPr>
            <p:spPr>
              <a:xfrm>
                <a:off x="1767523" y="4788886"/>
                <a:ext cx="156217" cy="1795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𝑢</m:t>
                      </m:r>
                      <m:r>
                        <a:rPr kumimoji="1" lang="en-US" altLang="ja-JP" sz="1400" b="0" i="1" baseline="-25000" smtClean="0">
                          <a:latin typeface="Cambria Math" panose="02040503050406030204" pitchFamily="18" charset="0"/>
                        </a:rPr>
                        <m:t>1</m:t>
                      </m:r>
                    </m:oMath>
                  </m:oMathPara>
                </a14:m>
                <a:endParaRPr kumimoji="1" lang="ja-JP" altLang="en-US" sz="2000" baseline="-25000" dirty="0"/>
              </a:p>
            </p:txBody>
          </p:sp>
        </mc:Choice>
        <mc:Fallback xmlns="">
          <p:sp>
            <p:nvSpPr>
              <p:cNvPr id="53" name="テキスト ボックス 52">
                <a:extLst>
                  <a:ext uri="{FF2B5EF4-FFF2-40B4-BE49-F238E27FC236}">
                    <a16:creationId xmlns:a16="http://schemas.microsoft.com/office/drawing/2014/main" id="{6AF456E8-D63E-62D4-8F6B-04FE542C75FE}"/>
                  </a:ext>
                </a:extLst>
              </p:cNvPr>
              <p:cNvSpPr txBox="1">
                <a:spLocks noRot="1" noChangeAspect="1" noMove="1" noResize="1" noEditPoints="1" noAdjustHandles="1" noChangeArrowheads="1" noChangeShapeType="1" noTextEdit="1"/>
              </p:cNvSpPr>
              <p:nvPr/>
            </p:nvSpPr>
            <p:spPr>
              <a:xfrm>
                <a:off x="1767523" y="4788886"/>
                <a:ext cx="156217" cy="179508"/>
              </a:xfrm>
              <a:prstGeom prst="rect">
                <a:avLst/>
              </a:prstGeom>
              <a:blipFill>
                <a:blip r:embed="rId32"/>
                <a:stretch>
                  <a:fillRect l="-30769" r="-34615" b="-41379"/>
                </a:stretch>
              </a:blipFill>
            </p:spPr>
            <p:txBody>
              <a:bodyPr/>
              <a:lstStyle/>
              <a:p>
                <a:r>
                  <a:rPr lang="ja-JP" altLang="en-US">
                    <a:noFill/>
                  </a:rPr>
                  <a:t> </a:t>
                </a:r>
              </a:p>
            </p:txBody>
          </p:sp>
        </mc:Fallback>
      </mc:AlternateContent>
      <p:grpSp>
        <p:nvGrpSpPr>
          <p:cNvPr id="54" name="グループ化 53">
            <a:extLst>
              <a:ext uri="{FF2B5EF4-FFF2-40B4-BE49-F238E27FC236}">
                <a16:creationId xmlns:a16="http://schemas.microsoft.com/office/drawing/2014/main" id="{B745D84F-866D-EE42-411B-482CF29992C4}"/>
              </a:ext>
            </a:extLst>
          </p:cNvPr>
          <p:cNvGrpSpPr/>
          <p:nvPr/>
        </p:nvGrpSpPr>
        <p:grpSpPr>
          <a:xfrm>
            <a:off x="1604187" y="5323107"/>
            <a:ext cx="420118" cy="476868"/>
            <a:chOff x="2472951" y="4121817"/>
            <a:chExt cx="735106" cy="711200"/>
          </a:xfrm>
        </p:grpSpPr>
        <p:sp>
          <p:nvSpPr>
            <p:cNvPr id="55" name="楕円 54">
              <a:extLst>
                <a:ext uri="{FF2B5EF4-FFF2-40B4-BE49-F238E27FC236}">
                  <a16:creationId xmlns:a16="http://schemas.microsoft.com/office/drawing/2014/main" id="{06E73147-4CED-141A-078C-2653AC083E9C}"/>
                </a:ext>
              </a:extLst>
            </p:cNvPr>
            <p:cNvSpPr/>
            <p:nvPr/>
          </p:nvSpPr>
          <p:spPr>
            <a:xfrm>
              <a:off x="2472951" y="4121817"/>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991425AD-F747-C4CB-F033-C489F88578AE}"/>
                    </a:ext>
                  </a:extLst>
                </p:cNvPr>
                <p:cNvSpPr txBox="1"/>
                <p:nvPr/>
              </p:nvSpPr>
              <p:spPr>
                <a:xfrm>
                  <a:off x="2629160" y="4292751"/>
                  <a:ext cx="548158" cy="3767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56" name="テキスト ボックス 55">
                  <a:extLst>
                    <a:ext uri="{FF2B5EF4-FFF2-40B4-BE49-F238E27FC236}">
                      <a16:creationId xmlns:a16="http://schemas.microsoft.com/office/drawing/2014/main" id="{991425AD-F747-C4CB-F033-C489F88578AE}"/>
                    </a:ext>
                  </a:extLst>
                </p:cNvPr>
                <p:cNvSpPr txBox="1">
                  <a:spLocks noRot="1" noChangeAspect="1" noMove="1" noResize="1" noEditPoints="1" noAdjustHandles="1" noChangeArrowheads="1" noChangeShapeType="1" noTextEdit="1"/>
                </p:cNvSpPr>
                <p:nvPr/>
              </p:nvSpPr>
              <p:spPr>
                <a:xfrm>
                  <a:off x="2629160" y="4292751"/>
                  <a:ext cx="548158" cy="376736"/>
                </a:xfrm>
                <a:prstGeom prst="rect">
                  <a:avLst/>
                </a:prstGeom>
                <a:blipFill>
                  <a:blip r:embed="rId33"/>
                  <a:stretch>
                    <a:fillRect b="-14286"/>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FE160FAE-82E8-C1A3-D451-60ED21D81C4A}"/>
                  </a:ext>
                </a:extLst>
              </p:cNvPr>
              <p:cNvSpPr txBox="1"/>
              <p:nvPr/>
            </p:nvSpPr>
            <p:spPr>
              <a:xfrm>
                <a:off x="2913886" y="4805668"/>
                <a:ext cx="120164" cy="176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latin typeface="Cambria Math" panose="02040503050406030204" pitchFamily="18" charset="0"/>
                        </a:rPr>
                        <m:t>𝑦</m:t>
                      </m:r>
                    </m:oMath>
                  </m:oMathPara>
                </a14:m>
                <a:endParaRPr kumimoji="1" lang="ja-JP" altLang="en-US" sz="1400" dirty="0"/>
              </a:p>
            </p:txBody>
          </p:sp>
        </mc:Choice>
        <mc:Fallback xmlns="">
          <p:sp>
            <p:nvSpPr>
              <p:cNvPr id="57" name="テキスト ボックス 56">
                <a:extLst>
                  <a:ext uri="{FF2B5EF4-FFF2-40B4-BE49-F238E27FC236}">
                    <a16:creationId xmlns:a16="http://schemas.microsoft.com/office/drawing/2014/main" id="{FE160FAE-82E8-C1A3-D451-60ED21D81C4A}"/>
                  </a:ext>
                </a:extLst>
              </p:cNvPr>
              <p:cNvSpPr txBox="1">
                <a:spLocks noRot="1" noChangeAspect="1" noMove="1" noResize="1" noEditPoints="1" noAdjustHandles="1" noChangeArrowheads="1" noChangeShapeType="1" noTextEdit="1"/>
              </p:cNvSpPr>
              <p:nvPr/>
            </p:nvSpPr>
            <p:spPr>
              <a:xfrm>
                <a:off x="2913886" y="4805668"/>
                <a:ext cx="120164" cy="176824"/>
              </a:xfrm>
              <a:prstGeom prst="rect">
                <a:avLst/>
              </a:prstGeom>
              <a:blipFill>
                <a:blip r:embed="rId34"/>
                <a:stretch>
                  <a:fillRect l="-45000" r="-35000" b="-51724"/>
                </a:stretch>
              </a:blipFill>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735391D9-F6FC-FBAB-57C1-DDB7C74685A7}"/>
              </a:ext>
            </a:extLst>
          </p:cNvPr>
          <p:cNvGrpSpPr/>
          <p:nvPr/>
        </p:nvGrpSpPr>
        <p:grpSpPr>
          <a:xfrm>
            <a:off x="598291" y="5229228"/>
            <a:ext cx="420118" cy="476868"/>
            <a:chOff x="736318" y="3150641"/>
            <a:chExt cx="735106" cy="711200"/>
          </a:xfrm>
        </p:grpSpPr>
        <p:sp>
          <p:nvSpPr>
            <p:cNvPr id="59" name="楕円 58">
              <a:extLst>
                <a:ext uri="{FF2B5EF4-FFF2-40B4-BE49-F238E27FC236}">
                  <a16:creationId xmlns:a16="http://schemas.microsoft.com/office/drawing/2014/main" id="{DDDC9588-D900-5277-5509-05D8F84BD10D}"/>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E75814A1-8C2F-FEEF-EAA7-3B4CB50B3D2B}"/>
                    </a:ext>
                  </a:extLst>
                </p:cNvPr>
                <p:cNvSpPr txBox="1"/>
                <p:nvPr/>
              </p:nvSpPr>
              <p:spPr>
                <a:xfrm>
                  <a:off x="993028" y="3360809"/>
                  <a:ext cx="309267" cy="263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smtClean="0">
                                <a:latin typeface="Cambria Math" panose="02040503050406030204" pitchFamily="18" charset="0"/>
                              </a:rPr>
                              <m:t>2</m:t>
                            </m:r>
                          </m:sub>
                        </m:sSub>
                      </m:oMath>
                    </m:oMathPara>
                  </a14:m>
                  <a:endParaRPr kumimoji="1" lang="ja-JP" altLang="en-US" sz="1400" dirty="0"/>
                </a:p>
              </p:txBody>
            </p:sp>
          </mc:Choice>
          <mc:Fallback xmlns="">
            <p:sp>
              <p:nvSpPr>
                <p:cNvPr id="60" name="テキスト ボックス 59">
                  <a:extLst>
                    <a:ext uri="{FF2B5EF4-FFF2-40B4-BE49-F238E27FC236}">
                      <a16:creationId xmlns:a16="http://schemas.microsoft.com/office/drawing/2014/main" id="{E75814A1-8C2F-FEEF-EAA7-3B4CB50B3D2B}"/>
                    </a:ext>
                  </a:extLst>
                </p:cNvPr>
                <p:cNvSpPr txBox="1">
                  <a:spLocks noRot="1" noChangeAspect="1" noMove="1" noResize="1" noEditPoints="1" noAdjustHandles="1" noChangeArrowheads="1" noChangeShapeType="1" noTextEdit="1"/>
                </p:cNvSpPr>
                <p:nvPr/>
              </p:nvSpPr>
              <p:spPr>
                <a:xfrm>
                  <a:off x="993028" y="3360809"/>
                  <a:ext cx="309267" cy="263715"/>
                </a:xfrm>
                <a:prstGeom prst="rect">
                  <a:avLst/>
                </a:prstGeom>
                <a:blipFill>
                  <a:blip r:embed="rId35"/>
                  <a:stretch>
                    <a:fillRect l="-24138" r="-17241" b="-37931"/>
                  </a:stretch>
                </a:blipFill>
              </p:spPr>
              <p:txBody>
                <a:bodyPr/>
                <a:lstStyle/>
                <a:p>
                  <a:r>
                    <a:rPr lang="ja-JP" altLang="en-US">
                      <a:noFill/>
                    </a:rPr>
                    <a:t> </a:t>
                  </a:r>
                </a:p>
              </p:txBody>
            </p:sp>
          </mc:Fallback>
        </mc:AlternateContent>
      </p:grpSp>
      <p:grpSp>
        <p:nvGrpSpPr>
          <p:cNvPr id="61" name="グループ化 60">
            <a:extLst>
              <a:ext uri="{FF2B5EF4-FFF2-40B4-BE49-F238E27FC236}">
                <a16:creationId xmlns:a16="http://schemas.microsoft.com/office/drawing/2014/main" id="{A1565F55-2EB7-7256-AA5F-A9DA11823CA2}"/>
              </a:ext>
            </a:extLst>
          </p:cNvPr>
          <p:cNvGrpSpPr/>
          <p:nvPr/>
        </p:nvGrpSpPr>
        <p:grpSpPr>
          <a:xfrm>
            <a:off x="598291" y="5811441"/>
            <a:ext cx="420118" cy="476868"/>
            <a:chOff x="736318" y="3150641"/>
            <a:chExt cx="735106" cy="711200"/>
          </a:xfrm>
        </p:grpSpPr>
        <p:sp>
          <p:nvSpPr>
            <p:cNvPr id="62" name="楕円 61">
              <a:extLst>
                <a:ext uri="{FF2B5EF4-FFF2-40B4-BE49-F238E27FC236}">
                  <a16:creationId xmlns:a16="http://schemas.microsoft.com/office/drawing/2014/main" id="{1FCB3F88-CD34-5DFC-5CC8-1E7F720D81A8}"/>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B69DBD4-9D5D-1767-BC1A-9AA5676C5EAB}"/>
                    </a:ext>
                  </a:extLst>
                </p:cNvPr>
                <p:cNvSpPr txBox="1"/>
                <p:nvPr/>
              </p:nvSpPr>
              <p:spPr>
                <a:xfrm>
                  <a:off x="993028" y="3360809"/>
                  <a:ext cx="309267" cy="263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smtClean="0">
                                <a:latin typeface="Cambria Math" panose="02040503050406030204" pitchFamily="18" charset="0"/>
                              </a:rPr>
                              <m:t>3</m:t>
                            </m:r>
                          </m:sub>
                        </m:sSub>
                      </m:oMath>
                    </m:oMathPara>
                  </a14:m>
                  <a:endParaRPr kumimoji="1" lang="ja-JP" altLang="en-US" sz="1400" dirty="0"/>
                </a:p>
              </p:txBody>
            </p:sp>
          </mc:Choice>
          <mc:Fallback xmlns="">
            <p:sp>
              <p:nvSpPr>
                <p:cNvPr id="63" name="テキスト ボックス 62">
                  <a:extLst>
                    <a:ext uri="{FF2B5EF4-FFF2-40B4-BE49-F238E27FC236}">
                      <a16:creationId xmlns:a16="http://schemas.microsoft.com/office/drawing/2014/main" id="{8B69DBD4-9D5D-1767-BC1A-9AA5676C5EAB}"/>
                    </a:ext>
                  </a:extLst>
                </p:cNvPr>
                <p:cNvSpPr txBox="1">
                  <a:spLocks noRot="1" noChangeAspect="1" noMove="1" noResize="1" noEditPoints="1" noAdjustHandles="1" noChangeArrowheads="1" noChangeShapeType="1" noTextEdit="1"/>
                </p:cNvSpPr>
                <p:nvPr/>
              </p:nvSpPr>
              <p:spPr>
                <a:xfrm>
                  <a:off x="993028" y="3360809"/>
                  <a:ext cx="309267" cy="263715"/>
                </a:xfrm>
                <a:prstGeom prst="rect">
                  <a:avLst/>
                </a:prstGeom>
                <a:blipFill>
                  <a:blip r:embed="rId36"/>
                  <a:stretch>
                    <a:fillRect l="-24138" r="-17241" b="-37931"/>
                  </a:stretch>
                </a:blipFill>
              </p:spPr>
              <p:txBody>
                <a:bodyPr/>
                <a:lstStyle/>
                <a:p>
                  <a:r>
                    <a:rPr lang="ja-JP" altLang="en-US">
                      <a:noFill/>
                    </a:rPr>
                    <a:t> </a:t>
                  </a:r>
                </a:p>
              </p:txBody>
            </p:sp>
          </mc:Fallback>
        </mc:AlternateContent>
      </p:grpSp>
      <p:cxnSp>
        <p:nvCxnSpPr>
          <p:cNvPr id="64" name="直線矢印コネクタ 63">
            <a:extLst>
              <a:ext uri="{FF2B5EF4-FFF2-40B4-BE49-F238E27FC236}">
                <a16:creationId xmlns:a16="http://schemas.microsoft.com/office/drawing/2014/main" id="{00078CE0-52ED-CF8D-60CD-184B5CDCE78B}"/>
              </a:ext>
            </a:extLst>
          </p:cNvPr>
          <p:cNvCxnSpPr>
            <a:cxnSpLocks/>
            <a:stCxn id="48" idx="6"/>
            <a:endCxn id="51" idx="2"/>
          </p:cNvCxnSpPr>
          <p:nvPr/>
        </p:nvCxnSpPr>
        <p:spPr>
          <a:xfrm>
            <a:off x="1020278" y="4910356"/>
            <a:ext cx="585936"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直線矢印コネクタ 64">
            <a:extLst>
              <a:ext uri="{FF2B5EF4-FFF2-40B4-BE49-F238E27FC236}">
                <a16:creationId xmlns:a16="http://schemas.microsoft.com/office/drawing/2014/main" id="{59669DEF-4123-31CC-F213-E0746FCC0779}"/>
              </a:ext>
            </a:extLst>
          </p:cNvPr>
          <p:cNvCxnSpPr>
            <a:cxnSpLocks/>
            <a:stCxn id="59" idx="6"/>
          </p:cNvCxnSpPr>
          <p:nvPr/>
        </p:nvCxnSpPr>
        <p:spPr>
          <a:xfrm flipV="1">
            <a:off x="1018409" y="4998574"/>
            <a:ext cx="601360" cy="469089"/>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直線矢印コネクタ 65">
            <a:extLst>
              <a:ext uri="{FF2B5EF4-FFF2-40B4-BE49-F238E27FC236}">
                <a16:creationId xmlns:a16="http://schemas.microsoft.com/office/drawing/2014/main" id="{062FFC01-EBED-3438-3D44-E46233CBCE68}"/>
              </a:ext>
            </a:extLst>
          </p:cNvPr>
          <p:cNvCxnSpPr>
            <a:cxnSpLocks/>
            <a:stCxn id="62" idx="6"/>
            <a:endCxn id="51" idx="3"/>
          </p:cNvCxnSpPr>
          <p:nvPr/>
        </p:nvCxnSpPr>
        <p:spPr>
          <a:xfrm flipV="1">
            <a:off x="1018409" y="5078955"/>
            <a:ext cx="649330" cy="97092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ADA0BDE6-372D-9349-BE23-4F45DFE56546}"/>
                  </a:ext>
                </a:extLst>
              </p:cNvPr>
              <p:cNvSpPr txBox="1"/>
              <p:nvPr/>
            </p:nvSpPr>
            <p:spPr>
              <a:xfrm>
                <a:off x="1110096" y="5021008"/>
                <a:ext cx="201992" cy="18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1" smtClean="0">
                              <a:latin typeface="Cambria Math" panose="02040503050406030204" pitchFamily="18" charset="0"/>
                            </a:rPr>
                            <m:t>2</m:t>
                          </m:r>
                        </m:sub>
                      </m:sSub>
                    </m:oMath>
                  </m:oMathPara>
                </a14:m>
                <a:endParaRPr kumimoji="1" lang="ja-JP" altLang="en-US" sz="1400" dirty="0"/>
              </a:p>
            </p:txBody>
          </p:sp>
        </mc:Choice>
        <mc:Fallback xmlns="">
          <p:sp>
            <p:nvSpPr>
              <p:cNvPr id="67" name="テキスト ボックス 66">
                <a:extLst>
                  <a:ext uri="{FF2B5EF4-FFF2-40B4-BE49-F238E27FC236}">
                    <a16:creationId xmlns:a16="http://schemas.microsoft.com/office/drawing/2014/main" id="{ADA0BDE6-372D-9349-BE23-4F45DFE56546}"/>
                  </a:ext>
                </a:extLst>
              </p:cNvPr>
              <p:cNvSpPr txBox="1">
                <a:spLocks noRot="1" noChangeAspect="1" noMove="1" noResize="1" noEditPoints="1" noAdjustHandles="1" noChangeArrowheads="1" noChangeShapeType="1" noTextEdit="1"/>
              </p:cNvSpPr>
              <p:nvPr/>
            </p:nvSpPr>
            <p:spPr>
              <a:xfrm>
                <a:off x="1110096" y="5021008"/>
                <a:ext cx="201992" cy="183718"/>
              </a:xfrm>
              <a:prstGeom prst="rect">
                <a:avLst/>
              </a:prstGeom>
              <a:blipFill>
                <a:blip r:embed="rId37"/>
                <a:stretch>
                  <a:fillRect l="-21212" r="-18182"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FE18DEB0-5C69-AFF2-8667-72D4492FBF6A}"/>
                  </a:ext>
                </a:extLst>
              </p:cNvPr>
              <p:cNvSpPr txBox="1"/>
              <p:nvPr/>
            </p:nvSpPr>
            <p:spPr>
              <a:xfrm>
                <a:off x="1117383" y="5493641"/>
                <a:ext cx="201992" cy="18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3</m:t>
                          </m:r>
                        </m:sub>
                      </m:sSub>
                    </m:oMath>
                  </m:oMathPara>
                </a14:m>
                <a:endParaRPr kumimoji="1" lang="ja-JP" altLang="en-US" sz="1400" dirty="0"/>
              </a:p>
            </p:txBody>
          </p:sp>
        </mc:Choice>
        <mc:Fallback xmlns="">
          <p:sp>
            <p:nvSpPr>
              <p:cNvPr id="68" name="テキスト ボックス 67">
                <a:extLst>
                  <a:ext uri="{FF2B5EF4-FFF2-40B4-BE49-F238E27FC236}">
                    <a16:creationId xmlns:a16="http://schemas.microsoft.com/office/drawing/2014/main" id="{FE18DEB0-5C69-AFF2-8667-72D4492FBF6A}"/>
                  </a:ext>
                </a:extLst>
              </p:cNvPr>
              <p:cNvSpPr txBox="1">
                <a:spLocks noRot="1" noChangeAspect="1" noMove="1" noResize="1" noEditPoints="1" noAdjustHandles="1" noChangeArrowheads="1" noChangeShapeType="1" noTextEdit="1"/>
              </p:cNvSpPr>
              <p:nvPr/>
            </p:nvSpPr>
            <p:spPr>
              <a:xfrm>
                <a:off x="1117383" y="5493641"/>
                <a:ext cx="201992" cy="183718"/>
              </a:xfrm>
              <a:prstGeom prst="rect">
                <a:avLst/>
              </a:prstGeom>
              <a:blipFill>
                <a:blip r:embed="rId38"/>
                <a:stretch>
                  <a:fillRect l="-21212" r="-18182" b="-33333"/>
                </a:stretch>
              </a:blipFill>
            </p:spPr>
            <p:txBody>
              <a:bodyPr/>
              <a:lstStyle/>
              <a:p>
                <a:r>
                  <a:rPr lang="ja-JP" altLang="en-US">
                    <a:noFill/>
                  </a:rPr>
                  <a:t> </a:t>
                </a:r>
              </a:p>
            </p:txBody>
          </p:sp>
        </mc:Fallback>
      </mc:AlternateContent>
      <p:cxnSp>
        <p:nvCxnSpPr>
          <p:cNvPr id="69" name="直線矢印コネクタ 68">
            <a:extLst>
              <a:ext uri="{FF2B5EF4-FFF2-40B4-BE49-F238E27FC236}">
                <a16:creationId xmlns:a16="http://schemas.microsoft.com/office/drawing/2014/main" id="{8B410B2B-42F5-ED27-2FB3-547907236D69}"/>
              </a:ext>
            </a:extLst>
          </p:cNvPr>
          <p:cNvCxnSpPr>
            <a:stCxn id="51" idx="6"/>
            <a:endCxn id="52" idx="2"/>
          </p:cNvCxnSpPr>
          <p:nvPr/>
        </p:nvCxnSpPr>
        <p:spPr>
          <a:xfrm>
            <a:off x="2026332" y="4910357"/>
            <a:ext cx="741409" cy="2075"/>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直線矢印コネクタ 69">
            <a:extLst>
              <a:ext uri="{FF2B5EF4-FFF2-40B4-BE49-F238E27FC236}">
                <a16:creationId xmlns:a16="http://schemas.microsoft.com/office/drawing/2014/main" id="{E3533B15-D745-3C31-818F-3F4480AD97CB}"/>
              </a:ext>
            </a:extLst>
          </p:cNvPr>
          <p:cNvCxnSpPr>
            <a:stCxn id="55" idx="0"/>
            <a:endCxn id="51" idx="4"/>
          </p:cNvCxnSpPr>
          <p:nvPr/>
        </p:nvCxnSpPr>
        <p:spPr>
          <a:xfrm flipV="1">
            <a:off x="1814246" y="5148791"/>
            <a:ext cx="2028" cy="174317"/>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1" name="テキスト ボックス 70">
            <a:extLst>
              <a:ext uri="{FF2B5EF4-FFF2-40B4-BE49-F238E27FC236}">
                <a16:creationId xmlns:a16="http://schemas.microsoft.com/office/drawing/2014/main" id="{96A9434E-A1E1-634D-2795-C63F617D49D4}"/>
              </a:ext>
            </a:extLst>
          </p:cNvPr>
          <p:cNvSpPr txBox="1"/>
          <p:nvPr/>
        </p:nvSpPr>
        <p:spPr>
          <a:xfrm>
            <a:off x="638062" y="4335228"/>
            <a:ext cx="534724"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入力層</a:t>
            </a:r>
          </a:p>
        </p:txBody>
      </p:sp>
      <p:sp>
        <p:nvSpPr>
          <p:cNvPr id="72" name="テキスト ボックス 71">
            <a:extLst>
              <a:ext uri="{FF2B5EF4-FFF2-40B4-BE49-F238E27FC236}">
                <a16:creationId xmlns:a16="http://schemas.microsoft.com/office/drawing/2014/main" id="{6950E54B-7999-540E-1BC2-8ED7D58E8E5F}"/>
              </a:ext>
            </a:extLst>
          </p:cNvPr>
          <p:cNvSpPr txBox="1"/>
          <p:nvPr/>
        </p:nvSpPr>
        <p:spPr>
          <a:xfrm>
            <a:off x="1581423" y="4361774"/>
            <a:ext cx="536688"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中間層</a:t>
            </a:r>
          </a:p>
        </p:txBody>
      </p:sp>
      <p:sp>
        <p:nvSpPr>
          <p:cNvPr id="73" name="テキスト ボックス 72">
            <a:extLst>
              <a:ext uri="{FF2B5EF4-FFF2-40B4-BE49-F238E27FC236}">
                <a16:creationId xmlns:a16="http://schemas.microsoft.com/office/drawing/2014/main" id="{E0F73E4A-D255-1DC4-D3F7-1C3DCE2A67F8}"/>
              </a:ext>
            </a:extLst>
          </p:cNvPr>
          <p:cNvSpPr txBox="1"/>
          <p:nvPr/>
        </p:nvSpPr>
        <p:spPr>
          <a:xfrm>
            <a:off x="2613364" y="4365286"/>
            <a:ext cx="568955"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出力層</a:t>
            </a:r>
          </a:p>
        </p:txBody>
      </p:sp>
      <p:sp>
        <p:nvSpPr>
          <p:cNvPr id="74" name="テキスト ボックス 73">
            <a:extLst>
              <a:ext uri="{FF2B5EF4-FFF2-40B4-BE49-F238E27FC236}">
                <a16:creationId xmlns:a16="http://schemas.microsoft.com/office/drawing/2014/main" id="{E6C8E9EB-E7FB-C41F-5E64-AC2181047F9B}"/>
              </a:ext>
            </a:extLst>
          </p:cNvPr>
          <p:cNvSpPr txBox="1"/>
          <p:nvPr/>
        </p:nvSpPr>
        <p:spPr>
          <a:xfrm>
            <a:off x="1527658" y="5788265"/>
            <a:ext cx="671233" cy="261610"/>
          </a:xfrm>
          <a:prstGeom prst="rect">
            <a:avLst/>
          </a:prstGeom>
          <a:noFill/>
        </p:spPr>
        <p:txBody>
          <a:bodyPr wrap="square" rtlCol="0">
            <a:spAutoFit/>
          </a:bodyPr>
          <a:lstStyle/>
          <a:p>
            <a:r>
              <a:rPr kumimoji="1" lang="ja-JP" altLang="en-US" sz="1100" dirty="0">
                <a:latin typeface="Meiryo UI" panose="020B0604030504040204" pitchFamily="50" charset="-128"/>
                <a:ea typeface="Meiryo UI" panose="020B0604030504040204" pitchFamily="50" charset="-128"/>
              </a:rPr>
              <a:t>バイアス</a:t>
            </a:r>
          </a:p>
        </p:txBody>
      </p:sp>
      <p:sp>
        <p:nvSpPr>
          <p:cNvPr id="76" name="テキスト ボックス 75">
            <a:extLst>
              <a:ext uri="{FF2B5EF4-FFF2-40B4-BE49-F238E27FC236}">
                <a16:creationId xmlns:a16="http://schemas.microsoft.com/office/drawing/2014/main" id="{6779DDCF-2D77-DA77-E77D-FF6F75E2FE44}"/>
              </a:ext>
            </a:extLst>
          </p:cNvPr>
          <p:cNvSpPr txBox="1"/>
          <p:nvPr/>
        </p:nvSpPr>
        <p:spPr>
          <a:xfrm>
            <a:off x="1133015" y="4518226"/>
            <a:ext cx="420118"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重み</a:t>
            </a:r>
          </a:p>
        </p:txBody>
      </p:sp>
      <p:grpSp>
        <p:nvGrpSpPr>
          <p:cNvPr id="84" name="グループ化 83">
            <a:extLst>
              <a:ext uri="{FF2B5EF4-FFF2-40B4-BE49-F238E27FC236}">
                <a16:creationId xmlns:a16="http://schemas.microsoft.com/office/drawing/2014/main" id="{6BCC9DC5-083B-FA55-FFCC-CF3F5FA30CC7}"/>
              </a:ext>
            </a:extLst>
          </p:cNvPr>
          <p:cNvGrpSpPr/>
          <p:nvPr/>
        </p:nvGrpSpPr>
        <p:grpSpPr>
          <a:xfrm>
            <a:off x="7987841" y="4415693"/>
            <a:ext cx="2743200" cy="1608789"/>
            <a:chOff x="6536172" y="2357992"/>
            <a:chExt cx="2138774" cy="2142015"/>
          </a:xfrm>
        </p:grpSpPr>
        <p:pic>
          <p:nvPicPr>
            <p:cNvPr id="85" name="図 84">
              <a:extLst>
                <a:ext uri="{FF2B5EF4-FFF2-40B4-BE49-F238E27FC236}">
                  <a16:creationId xmlns:a16="http://schemas.microsoft.com/office/drawing/2014/main" id="{A0698324-26A7-45BF-47CA-FCD3C6E7986A}"/>
                </a:ext>
              </a:extLst>
            </p:cNvPr>
            <p:cNvPicPr>
              <a:picLocks noChangeAspect="1"/>
            </p:cNvPicPr>
            <p:nvPr/>
          </p:nvPicPr>
          <p:blipFill>
            <a:blip r:embed="rId39"/>
            <a:stretch>
              <a:fillRect/>
            </a:stretch>
          </p:blipFill>
          <p:spPr>
            <a:xfrm>
              <a:off x="6536172" y="2357992"/>
              <a:ext cx="2138774" cy="2142015"/>
            </a:xfrm>
            <a:prstGeom prst="rect">
              <a:avLst/>
            </a:prstGeom>
          </p:spPr>
        </p:pic>
        <p:cxnSp>
          <p:nvCxnSpPr>
            <p:cNvPr id="86" name="直線コネクタ 85">
              <a:extLst>
                <a:ext uri="{FF2B5EF4-FFF2-40B4-BE49-F238E27FC236}">
                  <a16:creationId xmlns:a16="http://schemas.microsoft.com/office/drawing/2014/main" id="{B10FF55B-EB8A-5DBC-2EDA-E589CEDAB77A}"/>
                </a:ext>
              </a:extLst>
            </p:cNvPr>
            <p:cNvCxnSpPr>
              <a:cxnSpLocks/>
              <a:endCxn id="85" idx="1"/>
            </p:cNvCxnSpPr>
            <p:nvPr/>
          </p:nvCxnSpPr>
          <p:spPr>
            <a:xfrm flipH="1">
              <a:off x="6536172" y="3425191"/>
              <a:ext cx="1074863" cy="3809"/>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28DFF8D1-6190-BFB5-D53C-F5ED145D13F0}"/>
                </a:ext>
              </a:extLst>
            </p:cNvPr>
            <p:cNvCxnSpPr/>
            <p:nvPr/>
          </p:nvCxnSpPr>
          <p:spPr>
            <a:xfrm flipV="1">
              <a:off x="7611035" y="2450549"/>
              <a:ext cx="948018" cy="974642"/>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D5DB9E2A-30E0-47C1-B647-A261CFE3A012}"/>
                  </a:ext>
                </a:extLst>
              </p:cNvPr>
              <p:cNvSpPr txBox="1"/>
              <p:nvPr/>
            </p:nvSpPr>
            <p:spPr>
              <a:xfrm>
                <a:off x="7558163" y="4652955"/>
                <a:ext cx="159203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solidFill>
                            <a:schemeClr val="tx1"/>
                          </a:solidFill>
                          <a:latin typeface="Cambria Math" panose="02040503050406030204" pitchFamily="18" charset="0"/>
                        </a:rPr>
                        <m:t>𝑓</m:t>
                      </m:r>
                      <m:d>
                        <m:dPr>
                          <m:ctrlPr>
                            <a:rPr kumimoji="1" lang="ja-JP" altLang="en-US" sz="1600" i="1">
                              <a:solidFill>
                                <a:schemeClr val="tx1"/>
                              </a:solidFill>
                              <a:latin typeface="Cambria Math" panose="02040503050406030204" pitchFamily="18" charset="0"/>
                            </a:rPr>
                          </m:ctrlPr>
                        </m:dPr>
                        <m:e>
                          <m:r>
                            <a:rPr kumimoji="1" lang="ja-JP" altLang="en-US" sz="1600" i="1">
                              <a:solidFill>
                                <a:schemeClr val="tx1"/>
                              </a:solidFill>
                              <a:latin typeface="Cambria Math" panose="02040503050406030204" pitchFamily="18" charset="0"/>
                            </a:rPr>
                            <m:t>𝑢</m:t>
                          </m:r>
                        </m:e>
                      </m:d>
                      <m:r>
                        <a:rPr kumimoji="1" lang="ja-JP" altLang="en-US" sz="1600" i="0">
                          <a:solidFill>
                            <a:schemeClr val="tx1"/>
                          </a:solidFill>
                          <a:latin typeface="Cambria Math" panose="02040503050406030204" pitchFamily="18" charset="0"/>
                        </a:rPr>
                        <m:t>=</m:t>
                      </m:r>
                      <m:func>
                        <m:funcPr>
                          <m:ctrlPr>
                            <a:rPr kumimoji="1" lang="ja-JP" altLang="en-US" sz="1600" i="1">
                              <a:solidFill>
                                <a:schemeClr val="tx1"/>
                              </a:solidFill>
                              <a:latin typeface="Cambria Math" panose="02040503050406030204" pitchFamily="18" charset="0"/>
                            </a:rPr>
                          </m:ctrlPr>
                        </m:funcPr>
                        <m:fName>
                          <m:r>
                            <m:rPr>
                              <m:sty m:val="p"/>
                            </m:rPr>
                            <a:rPr kumimoji="1" lang="ja-JP" altLang="en-US" sz="1600" i="0">
                              <a:solidFill>
                                <a:schemeClr val="tx1"/>
                              </a:solidFill>
                              <a:latin typeface="Cambria Math" panose="02040503050406030204" pitchFamily="18" charset="0"/>
                            </a:rPr>
                            <m:t>max</m:t>
                          </m:r>
                        </m:fName>
                        <m:e>
                          <m:d>
                            <m:dPr>
                              <m:ctrlPr>
                                <a:rPr kumimoji="1" lang="ja-JP" altLang="en-US" sz="1600" i="1">
                                  <a:solidFill>
                                    <a:schemeClr val="tx1"/>
                                  </a:solidFill>
                                  <a:latin typeface="Cambria Math" panose="02040503050406030204" pitchFamily="18" charset="0"/>
                                </a:rPr>
                              </m:ctrlPr>
                            </m:dPr>
                            <m:e>
                              <m:r>
                                <a:rPr kumimoji="1" lang="ja-JP" altLang="en-US" sz="1600" i="0">
                                  <a:solidFill>
                                    <a:schemeClr val="tx1"/>
                                  </a:solidFill>
                                  <a:latin typeface="Cambria Math" panose="02040503050406030204" pitchFamily="18" charset="0"/>
                                </a:rPr>
                                <m:t>0,</m:t>
                              </m:r>
                              <m:r>
                                <a:rPr kumimoji="1" lang="ja-JP" altLang="en-US" sz="1600" i="1">
                                  <a:solidFill>
                                    <a:schemeClr val="tx1"/>
                                  </a:solidFill>
                                  <a:latin typeface="Cambria Math" panose="02040503050406030204" pitchFamily="18" charset="0"/>
                                </a:rPr>
                                <m:t>𝑢</m:t>
                              </m:r>
                            </m:e>
                          </m:d>
                        </m:e>
                      </m:func>
                    </m:oMath>
                  </m:oMathPara>
                </a14:m>
                <a:endParaRPr kumimoji="1" lang="ja-JP" altLang="en-US" sz="1600" dirty="0">
                  <a:solidFill>
                    <a:schemeClr val="tx1"/>
                  </a:solidFill>
                </a:endParaRPr>
              </a:p>
            </p:txBody>
          </p:sp>
        </mc:Choice>
        <mc:Fallback xmlns="">
          <p:sp>
            <p:nvSpPr>
              <p:cNvPr id="88" name="テキスト ボックス 87">
                <a:extLst>
                  <a:ext uri="{FF2B5EF4-FFF2-40B4-BE49-F238E27FC236}">
                    <a16:creationId xmlns:a16="http://schemas.microsoft.com/office/drawing/2014/main" id="{D5DB9E2A-30E0-47C1-B647-A261CFE3A012}"/>
                  </a:ext>
                </a:extLst>
              </p:cNvPr>
              <p:cNvSpPr txBox="1">
                <a:spLocks noRot="1" noChangeAspect="1" noMove="1" noResize="1" noEditPoints="1" noAdjustHandles="1" noChangeArrowheads="1" noChangeShapeType="1" noTextEdit="1"/>
              </p:cNvSpPr>
              <p:nvPr/>
            </p:nvSpPr>
            <p:spPr>
              <a:xfrm>
                <a:off x="7558163" y="4652955"/>
                <a:ext cx="1592039" cy="246221"/>
              </a:xfrm>
              <a:prstGeom prst="rect">
                <a:avLst/>
              </a:prstGeom>
              <a:blipFill>
                <a:blip r:embed="rId40"/>
                <a:stretch>
                  <a:fillRect l="-3831" b="-31707"/>
                </a:stretch>
              </a:blipFill>
            </p:spPr>
            <p:txBody>
              <a:bodyPr/>
              <a:lstStyle/>
              <a:p>
                <a:r>
                  <a:rPr lang="ja-JP" altLang="en-US">
                    <a:noFill/>
                  </a:rPr>
                  <a:t> </a:t>
                </a:r>
              </a:p>
            </p:txBody>
          </p:sp>
        </mc:Fallback>
      </mc:AlternateContent>
      <p:sp>
        <p:nvSpPr>
          <p:cNvPr id="89" name="テキスト ボックス 88">
            <a:extLst>
              <a:ext uri="{FF2B5EF4-FFF2-40B4-BE49-F238E27FC236}">
                <a16:creationId xmlns:a16="http://schemas.microsoft.com/office/drawing/2014/main" id="{2D81D0FA-0FB1-5B2D-3313-4490CE0674A6}"/>
              </a:ext>
            </a:extLst>
          </p:cNvPr>
          <p:cNvSpPr txBox="1"/>
          <p:nvPr/>
        </p:nvSpPr>
        <p:spPr>
          <a:xfrm>
            <a:off x="7414081" y="3444896"/>
            <a:ext cx="4117500" cy="923330"/>
          </a:xfrm>
          <a:prstGeom prst="rect">
            <a:avLst/>
          </a:prstGeom>
          <a:noFill/>
        </p:spPr>
        <p:txBody>
          <a:bodyPr wrap="square">
            <a:spAutoFit/>
          </a:bodyPr>
          <a:lstStyle/>
          <a:p>
            <a:r>
              <a:rPr lang="ja-JP" altLang="en-US" sz="1400" b="1" i="0" dirty="0">
                <a:solidFill>
                  <a:srgbClr val="000000"/>
                </a:solidFill>
                <a:effectLst/>
                <a:latin typeface="Meiryo" panose="020B0604030504040204" pitchFamily="50" charset="-128"/>
                <a:ea typeface="Meiryo" panose="020B0604030504040204" pitchFamily="50" charset="-128"/>
              </a:rPr>
              <a:t>代表的な活性化関数（非線形変換）</a:t>
            </a:r>
            <a:endParaRPr lang="en-US" altLang="ja-JP" sz="1400" b="1" i="0" dirty="0">
              <a:solidFill>
                <a:srgbClr val="000000"/>
              </a:solidFill>
              <a:effectLst/>
              <a:latin typeface="Meiryo" panose="020B0604030504040204" pitchFamily="50" charset="-128"/>
              <a:ea typeface="Meiryo" panose="020B0604030504040204" pitchFamily="50" charset="-128"/>
            </a:endParaRPr>
          </a:p>
          <a:p>
            <a:r>
              <a:rPr lang="en-US" altLang="ja-JP" sz="1400" b="1" i="0" dirty="0">
                <a:solidFill>
                  <a:srgbClr val="000000"/>
                </a:solidFill>
                <a:effectLst/>
                <a:latin typeface="Meiryo" panose="020B0604030504040204" pitchFamily="50" charset="-128"/>
                <a:ea typeface="Meiryo" panose="020B0604030504040204" pitchFamily="50" charset="-128"/>
              </a:rPr>
              <a:t>ReLU</a:t>
            </a:r>
            <a:r>
              <a:rPr lang="ja-JP" altLang="en-US" sz="1200" b="0" i="0" dirty="0">
                <a:solidFill>
                  <a:srgbClr val="000000"/>
                </a:solidFill>
                <a:effectLst/>
                <a:latin typeface="Meiryo" panose="020B0604030504040204" pitchFamily="50" charset="-128"/>
                <a:ea typeface="Meiryo" panose="020B0604030504040204" pitchFamily="50" charset="-128"/>
              </a:rPr>
              <a:t>（</a:t>
            </a:r>
            <a:r>
              <a:rPr lang="en-US" altLang="ja-JP" sz="1200" b="1" i="0" dirty="0">
                <a:solidFill>
                  <a:srgbClr val="000000"/>
                </a:solidFill>
                <a:effectLst/>
                <a:latin typeface="Meiryo" panose="020B0604030504040204" pitchFamily="50" charset="-128"/>
                <a:ea typeface="Meiryo" panose="020B0604030504040204" pitchFamily="50" charset="-128"/>
              </a:rPr>
              <a:t>Rectified Linear Unit</a:t>
            </a:r>
            <a:r>
              <a:rPr lang="ja-JP" altLang="en-US" sz="1200" b="0" i="0" dirty="0">
                <a:solidFill>
                  <a:srgbClr val="000000"/>
                </a:solidFill>
                <a:effectLst/>
                <a:latin typeface="Meiryo" panose="020B0604030504040204" pitchFamily="50" charset="-128"/>
                <a:ea typeface="Meiryo" panose="020B0604030504040204" pitchFamily="50" charset="-128"/>
              </a:rPr>
              <a:t>）関数は入力値が</a:t>
            </a:r>
            <a:r>
              <a:rPr lang="en-US" altLang="ja-JP" sz="1200" b="1" i="0" dirty="0">
                <a:solidFill>
                  <a:srgbClr val="000000"/>
                </a:solidFill>
                <a:effectLst/>
                <a:latin typeface="Meiryo" panose="020B0604030504040204" pitchFamily="50" charset="-128"/>
                <a:ea typeface="Meiryo" panose="020B0604030504040204" pitchFamily="50" charset="-128"/>
              </a:rPr>
              <a:t>0</a:t>
            </a:r>
            <a:r>
              <a:rPr lang="ja-JP" altLang="en-US" sz="1200" b="1" i="0" dirty="0">
                <a:solidFill>
                  <a:srgbClr val="000000"/>
                </a:solidFill>
                <a:effectLst/>
                <a:latin typeface="Meiryo" panose="020B0604030504040204" pitchFamily="50" charset="-128"/>
                <a:ea typeface="Meiryo" panose="020B0604030504040204" pitchFamily="50" charset="-128"/>
              </a:rPr>
              <a:t>以下</a:t>
            </a:r>
            <a:r>
              <a:rPr lang="ja-JP" altLang="en-US" sz="1200" b="0" i="0" dirty="0">
                <a:solidFill>
                  <a:srgbClr val="000000"/>
                </a:solidFill>
                <a:effectLst/>
                <a:latin typeface="Meiryo" panose="020B0604030504040204" pitchFamily="50" charset="-128"/>
                <a:ea typeface="Meiryo" panose="020B0604030504040204" pitchFamily="50" charset="-128"/>
              </a:rPr>
              <a:t>の場合には出力値が常に</a:t>
            </a:r>
            <a:r>
              <a:rPr lang="en-US" altLang="ja-JP" sz="1200" b="1" i="0" dirty="0">
                <a:solidFill>
                  <a:srgbClr val="000000"/>
                </a:solidFill>
                <a:effectLst/>
                <a:latin typeface="Meiryo" panose="020B0604030504040204" pitchFamily="50" charset="-128"/>
                <a:ea typeface="Meiryo" panose="020B0604030504040204" pitchFamily="50" charset="-128"/>
              </a:rPr>
              <a:t>0</a:t>
            </a:r>
            <a:r>
              <a:rPr lang="ja-JP" altLang="en-US" sz="1200" b="0" i="0" dirty="0">
                <a:solidFill>
                  <a:srgbClr val="000000"/>
                </a:solidFill>
                <a:effectLst/>
                <a:latin typeface="Meiryo" panose="020B0604030504040204" pitchFamily="50" charset="-128"/>
                <a:ea typeface="Meiryo" panose="020B0604030504040204" pitchFamily="50" charset="-128"/>
              </a:rPr>
              <a:t>、入力値が</a:t>
            </a:r>
            <a:r>
              <a:rPr lang="en-US" altLang="ja-JP" sz="1200" b="1" i="0" dirty="0">
                <a:solidFill>
                  <a:srgbClr val="000000"/>
                </a:solidFill>
                <a:effectLst/>
                <a:latin typeface="Meiryo" panose="020B0604030504040204" pitchFamily="50" charset="-128"/>
                <a:ea typeface="Meiryo" panose="020B0604030504040204" pitchFamily="50" charset="-128"/>
              </a:rPr>
              <a:t>0</a:t>
            </a:r>
            <a:r>
              <a:rPr lang="ja-JP" altLang="en-US" sz="1200" b="1" i="0" dirty="0">
                <a:solidFill>
                  <a:srgbClr val="000000"/>
                </a:solidFill>
                <a:effectLst/>
                <a:latin typeface="Meiryo" panose="020B0604030504040204" pitchFamily="50" charset="-128"/>
                <a:ea typeface="Meiryo" panose="020B0604030504040204" pitchFamily="50" charset="-128"/>
              </a:rPr>
              <a:t>より上</a:t>
            </a:r>
            <a:r>
              <a:rPr lang="ja-JP" altLang="en-US" sz="1200" b="0" i="0" dirty="0">
                <a:solidFill>
                  <a:srgbClr val="000000"/>
                </a:solidFill>
                <a:effectLst/>
                <a:latin typeface="Meiryo" panose="020B0604030504040204" pitchFamily="50" charset="-128"/>
                <a:ea typeface="Meiryo" panose="020B0604030504040204" pitchFamily="50" charset="-128"/>
              </a:rPr>
              <a:t>の場合には出力値が</a:t>
            </a:r>
            <a:r>
              <a:rPr lang="ja-JP" altLang="en-US" sz="1200" b="1" i="0" dirty="0">
                <a:solidFill>
                  <a:srgbClr val="000000"/>
                </a:solidFill>
                <a:effectLst/>
                <a:latin typeface="Meiryo" panose="020B0604030504040204" pitchFamily="50" charset="-128"/>
                <a:ea typeface="Meiryo" panose="020B0604030504040204" pitchFamily="50" charset="-128"/>
              </a:rPr>
              <a:t>入力値と同じ値</a:t>
            </a:r>
            <a:r>
              <a:rPr lang="ja-JP" altLang="en-US" sz="1200" b="0" i="0" dirty="0">
                <a:solidFill>
                  <a:srgbClr val="000000"/>
                </a:solidFill>
                <a:effectLst/>
                <a:latin typeface="Meiryo" panose="020B0604030504040204" pitchFamily="50" charset="-128"/>
                <a:ea typeface="Meiryo" panose="020B0604030504040204" pitchFamily="50" charset="-128"/>
              </a:rPr>
              <a:t>となる関数である。</a:t>
            </a:r>
            <a:endParaRPr lang="ja-JP" altLang="en-US" sz="1200" dirty="0"/>
          </a:p>
        </p:txBody>
      </p:sp>
      <p:sp>
        <p:nvSpPr>
          <p:cNvPr id="91" name="テキスト ボックス 90">
            <a:extLst>
              <a:ext uri="{FF2B5EF4-FFF2-40B4-BE49-F238E27FC236}">
                <a16:creationId xmlns:a16="http://schemas.microsoft.com/office/drawing/2014/main" id="{18ECD668-7186-DB28-6DCF-BBFDFFBCAAFF}"/>
              </a:ext>
            </a:extLst>
          </p:cNvPr>
          <p:cNvSpPr txBox="1"/>
          <p:nvPr/>
        </p:nvSpPr>
        <p:spPr>
          <a:xfrm>
            <a:off x="5480311" y="4349598"/>
            <a:ext cx="824114"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活性化関数</a:t>
            </a:r>
          </a:p>
        </p:txBody>
      </p:sp>
      <p:sp>
        <p:nvSpPr>
          <p:cNvPr id="92" name="テキスト ボックス 91">
            <a:extLst>
              <a:ext uri="{FF2B5EF4-FFF2-40B4-BE49-F238E27FC236}">
                <a16:creationId xmlns:a16="http://schemas.microsoft.com/office/drawing/2014/main" id="{A87D8A1B-CF64-94AA-082B-614E270DC2CE}"/>
              </a:ext>
            </a:extLst>
          </p:cNvPr>
          <p:cNvSpPr txBox="1"/>
          <p:nvPr/>
        </p:nvSpPr>
        <p:spPr>
          <a:xfrm>
            <a:off x="5582618" y="5452137"/>
            <a:ext cx="824114"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活性化関数</a:t>
            </a:r>
          </a:p>
        </p:txBody>
      </p:sp>
      <p:sp>
        <p:nvSpPr>
          <p:cNvPr id="93" name="テキスト ボックス 92">
            <a:extLst>
              <a:ext uri="{FF2B5EF4-FFF2-40B4-BE49-F238E27FC236}">
                <a16:creationId xmlns:a16="http://schemas.microsoft.com/office/drawing/2014/main" id="{6C822139-2FE9-607B-DBD1-DDF337E7D961}"/>
              </a:ext>
            </a:extLst>
          </p:cNvPr>
          <p:cNvSpPr txBox="1"/>
          <p:nvPr/>
        </p:nvSpPr>
        <p:spPr>
          <a:xfrm>
            <a:off x="315923" y="3505316"/>
            <a:ext cx="3282499" cy="492443"/>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基本構造（パーセプトロン）</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入力値と重みを掛け合わせて出力する</a:t>
            </a:r>
            <a:endParaRPr kumimoji="1" lang="ja-JP" altLang="en-US" sz="1200" dirty="0">
              <a:latin typeface="Meiryo UI" panose="020B0604030504040204" pitchFamily="50" charset="-128"/>
              <a:ea typeface="Meiryo UI" panose="020B0604030504040204" pitchFamily="50" charset="-128"/>
            </a:endParaRPr>
          </a:p>
        </p:txBody>
      </p:sp>
      <p:sp>
        <p:nvSpPr>
          <p:cNvPr id="94" name="テキスト ボックス 93">
            <a:extLst>
              <a:ext uri="{FF2B5EF4-FFF2-40B4-BE49-F238E27FC236}">
                <a16:creationId xmlns:a16="http://schemas.microsoft.com/office/drawing/2014/main" id="{5F3034FD-D004-D961-E95E-7AFAFC80DDC8}"/>
              </a:ext>
            </a:extLst>
          </p:cNvPr>
          <p:cNvSpPr txBox="1"/>
          <p:nvPr/>
        </p:nvSpPr>
        <p:spPr>
          <a:xfrm>
            <a:off x="3688214" y="3462902"/>
            <a:ext cx="3553755" cy="892552"/>
          </a:xfrm>
          <a:prstGeom prst="rect">
            <a:avLst/>
          </a:prstGeom>
          <a:noFill/>
        </p:spPr>
        <p:txBody>
          <a:bodyPr wrap="square" rtlCol="0">
            <a:spAutoFit/>
          </a:bodyPr>
          <a:lstStyle/>
          <a:p>
            <a:r>
              <a:rPr kumimoji="1" lang="ja-JP" altLang="en-US" sz="1400" b="1" dirty="0">
                <a:latin typeface="Meiryo UI" panose="020B0604030504040204" pitchFamily="50" charset="-128"/>
                <a:ea typeface="Meiryo UI" panose="020B0604030504040204" pitchFamily="50" charset="-128"/>
              </a:rPr>
              <a:t>ニューラルネットワーク</a:t>
            </a:r>
            <a:endParaRPr kumimoji="1" lang="en-US" altLang="ja-JP" sz="1400" b="1"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基本構造が連結しネットワーク構造になる</a:t>
            </a:r>
            <a:endParaRPr lang="en-US" altLang="ja-JP" sz="12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その際、入力値と重みから計算された値を特徴を抽出するために非線形するために活性化関数を使う</a:t>
            </a:r>
            <a:endParaRPr kumimoji="1" lang="ja-JP" altLang="en-US" sz="12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6A661BC0-7EDB-A685-87B4-6B7E46CDBA70}"/>
                  </a:ext>
                </a:extLst>
              </p:cNvPr>
              <p:cNvSpPr txBox="1"/>
              <p:nvPr/>
            </p:nvSpPr>
            <p:spPr>
              <a:xfrm>
                <a:off x="8025381" y="6113156"/>
                <a:ext cx="1769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𝑢</m:t>
                      </m:r>
                      <m:r>
                        <a:rPr kumimoji="1" lang="ja-JP" altLang="en-US" i="0">
                          <a:latin typeface="Cambria Math" panose="02040503050406030204" pitchFamily="18" charset="0"/>
                        </a:rPr>
                        <m:t>&gt;0</m:t>
                      </m:r>
                      <m:r>
                        <a:rPr lang="ja-JP" altLang="en-US" i="1" smtClean="0">
                          <a:latin typeface="Cambria Math" panose="02040503050406030204" pitchFamily="18" charset="0"/>
                        </a:rPr>
                        <m:t>，</m:t>
                      </m:r>
                      <m:r>
                        <a:rPr lang="ja-JP" altLang="en-US" i="1">
                          <a:latin typeface="Cambria Math" panose="02040503050406030204" pitchFamily="18" charset="0"/>
                        </a:rPr>
                        <m:t>𝑓</m:t>
                      </m:r>
                      <m:d>
                        <m:dPr>
                          <m:ctrlPr>
                            <a:rPr lang="ja-JP" altLang="en-US" i="1">
                              <a:solidFill>
                                <a:srgbClr val="836967"/>
                              </a:solidFill>
                              <a:latin typeface="Cambria Math" panose="02040503050406030204" pitchFamily="18" charset="0"/>
                            </a:rPr>
                          </m:ctrlPr>
                        </m:dPr>
                        <m:e>
                          <m:r>
                            <a:rPr lang="ja-JP" altLang="en-US" i="1">
                              <a:latin typeface="Cambria Math" panose="02040503050406030204" pitchFamily="18" charset="0"/>
                            </a:rPr>
                            <m:t>𝑢</m:t>
                          </m:r>
                        </m:e>
                      </m:d>
                      <m:r>
                        <a:rPr lang="ja-JP" altLang="en-US" i="1">
                          <a:latin typeface="Cambria Math" panose="02040503050406030204" pitchFamily="18" charset="0"/>
                        </a:rPr>
                        <m:t>=</m:t>
                      </m:r>
                      <m:r>
                        <a:rPr lang="ja-JP" altLang="en-US" i="1">
                          <a:latin typeface="Cambria Math" panose="02040503050406030204" pitchFamily="18" charset="0"/>
                        </a:rPr>
                        <m:t>𝑢</m:t>
                      </m:r>
                    </m:oMath>
                  </m:oMathPara>
                </a14:m>
                <a:endParaRPr kumimoji="1" lang="ja-JP" altLang="en-US" dirty="0"/>
              </a:p>
            </p:txBody>
          </p:sp>
        </mc:Choice>
        <mc:Fallback xmlns="">
          <p:sp>
            <p:nvSpPr>
              <p:cNvPr id="95" name="テキスト ボックス 94">
                <a:extLst>
                  <a:ext uri="{FF2B5EF4-FFF2-40B4-BE49-F238E27FC236}">
                    <a16:creationId xmlns:a16="http://schemas.microsoft.com/office/drawing/2014/main" id="{6A661BC0-7EDB-A685-87B4-6B7E46CDBA70}"/>
                  </a:ext>
                </a:extLst>
              </p:cNvPr>
              <p:cNvSpPr txBox="1">
                <a:spLocks noRot="1" noChangeAspect="1" noMove="1" noResize="1" noEditPoints="1" noAdjustHandles="1" noChangeArrowheads="1" noChangeShapeType="1" noTextEdit="1"/>
              </p:cNvSpPr>
              <p:nvPr/>
            </p:nvSpPr>
            <p:spPr>
              <a:xfrm>
                <a:off x="8025381" y="6113156"/>
                <a:ext cx="1769139" cy="276999"/>
              </a:xfrm>
              <a:prstGeom prst="rect">
                <a:avLst/>
              </a:prstGeom>
              <a:blipFill>
                <a:blip r:embed="rId41"/>
                <a:stretch>
                  <a:fillRect l="-687" t="-2222" r="-687" b="-3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7AE21435-B43A-3159-1CE9-08BC9F5B1F03}"/>
                  </a:ext>
                </a:extLst>
              </p:cNvPr>
              <p:cNvSpPr txBox="1"/>
              <p:nvPr/>
            </p:nvSpPr>
            <p:spPr>
              <a:xfrm>
                <a:off x="8036025" y="6413967"/>
                <a:ext cx="17584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𝑢</m:t>
                      </m:r>
                      <m:r>
                        <a:rPr kumimoji="1" lang="ja-JP" altLang="en-US" i="0">
                          <a:latin typeface="Cambria Math" panose="02040503050406030204" pitchFamily="18" charset="0"/>
                        </a:rPr>
                        <m:t>≦0</m:t>
                      </m:r>
                      <m:r>
                        <a:rPr lang="ja-JP" altLang="en-US" i="1" smtClean="0">
                          <a:latin typeface="Cambria Math" panose="02040503050406030204" pitchFamily="18" charset="0"/>
                        </a:rPr>
                        <m:t>，</m:t>
                      </m:r>
                      <m:r>
                        <a:rPr lang="ja-JP" altLang="en-US" i="1">
                          <a:latin typeface="Cambria Math" panose="02040503050406030204" pitchFamily="18" charset="0"/>
                        </a:rPr>
                        <m:t>𝑓</m:t>
                      </m:r>
                      <m:d>
                        <m:dPr>
                          <m:ctrlPr>
                            <a:rPr lang="ja-JP" altLang="en-US" i="1">
                              <a:solidFill>
                                <a:srgbClr val="836967"/>
                              </a:solidFill>
                              <a:latin typeface="Cambria Math" panose="02040503050406030204" pitchFamily="18" charset="0"/>
                            </a:rPr>
                          </m:ctrlPr>
                        </m:dPr>
                        <m:e>
                          <m:r>
                            <a:rPr lang="ja-JP" altLang="en-US" i="1">
                              <a:latin typeface="Cambria Math" panose="02040503050406030204" pitchFamily="18" charset="0"/>
                            </a:rPr>
                            <m:t>𝑢</m:t>
                          </m:r>
                        </m:e>
                      </m:d>
                      <m:r>
                        <a:rPr kumimoji="1" lang="ja-JP" altLang="en-US" i="0" dirty="0">
                          <a:latin typeface="Cambria Math" panose="02040503050406030204" pitchFamily="18" charset="0"/>
                        </a:rPr>
                        <m:t>=0</m:t>
                      </m:r>
                    </m:oMath>
                  </m:oMathPara>
                </a14:m>
                <a:endParaRPr kumimoji="1" lang="ja-JP" altLang="en-US" dirty="0"/>
              </a:p>
            </p:txBody>
          </p:sp>
        </mc:Choice>
        <mc:Fallback xmlns="">
          <p:sp>
            <p:nvSpPr>
              <p:cNvPr id="96" name="テキスト ボックス 95">
                <a:extLst>
                  <a:ext uri="{FF2B5EF4-FFF2-40B4-BE49-F238E27FC236}">
                    <a16:creationId xmlns:a16="http://schemas.microsoft.com/office/drawing/2014/main" id="{7AE21435-B43A-3159-1CE9-08BC9F5B1F03}"/>
                  </a:ext>
                </a:extLst>
              </p:cNvPr>
              <p:cNvSpPr txBox="1">
                <a:spLocks noRot="1" noChangeAspect="1" noMove="1" noResize="1" noEditPoints="1" noAdjustHandles="1" noChangeArrowheads="1" noChangeShapeType="1" noTextEdit="1"/>
              </p:cNvSpPr>
              <p:nvPr/>
            </p:nvSpPr>
            <p:spPr>
              <a:xfrm>
                <a:off x="8036025" y="6413967"/>
                <a:ext cx="1758495" cy="276999"/>
              </a:xfrm>
              <a:prstGeom prst="rect">
                <a:avLst/>
              </a:prstGeom>
              <a:blipFill>
                <a:blip r:embed="rId42"/>
                <a:stretch>
                  <a:fillRect l="-1038" t="-4348" r="-2422" b="-32609"/>
                </a:stretch>
              </a:blipFill>
            </p:spPr>
            <p:txBody>
              <a:bodyPr/>
              <a:lstStyle/>
              <a:p>
                <a:r>
                  <a:rPr lang="ja-JP" altLang="en-US">
                    <a:noFill/>
                  </a:rPr>
                  <a:t> </a:t>
                </a:r>
              </a:p>
            </p:txBody>
          </p:sp>
        </mc:Fallback>
      </mc:AlternateContent>
      <p:grpSp>
        <p:nvGrpSpPr>
          <p:cNvPr id="79" name="グループ化 78">
            <a:extLst>
              <a:ext uri="{FF2B5EF4-FFF2-40B4-BE49-F238E27FC236}">
                <a16:creationId xmlns:a16="http://schemas.microsoft.com/office/drawing/2014/main" id="{E82A4E27-BD46-EBEE-9DED-A348740BB8BF}"/>
              </a:ext>
            </a:extLst>
          </p:cNvPr>
          <p:cNvGrpSpPr/>
          <p:nvPr/>
        </p:nvGrpSpPr>
        <p:grpSpPr>
          <a:xfrm>
            <a:off x="134437" y="1052718"/>
            <a:ext cx="5893823" cy="2155962"/>
            <a:chOff x="365738" y="3974277"/>
            <a:chExt cx="5893823" cy="2155962"/>
          </a:xfrm>
        </p:grpSpPr>
        <p:pic>
          <p:nvPicPr>
            <p:cNvPr id="80" name="図 79">
              <a:extLst>
                <a:ext uri="{FF2B5EF4-FFF2-40B4-BE49-F238E27FC236}">
                  <a16:creationId xmlns:a16="http://schemas.microsoft.com/office/drawing/2014/main" id="{9B5AA119-AC5B-333D-1184-13F19D019BE1}"/>
                </a:ext>
              </a:extLst>
            </p:cNvPr>
            <p:cNvPicPr>
              <a:picLocks noChangeAspect="1"/>
            </p:cNvPicPr>
            <p:nvPr/>
          </p:nvPicPr>
          <p:blipFill>
            <a:blip r:embed="rId43">
              <a:grayscl/>
            </a:blip>
            <a:stretch>
              <a:fillRect/>
            </a:stretch>
          </p:blipFill>
          <p:spPr>
            <a:xfrm>
              <a:off x="630210" y="4451534"/>
              <a:ext cx="2583804" cy="1569344"/>
            </a:xfrm>
            <a:prstGeom prst="rect">
              <a:avLst/>
            </a:prstGeom>
          </p:spPr>
        </p:pic>
        <p:sp>
          <p:nvSpPr>
            <p:cNvPr id="81" name="テキスト ボックス 80">
              <a:extLst>
                <a:ext uri="{FF2B5EF4-FFF2-40B4-BE49-F238E27FC236}">
                  <a16:creationId xmlns:a16="http://schemas.microsoft.com/office/drawing/2014/main" id="{9EC2E9ED-FB17-913B-E41B-C9A0B20A3CE6}"/>
                </a:ext>
              </a:extLst>
            </p:cNvPr>
            <p:cNvSpPr txBox="1"/>
            <p:nvPr/>
          </p:nvSpPr>
          <p:spPr>
            <a:xfrm>
              <a:off x="365738" y="3974277"/>
              <a:ext cx="5893823"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人間の脳のアルゴリズムをモデル化したニューラルネットワーク構造</a:t>
              </a:r>
            </a:p>
          </p:txBody>
        </p:sp>
        <p:sp>
          <p:nvSpPr>
            <p:cNvPr id="82" name="楕円 81">
              <a:extLst>
                <a:ext uri="{FF2B5EF4-FFF2-40B4-BE49-F238E27FC236}">
                  <a16:creationId xmlns:a16="http://schemas.microsoft.com/office/drawing/2014/main" id="{366F6912-D4BA-7140-0FD5-032D7C2529CD}"/>
                </a:ext>
              </a:extLst>
            </p:cNvPr>
            <p:cNvSpPr/>
            <p:nvPr/>
          </p:nvSpPr>
          <p:spPr>
            <a:xfrm>
              <a:off x="1060247" y="5103795"/>
              <a:ext cx="378925" cy="330351"/>
            </a:xfrm>
            <a:prstGeom prst="ellipse">
              <a:avLst/>
            </a:prstGeom>
            <a:noFill/>
            <a:ln w="31750">
              <a:solidFill>
                <a:schemeClr val="bg1">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3" name="直線コネクタ 82">
              <a:extLst>
                <a:ext uri="{FF2B5EF4-FFF2-40B4-BE49-F238E27FC236}">
                  <a16:creationId xmlns:a16="http://schemas.microsoft.com/office/drawing/2014/main" id="{AA2794E1-02BF-6A76-E7B8-C52DE9F531B7}"/>
                </a:ext>
              </a:extLst>
            </p:cNvPr>
            <p:cNvCxnSpPr>
              <a:cxnSpLocks/>
              <a:stCxn id="82" idx="6"/>
              <a:endCxn id="90" idx="3"/>
            </p:cNvCxnSpPr>
            <p:nvPr/>
          </p:nvCxnSpPr>
          <p:spPr>
            <a:xfrm flipV="1">
              <a:off x="1439172" y="5055616"/>
              <a:ext cx="1774841" cy="213355"/>
            </a:xfrm>
            <a:prstGeom prst="line">
              <a:avLst/>
            </a:prstGeom>
            <a:ln w="2540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C71E1C2D-ED6E-BE0E-3B74-D397A71D9E97}"/>
                </a:ext>
              </a:extLst>
            </p:cNvPr>
            <p:cNvSpPr txBox="1"/>
            <p:nvPr/>
          </p:nvSpPr>
          <p:spPr>
            <a:xfrm>
              <a:off x="2074322" y="4940200"/>
              <a:ext cx="1139691" cy="230832"/>
            </a:xfrm>
            <a:prstGeom prst="rect">
              <a:avLst/>
            </a:prstGeom>
            <a:noFill/>
          </p:spPr>
          <p:txBody>
            <a:bodyPr wrap="square">
              <a:spAutoFit/>
            </a:bodyPr>
            <a:lstStyle/>
            <a:p>
              <a:r>
                <a:rPr lang="en-US" altLang="ja-JP" sz="900" dirty="0">
                  <a:latin typeface="Meiryo UI" panose="020B0604030504040204" pitchFamily="50" charset="-128"/>
                  <a:ea typeface="Meiryo UI" panose="020B0604030504040204" pitchFamily="50" charset="-128"/>
                </a:rPr>
                <a:t>(neuron)</a:t>
              </a:r>
              <a:endParaRPr lang="ja-JP" altLang="en-US" sz="900" dirty="0">
                <a:latin typeface="Meiryo UI" panose="020B0604030504040204" pitchFamily="50" charset="-128"/>
                <a:ea typeface="Meiryo UI" panose="020B0604030504040204" pitchFamily="50" charset="-128"/>
              </a:endParaRPr>
            </a:p>
          </p:txBody>
        </p:sp>
        <p:sp>
          <p:nvSpPr>
            <p:cNvPr id="97" name="テキスト ボックス 96">
              <a:extLst>
                <a:ext uri="{FF2B5EF4-FFF2-40B4-BE49-F238E27FC236}">
                  <a16:creationId xmlns:a16="http://schemas.microsoft.com/office/drawing/2014/main" id="{25F171ED-8AA1-19D7-54EC-57267FA35E9A}"/>
                </a:ext>
              </a:extLst>
            </p:cNvPr>
            <p:cNvSpPr txBox="1"/>
            <p:nvPr/>
          </p:nvSpPr>
          <p:spPr>
            <a:xfrm>
              <a:off x="3637818" y="5853240"/>
              <a:ext cx="1491559" cy="276999"/>
            </a:xfrm>
            <a:prstGeom prst="rect">
              <a:avLst/>
            </a:prstGeom>
            <a:noFill/>
          </p:spPr>
          <p:txBody>
            <a:bodyPr wrap="square" rtlCol="0">
              <a:spAutoFit/>
            </a:bodyPr>
            <a:lstStyle/>
            <a:p>
              <a:r>
                <a:rPr kumimoji="1" lang="ja-JP" altLang="en-US" sz="1200" dirty="0"/>
                <a:t>出典：イラスト</a:t>
              </a:r>
              <a:r>
                <a:rPr kumimoji="1" lang="en-US" altLang="ja-JP" sz="1200" dirty="0"/>
                <a:t>AC</a:t>
              </a:r>
              <a:endParaRPr kumimoji="1" lang="ja-JP" altLang="en-US" sz="1200" dirty="0"/>
            </a:p>
          </p:txBody>
        </p:sp>
        <p:sp>
          <p:nvSpPr>
            <p:cNvPr id="98" name="テキスト ボックス 97">
              <a:extLst>
                <a:ext uri="{FF2B5EF4-FFF2-40B4-BE49-F238E27FC236}">
                  <a16:creationId xmlns:a16="http://schemas.microsoft.com/office/drawing/2014/main" id="{58C66D6D-18B5-2990-2577-CDA91B01D55C}"/>
                </a:ext>
              </a:extLst>
            </p:cNvPr>
            <p:cNvSpPr txBox="1"/>
            <p:nvPr/>
          </p:nvSpPr>
          <p:spPr>
            <a:xfrm>
              <a:off x="3193569" y="4803385"/>
              <a:ext cx="2844627" cy="938719"/>
            </a:xfrm>
            <a:prstGeom prst="rect">
              <a:avLst/>
            </a:prstGeom>
            <a:noFill/>
          </p:spPr>
          <p:txBody>
            <a:bodyPr wrap="square">
              <a:spAutoFit/>
            </a:bodyPr>
            <a:lstStyle/>
            <a:p>
              <a:r>
                <a:rPr lang="zh-TW" altLang="en-US" sz="1100" b="1" dirty="0">
                  <a:latin typeface="Meiryo UI" panose="020B0604030504040204" pitchFamily="50" charset="-128"/>
                  <a:ea typeface="Meiryo UI" panose="020B0604030504040204" pitchFamily="50" charset="-128"/>
                </a:rPr>
                <a:t>神経伝達物質</a:t>
              </a:r>
              <a:endParaRPr lang="en-US" altLang="zh-TW" sz="1100" b="1" dirty="0">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ü"/>
              </a:pPr>
              <a:r>
                <a:rPr lang="ja-JP" altLang="en-US" sz="1100" dirty="0">
                  <a:latin typeface="Meiryo UI" panose="020B0604030504040204" pitchFamily="50" charset="-128"/>
                  <a:ea typeface="Meiryo UI" panose="020B0604030504040204" pitchFamily="50" charset="-128"/>
                </a:rPr>
                <a:t>アセチルコリン</a:t>
              </a:r>
            </a:p>
            <a:p>
              <a:pPr marL="171450" indent="-171450">
                <a:buFont typeface="Wingdings" panose="05000000000000000000" pitchFamily="2" charset="2"/>
                <a:buChar char="ü"/>
              </a:pPr>
              <a:r>
                <a:rPr lang="ja-JP" altLang="en-US" sz="1100" dirty="0">
                  <a:latin typeface="Meiryo UI" panose="020B0604030504040204" pitchFamily="50" charset="-128"/>
                  <a:ea typeface="Meiryo UI" panose="020B0604030504040204" pitchFamily="50" charset="-128"/>
                </a:rPr>
                <a:t> </a:t>
              </a:r>
              <a:r>
                <a:rPr lang="en-US" altLang="ja-JP" sz="1100" dirty="0">
                  <a:latin typeface="Meiryo UI" panose="020B0604030504040204" pitchFamily="50" charset="-128"/>
                  <a:ea typeface="Meiryo UI" panose="020B0604030504040204" pitchFamily="50" charset="-128"/>
                </a:rPr>
                <a:t>γ </a:t>
              </a:r>
              <a:r>
                <a:rPr lang="ja-JP" altLang="en-US" sz="1100" dirty="0">
                  <a:latin typeface="Meiryo UI" panose="020B0604030504040204" pitchFamily="50" charset="-128"/>
                  <a:ea typeface="Meiryo UI" panose="020B0604030504040204" pitchFamily="50" charset="-128"/>
                </a:rPr>
                <a:t>アミノ酪酸</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γ-aminobutyric acid</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GABA</a:t>
              </a:r>
              <a:r>
                <a:rPr lang="ja-JP" altLang="en-US" sz="900" dirty="0">
                  <a:latin typeface="Meiryo UI" panose="020B0604030504040204" pitchFamily="50" charset="-128"/>
                  <a:ea typeface="Meiryo UI" panose="020B0604030504040204" pitchFamily="50" charset="-128"/>
                </a:rPr>
                <a:t>）</a:t>
              </a:r>
            </a:p>
            <a:p>
              <a:pPr marL="171450" indent="-171450">
                <a:buFont typeface="Wingdings" panose="05000000000000000000" pitchFamily="2" charset="2"/>
                <a:buChar char="ü"/>
              </a:pPr>
              <a:r>
                <a:rPr lang="ja-JP" altLang="en-US" sz="1100" dirty="0">
                  <a:latin typeface="Meiryo UI" panose="020B0604030504040204" pitchFamily="50" charset="-128"/>
                  <a:ea typeface="Meiryo UI" panose="020B0604030504040204" pitchFamily="50" charset="-128"/>
                </a:rPr>
                <a:t> グリシン</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glycine</a:t>
              </a:r>
              <a:r>
                <a:rPr lang="ja-JP" altLang="en-US" sz="900" dirty="0">
                  <a:latin typeface="Meiryo UI" panose="020B0604030504040204" pitchFamily="50" charset="-128"/>
                  <a:ea typeface="Meiryo UI" panose="020B0604030504040204" pitchFamily="50" charset="-128"/>
                </a:rPr>
                <a:t>）</a:t>
              </a:r>
            </a:p>
            <a:p>
              <a:pPr marL="171450" indent="-171450">
                <a:buFont typeface="Wingdings" panose="05000000000000000000" pitchFamily="2" charset="2"/>
                <a:buChar char="ü"/>
              </a:pPr>
              <a:r>
                <a:rPr lang="ja-JP" altLang="en-US" sz="1100" dirty="0">
                  <a:latin typeface="Meiryo UI" panose="020B0604030504040204" pitchFamily="50" charset="-128"/>
                  <a:ea typeface="Meiryo UI" panose="020B0604030504040204" pitchFamily="50" charset="-128"/>
                </a:rPr>
                <a:t> グルタミン酸</a:t>
              </a:r>
              <a:r>
                <a:rPr lang="ja-JP" altLang="en-US" sz="900" dirty="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glutamic acid</a:t>
              </a:r>
              <a:endParaRPr lang="ja-JP" altLang="en-US" sz="1100" dirty="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11141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A8EA5-006A-4D79-381E-834172B77AE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2C8BEF-6130-FA89-3861-14F63D8CD1C8}"/>
              </a:ext>
            </a:extLst>
          </p:cNvPr>
          <p:cNvSpPr>
            <a:spLocks noGrp="1"/>
          </p:cNvSpPr>
          <p:nvPr>
            <p:ph type="sldNum" sz="quarter" idx="12"/>
          </p:nvPr>
        </p:nvSpPr>
        <p:spPr/>
        <p:txBody>
          <a:bodyPr/>
          <a:lstStyle/>
          <a:p>
            <a:fld id="{2977F5E9-0479-47A0-9E51-109E0858BCF2}" type="slidenum">
              <a:rPr kumimoji="1" lang="ja-JP" altLang="en-US" smtClean="0"/>
              <a:t>7</a:t>
            </a:fld>
            <a:endParaRPr kumimoji="1" lang="ja-JP" altLang="en-US"/>
          </a:p>
        </p:txBody>
      </p:sp>
      <p:sp>
        <p:nvSpPr>
          <p:cNvPr id="3" name="タイトル 2">
            <a:extLst>
              <a:ext uri="{FF2B5EF4-FFF2-40B4-BE49-F238E27FC236}">
                <a16:creationId xmlns:a16="http://schemas.microsoft.com/office/drawing/2014/main" id="{7AE301D5-5617-B937-0D42-66F92781E2AD}"/>
              </a:ext>
            </a:extLst>
          </p:cNvPr>
          <p:cNvSpPr>
            <a:spLocks noGrp="1"/>
          </p:cNvSpPr>
          <p:nvPr>
            <p:ph type="title"/>
          </p:nvPr>
        </p:nvSpPr>
        <p:spPr/>
        <p:txBody>
          <a:bodyPr/>
          <a:lstStyle/>
          <a:p>
            <a:r>
              <a:rPr kumimoji="1" lang="ja-JP" altLang="en-US" dirty="0"/>
              <a:t>畳み込み，プーリング</a:t>
            </a:r>
          </a:p>
        </p:txBody>
      </p:sp>
      <p:sp>
        <p:nvSpPr>
          <p:cNvPr id="4" name="テキスト プレースホルダー 3">
            <a:extLst>
              <a:ext uri="{FF2B5EF4-FFF2-40B4-BE49-F238E27FC236}">
                <a16:creationId xmlns:a16="http://schemas.microsoft.com/office/drawing/2014/main" id="{B5C6F388-27B7-C555-41FC-B7A772BED86F}"/>
              </a:ext>
            </a:extLst>
          </p:cNvPr>
          <p:cNvSpPr>
            <a:spLocks noGrp="1"/>
          </p:cNvSpPr>
          <p:nvPr>
            <p:ph type="body" sz="quarter" idx="13"/>
          </p:nvPr>
        </p:nvSpPr>
        <p:spPr/>
        <p:txBody>
          <a:bodyPr/>
          <a:lstStyle/>
          <a:p>
            <a:r>
              <a:rPr lang="ja-JP" altLang="en-US" dirty="0"/>
              <a:t>３ｰ１．</a:t>
            </a:r>
            <a:r>
              <a:rPr lang="en-US" altLang="ja-JP" dirty="0"/>
              <a:t>CNN</a:t>
            </a:r>
            <a:r>
              <a:rPr lang="ja-JP" altLang="en-US" dirty="0"/>
              <a:t>解説　画像認識を例として</a:t>
            </a:r>
          </a:p>
        </p:txBody>
      </p:sp>
      <p:graphicFrame>
        <p:nvGraphicFramePr>
          <p:cNvPr id="5" name="表 4">
            <a:extLst>
              <a:ext uri="{FF2B5EF4-FFF2-40B4-BE49-F238E27FC236}">
                <a16:creationId xmlns:a16="http://schemas.microsoft.com/office/drawing/2014/main" id="{79D945E1-E69C-CB24-9BB5-E7BC4613F16F}"/>
              </a:ext>
            </a:extLst>
          </p:cNvPr>
          <p:cNvGraphicFramePr>
            <a:graphicFrameLocks noGrp="1"/>
          </p:cNvGraphicFramePr>
          <p:nvPr/>
        </p:nvGraphicFramePr>
        <p:xfrm>
          <a:off x="897459" y="3251556"/>
          <a:ext cx="1786968" cy="1828800"/>
        </p:xfrm>
        <a:graphic>
          <a:graphicData uri="http://schemas.openxmlformats.org/drawingml/2006/table">
            <a:tbl>
              <a:tblPr firstRow="1" bandRow="1">
                <a:tableStyleId>{5940675A-B579-460E-94D1-54222C63F5DA}</a:tableStyleId>
              </a:tblPr>
              <a:tblGrid>
                <a:gridCol w="223371">
                  <a:extLst>
                    <a:ext uri="{9D8B030D-6E8A-4147-A177-3AD203B41FA5}">
                      <a16:colId xmlns:a16="http://schemas.microsoft.com/office/drawing/2014/main" val="1287629000"/>
                    </a:ext>
                  </a:extLst>
                </a:gridCol>
                <a:gridCol w="223371">
                  <a:extLst>
                    <a:ext uri="{9D8B030D-6E8A-4147-A177-3AD203B41FA5}">
                      <a16:colId xmlns:a16="http://schemas.microsoft.com/office/drawing/2014/main" val="3230637901"/>
                    </a:ext>
                  </a:extLst>
                </a:gridCol>
                <a:gridCol w="223371">
                  <a:extLst>
                    <a:ext uri="{9D8B030D-6E8A-4147-A177-3AD203B41FA5}">
                      <a16:colId xmlns:a16="http://schemas.microsoft.com/office/drawing/2014/main" val="214504441"/>
                    </a:ext>
                  </a:extLst>
                </a:gridCol>
                <a:gridCol w="223371">
                  <a:extLst>
                    <a:ext uri="{9D8B030D-6E8A-4147-A177-3AD203B41FA5}">
                      <a16:colId xmlns:a16="http://schemas.microsoft.com/office/drawing/2014/main" val="1444926269"/>
                    </a:ext>
                  </a:extLst>
                </a:gridCol>
                <a:gridCol w="223371">
                  <a:extLst>
                    <a:ext uri="{9D8B030D-6E8A-4147-A177-3AD203B41FA5}">
                      <a16:colId xmlns:a16="http://schemas.microsoft.com/office/drawing/2014/main" val="806466975"/>
                    </a:ext>
                  </a:extLst>
                </a:gridCol>
                <a:gridCol w="223371">
                  <a:extLst>
                    <a:ext uri="{9D8B030D-6E8A-4147-A177-3AD203B41FA5}">
                      <a16:colId xmlns:a16="http://schemas.microsoft.com/office/drawing/2014/main" val="3331628832"/>
                    </a:ext>
                  </a:extLst>
                </a:gridCol>
                <a:gridCol w="223371">
                  <a:extLst>
                    <a:ext uri="{9D8B030D-6E8A-4147-A177-3AD203B41FA5}">
                      <a16:colId xmlns:a16="http://schemas.microsoft.com/office/drawing/2014/main" val="1826118675"/>
                    </a:ext>
                  </a:extLst>
                </a:gridCol>
                <a:gridCol w="223371">
                  <a:extLst>
                    <a:ext uri="{9D8B030D-6E8A-4147-A177-3AD203B41FA5}">
                      <a16:colId xmlns:a16="http://schemas.microsoft.com/office/drawing/2014/main" val="1088330415"/>
                    </a:ext>
                  </a:extLst>
                </a:gridCol>
              </a:tblGrid>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3556803569"/>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1186800553"/>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1054958158"/>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43445944"/>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3295123658"/>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899587844"/>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3214035345"/>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2921430567"/>
                  </a:ext>
                </a:extLst>
              </a:tr>
            </a:tbl>
          </a:graphicData>
        </a:graphic>
      </p:graphicFrame>
      <p:graphicFrame>
        <p:nvGraphicFramePr>
          <p:cNvPr id="6" name="表 5">
            <a:extLst>
              <a:ext uri="{FF2B5EF4-FFF2-40B4-BE49-F238E27FC236}">
                <a16:creationId xmlns:a16="http://schemas.microsoft.com/office/drawing/2014/main" id="{975C69BA-F32C-6871-D5BE-494A8073DF14}"/>
              </a:ext>
            </a:extLst>
          </p:cNvPr>
          <p:cNvGraphicFramePr>
            <a:graphicFrameLocks noGrp="1"/>
          </p:cNvGraphicFramePr>
          <p:nvPr/>
        </p:nvGraphicFramePr>
        <p:xfrm>
          <a:off x="3334181" y="4091526"/>
          <a:ext cx="670113" cy="685800"/>
        </p:xfrm>
        <a:graphic>
          <a:graphicData uri="http://schemas.openxmlformats.org/drawingml/2006/table">
            <a:tbl>
              <a:tblPr firstRow="1" bandRow="1">
                <a:tableStyleId>{5940675A-B579-460E-94D1-54222C63F5DA}</a:tableStyleId>
              </a:tblPr>
              <a:tblGrid>
                <a:gridCol w="223371">
                  <a:extLst>
                    <a:ext uri="{9D8B030D-6E8A-4147-A177-3AD203B41FA5}">
                      <a16:colId xmlns:a16="http://schemas.microsoft.com/office/drawing/2014/main" val="1287629000"/>
                    </a:ext>
                  </a:extLst>
                </a:gridCol>
                <a:gridCol w="223371">
                  <a:extLst>
                    <a:ext uri="{9D8B030D-6E8A-4147-A177-3AD203B41FA5}">
                      <a16:colId xmlns:a16="http://schemas.microsoft.com/office/drawing/2014/main" val="3230637901"/>
                    </a:ext>
                  </a:extLst>
                </a:gridCol>
                <a:gridCol w="223371">
                  <a:extLst>
                    <a:ext uri="{9D8B030D-6E8A-4147-A177-3AD203B41FA5}">
                      <a16:colId xmlns:a16="http://schemas.microsoft.com/office/drawing/2014/main" val="214504441"/>
                    </a:ext>
                  </a:extLst>
                </a:gridCol>
              </a:tblGrid>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3556803569"/>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1186800553"/>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1054958158"/>
                  </a:ext>
                </a:extLst>
              </a:tr>
            </a:tbl>
          </a:graphicData>
        </a:graphic>
      </p:graphicFrame>
      <p:sp>
        <p:nvSpPr>
          <p:cNvPr id="7" name="テキスト ボックス 6">
            <a:extLst>
              <a:ext uri="{FF2B5EF4-FFF2-40B4-BE49-F238E27FC236}">
                <a16:creationId xmlns:a16="http://schemas.microsoft.com/office/drawing/2014/main" id="{C892B5C0-2A91-3D90-5147-F466F91FBFA3}"/>
              </a:ext>
            </a:extLst>
          </p:cNvPr>
          <p:cNvSpPr txBox="1"/>
          <p:nvPr/>
        </p:nvSpPr>
        <p:spPr>
          <a:xfrm>
            <a:off x="3098248" y="3416469"/>
            <a:ext cx="1399141" cy="577081"/>
          </a:xfrm>
          <a:prstGeom prst="rect">
            <a:avLst/>
          </a:prstGeom>
          <a:noFill/>
        </p:spPr>
        <p:txBody>
          <a:bodyPr wrap="square" rtlCol="0">
            <a:spAutoFit/>
          </a:bodyPr>
          <a:lstStyle/>
          <a:p>
            <a:r>
              <a:rPr lang="ja-JP" altLang="en-US" sz="1050" dirty="0"/>
              <a:t>  </a:t>
            </a:r>
            <a:r>
              <a:rPr kumimoji="1" lang="en-US" altLang="ja-JP" sz="1050" dirty="0"/>
              <a:t>1x1+0x0+0x0</a:t>
            </a:r>
          </a:p>
          <a:p>
            <a:r>
              <a:rPr lang="en-US" altLang="ja-JP" sz="1050" dirty="0"/>
              <a:t>+0x0+1x1+0x0</a:t>
            </a:r>
          </a:p>
          <a:p>
            <a:r>
              <a:rPr kumimoji="1" lang="en-US" altLang="ja-JP" sz="1050" dirty="0"/>
              <a:t>+0x0+0x0+1x1</a:t>
            </a:r>
            <a:r>
              <a:rPr lang="en-US" altLang="ja-JP" sz="1050" dirty="0"/>
              <a:t>=3</a:t>
            </a:r>
            <a:endParaRPr kumimoji="1" lang="ja-JP" altLang="en-US" sz="1050" dirty="0"/>
          </a:p>
        </p:txBody>
      </p:sp>
      <p:sp>
        <p:nvSpPr>
          <p:cNvPr id="8" name="四角形: 角を丸くする 7">
            <a:extLst>
              <a:ext uri="{FF2B5EF4-FFF2-40B4-BE49-F238E27FC236}">
                <a16:creationId xmlns:a16="http://schemas.microsoft.com/office/drawing/2014/main" id="{2F7B5FB0-43E7-C154-047C-3F4992391CE6}"/>
              </a:ext>
            </a:extLst>
          </p:cNvPr>
          <p:cNvSpPr/>
          <p:nvPr/>
        </p:nvSpPr>
        <p:spPr>
          <a:xfrm>
            <a:off x="897459" y="3251556"/>
            <a:ext cx="653490" cy="685029"/>
          </a:xfrm>
          <a:prstGeom prst="roundRect">
            <a:avLst>
              <a:gd name="adj" fmla="val 7922"/>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3A4FCEEA-86F1-295A-413F-A76BB6862FD1}"/>
              </a:ext>
            </a:extLst>
          </p:cNvPr>
          <p:cNvCxnSpPr/>
          <p:nvPr/>
        </p:nvCxnSpPr>
        <p:spPr>
          <a:xfrm>
            <a:off x="1212812" y="3141247"/>
            <a:ext cx="1395412" cy="0"/>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aphicFrame>
        <p:nvGraphicFramePr>
          <p:cNvPr id="11" name="表 10">
            <a:extLst>
              <a:ext uri="{FF2B5EF4-FFF2-40B4-BE49-F238E27FC236}">
                <a16:creationId xmlns:a16="http://schemas.microsoft.com/office/drawing/2014/main" id="{8C8BC10B-1988-BF99-8B84-A70B59535EEB}"/>
              </a:ext>
            </a:extLst>
          </p:cNvPr>
          <p:cNvGraphicFramePr>
            <a:graphicFrameLocks noGrp="1"/>
          </p:cNvGraphicFramePr>
          <p:nvPr/>
        </p:nvGraphicFramePr>
        <p:xfrm>
          <a:off x="4931297" y="3251556"/>
          <a:ext cx="1340226" cy="1371600"/>
        </p:xfrm>
        <a:graphic>
          <a:graphicData uri="http://schemas.openxmlformats.org/drawingml/2006/table">
            <a:tbl>
              <a:tblPr firstRow="1" bandRow="1">
                <a:tableStyleId>{5940675A-B579-460E-94D1-54222C63F5DA}</a:tableStyleId>
              </a:tblPr>
              <a:tblGrid>
                <a:gridCol w="223371">
                  <a:extLst>
                    <a:ext uri="{9D8B030D-6E8A-4147-A177-3AD203B41FA5}">
                      <a16:colId xmlns:a16="http://schemas.microsoft.com/office/drawing/2014/main" val="1287629000"/>
                    </a:ext>
                  </a:extLst>
                </a:gridCol>
                <a:gridCol w="223371">
                  <a:extLst>
                    <a:ext uri="{9D8B030D-6E8A-4147-A177-3AD203B41FA5}">
                      <a16:colId xmlns:a16="http://schemas.microsoft.com/office/drawing/2014/main" val="3230637901"/>
                    </a:ext>
                  </a:extLst>
                </a:gridCol>
                <a:gridCol w="223371">
                  <a:extLst>
                    <a:ext uri="{9D8B030D-6E8A-4147-A177-3AD203B41FA5}">
                      <a16:colId xmlns:a16="http://schemas.microsoft.com/office/drawing/2014/main" val="214504441"/>
                    </a:ext>
                  </a:extLst>
                </a:gridCol>
                <a:gridCol w="223371">
                  <a:extLst>
                    <a:ext uri="{9D8B030D-6E8A-4147-A177-3AD203B41FA5}">
                      <a16:colId xmlns:a16="http://schemas.microsoft.com/office/drawing/2014/main" val="1444926269"/>
                    </a:ext>
                  </a:extLst>
                </a:gridCol>
                <a:gridCol w="223371">
                  <a:extLst>
                    <a:ext uri="{9D8B030D-6E8A-4147-A177-3AD203B41FA5}">
                      <a16:colId xmlns:a16="http://schemas.microsoft.com/office/drawing/2014/main" val="806466975"/>
                    </a:ext>
                  </a:extLst>
                </a:gridCol>
                <a:gridCol w="223371">
                  <a:extLst>
                    <a:ext uri="{9D8B030D-6E8A-4147-A177-3AD203B41FA5}">
                      <a16:colId xmlns:a16="http://schemas.microsoft.com/office/drawing/2014/main" val="3331628832"/>
                    </a:ext>
                  </a:extLst>
                </a:gridCol>
              </a:tblGrid>
              <a:tr h="202783">
                <a:tc>
                  <a:txBody>
                    <a:bodyPr/>
                    <a:lstStyle/>
                    <a:p>
                      <a:r>
                        <a:rPr kumimoji="1" lang="en-US" altLang="ja-JP" sz="900" dirty="0"/>
                        <a:t>3</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3556803569"/>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1186800553"/>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1054958158"/>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43445944"/>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3295123658"/>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3</a:t>
                      </a:r>
                      <a:endParaRPr kumimoji="1" lang="ja-JP" altLang="en-US" sz="900" dirty="0"/>
                    </a:p>
                  </a:txBody>
                  <a:tcPr/>
                </a:tc>
                <a:extLst>
                  <a:ext uri="{0D108BD9-81ED-4DB2-BD59-A6C34878D82A}">
                    <a16:rowId xmlns:a16="http://schemas.microsoft.com/office/drawing/2014/main" val="899587844"/>
                  </a:ext>
                </a:extLst>
              </a:tr>
            </a:tbl>
          </a:graphicData>
        </a:graphic>
      </p:graphicFrame>
      <p:sp>
        <p:nvSpPr>
          <p:cNvPr id="12" name="四角形: 角を丸くする 11">
            <a:extLst>
              <a:ext uri="{FF2B5EF4-FFF2-40B4-BE49-F238E27FC236}">
                <a16:creationId xmlns:a16="http://schemas.microsoft.com/office/drawing/2014/main" id="{FEC02BEE-1015-78F4-DAFC-F28D81DB7D24}"/>
              </a:ext>
            </a:extLst>
          </p:cNvPr>
          <p:cNvSpPr/>
          <p:nvPr/>
        </p:nvSpPr>
        <p:spPr>
          <a:xfrm>
            <a:off x="4931296" y="3251556"/>
            <a:ext cx="234389" cy="232591"/>
          </a:xfrm>
          <a:prstGeom prst="roundRect">
            <a:avLst>
              <a:gd name="adj" fmla="val 7922"/>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188D8D0-03DF-6BAC-51C0-CC9C318B2ACC}"/>
              </a:ext>
            </a:extLst>
          </p:cNvPr>
          <p:cNvSpPr txBox="1"/>
          <p:nvPr/>
        </p:nvSpPr>
        <p:spPr>
          <a:xfrm>
            <a:off x="1074703" y="2624428"/>
            <a:ext cx="1786968"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カーネルと内積をとりながら、</a:t>
            </a:r>
            <a:r>
              <a:rPr lang="en-US" altLang="ja-JP" sz="1200" dirty="0">
                <a:latin typeface="Meiryo UI" panose="020B0604030504040204" pitchFamily="50" charset="-128"/>
                <a:ea typeface="Meiryo UI" panose="020B0604030504040204" pitchFamily="50" charset="-128"/>
              </a:rPr>
              <a:t>1px</a:t>
            </a:r>
            <a:r>
              <a:rPr lang="ja-JP" altLang="en-US" sz="1200" dirty="0">
                <a:latin typeface="Meiryo UI" panose="020B0604030504040204" pitchFamily="50" charset="-128"/>
                <a:ea typeface="Meiryo UI" panose="020B0604030504040204" pitchFamily="50" charset="-128"/>
              </a:rPr>
              <a:t>づつストライドさせる</a:t>
            </a:r>
            <a:endParaRPr kumimoji="1" lang="ja-JP" altLang="en-US"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EF7134B0-7C24-0509-AB01-A476AB1A2642}"/>
              </a:ext>
            </a:extLst>
          </p:cNvPr>
          <p:cNvSpPr txBox="1"/>
          <p:nvPr/>
        </p:nvSpPr>
        <p:spPr>
          <a:xfrm>
            <a:off x="3328113" y="4761655"/>
            <a:ext cx="67618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カーネル</a:t>
            </a:r>
          </a:p>
        </p:txBody>
      </p:sp>
      <p:cxnSp>
        <p:nvCxnSpPr>
          <p:cNvPr id="16" name="直線矢印コネクタ 15">
            <a:extLst>
              <a:ext uri="{FF2B5EF4-FFF2-40B4-BE49-F238E27FC236}">
                <a16:creationId xmlns:a16="http://schemas.microsoft.com/office/drawing/2014/main" id="{D561BB89-6C37-E5E8-E7EA-AD59C76B64B9}"/>
              </a:ext>
            </a:extLst>
          </p:cNvPr>
          <p:cNvCxnSpPr>
            <a:cxnSpLocks/>
            <a:endCxn id="12" idx="1"/>
          </p:cNvCxnSpPr>
          <p:nvPr/>
        </p:nvCxnSpPr>
        <p:spPr>
          <a:xfrm flipV="1">
            <a:off x="1560993" y="3367852"/>
            <a:ext cx="3370303" cy="18264"/>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8200FFB1-F244-52EE-0B5A-632FA93603DF}"/>
              </a:ext>
            </a:extLst>
          </p:cNvPr>
          <p:cNvSpPr txBox="1"/>
          <p:nvPr/>
        </p:nvSpPr>
        <p:spPr>
          <a:xfrm>
            <a:off x="1276433" y="5064910"/>
            <a:ext cx="115537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認識対象画像</a:t>
            </a:r>
            <a:endParaRPr kumimoji="1" lang="ja-JP" altLang="en-US" sz="12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593259B8-4BE6-4DF4-02D4-D57ECBD1F767}"/>
              </a:ext>
            </a:extLst>
          </p:cNvPr>
          <p:cNvSpPr txBox="1"/>
          <p:nvPr/>
        </p:nvSpPr>
        <p:spPr>
          <a:xfrm>
            <a:off x="5165685" y="4623156"/>
            <a:ext cx="115537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特徴マップ</a:t>
            </a:r>
            <a:endParaRPr kumimoji="1" lang="ja-JP" altLang="en-US" sz="1200" dirty="0">
              <a:latin typeface="Meiryo UI" panose="020B0604030504040204" pitchFamily="50" charset="-128"/>
              <a:ea typeface="Meiryo UI" panose="020B0604030504040204" pitchFamily="50" charset="-128"/>
            </a:endParaRPr>
          </a:p>
        </p:txBody>
      </p:sp>
      <p:cxnSp>
        <p:nvCxnSpPr>
          <p:cNvPr id="21" name="直線矢印コネクタ 20">
            <a:extLst>
              <a:ext uri="{FF2B5EF4-FFF2-40B4-BE49-F238E27FC236}">
                <a16:creationId xmlns:a16="http://schemas.microsoft.com/office/drawing/2014/main" id="{1FBCD234-F655-B0AD-0E58-CFCB86BD01AC}"/>
              </a:ext>
            </a:extLst>
          </p:cNvPr>
          <p:cNvCxnSpPr/>
          <p:nvPr/>
        </p:nvCxnSpPr>
        <p:spPr>
          <a:xfrm flipH="1" flipV="1">
            <a:off x="1550949" y="3741322"/>
            <a:ext cx="1695195" cy="619125"/>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3A84793E-9C92-ED35-4C00-F6A862283384}"/>
              </a:ext>
            </a:extLst>
          </p:cNvPr>
          <p:cNvCxnSpPr/>
          <p:nvPr/>
        </p:nvCxnSpPr>
        <p:spPr>
          <a:xfrm>
            <a:off x="788949" y="4708110"/>
            <a:ext cx="0" cy="44767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線コネクタ 24">
            <a:extLst>
              <a:ext uri="{FF2B5EF4-FFF2-40B4-BE49-F238E27FC236}">
                <a16:creationId xmlns:a16="http://schemas.microsoft.com/office/drawing/2014/main" id="{BFACC1F7-5072-A804-6D55-5DE3FE2ABE91}"/>
              </a:ext>
            </a:extLst>
          </p:cNvPr>
          <p:cNvCxnSpPr/>
          <p:nvPr/>
        </p:nvCxnSpPr>
        <p:spPr>
          <a:xfrm>
            <a:off x="784187" y="5160542"/>
            <a:ext cx="29051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線コネクタ 26">
            <a:extLst>
              <a:ext uri="{FF2B5EF4-FFF2-40B4-BE49-F238E27FC236}">
                <a16:creationId xmlns:a16="http://schemas.microsoft.com/office/drawing/2014/main" id="{944A2917-B706-7D35-4FB3-08BA1C80E4D8}"/>
              </a:ext>
            </a:extLst>
          </p:cNvPr>
          <p:cNvCxnSpPr/>
          <p:nvPr/>
        </p:nvCxnSpPr>
        <p:spPr>
          <a:xfrm>
            <a:off x="688934" y="4798597"/>
            <a:ext cx="0" cy="44767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線コネクタ 27">
            <a:extLst>
              <a:ext uri="{FF2B5EF4-FFF2-40B4-BE49-F238E27FC236}">
                <a16:creationId xmlns:a16="http://schemas.microsoft.com/office/drawing/2014/main" id="{BD3117AA-523E-373E-A72D-E4936002C995}"/>
              </a:ext>
            </a:extLst>
          </p:cNvPr>
          <p:cNvCxnSpPr/>
          <p:nvPr/>
        </p:nvCxnSpPr>
        <p:spPr>
          <a:xfrm>
            <a:off x="684172" y="5251029"/>
            <a:ext cx="29051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94D0ACE4-223E-F8E4-B641-595BFCA017C7}"/>
              </a:ext>
            </a:extLst>
          </p:cNvPr>
          <p:cNvSpPr txBox="1"/>
          <p:nvPr/>
        </p:nvSpPr>
        <p:spPr>
          <a:xfrm>
            <a:off x="621234" y="5336758"/>
            <a:ext cx="1020203" cy="461665"/>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RGB</a:t>
            </a:r>
          </a:p>
          <a:p>
            <a:r>
              <a:rPr lang="ja-JP" altLang="en-US" sz="1200" dirty="0">
                <a:latin typeface="Meiryo UI" panose="020B0604030504040204" pitchFamily="50" charset="-128"/>
                <a:ea typeface="Meiryo UI" panose="020B0604030504040204" pitchFamily="50" charset="-128"/>
              </a:rPr>
              <a:t>３チャンネル</a:t>
            </a:r>
            <a:endParaRPr kumimoji="1" lang="ja-JP" altLang="en-US" sz="1200" dirty="0">
              <a:latin typeface="Meiryo UI" panose="020B0604030504040204" pitchFamily="50" charset="-128"/>
              <a:ea typeface="Meiryo UI" panose="020B0604030504040204" pitchFamily="50" charset="-128"/>
            </a:endParaRPr>
          </a:p>
        </p:txBody>
      </p:sp>
      <p:graphicFrame>
        <p:nvGraphicFramePr>
          <p:cNvPr id="30" name="表 29">
            <a:extLst>
              <a:ext uri="{FF2B5EF4-FFF2-40B4-BE49-F238E27FC236}">
                <a16:creationId xmlns:a16="http://schemas.microsoft.com/office/drawing/2014/main" id="{825F1EF0-1C1C-AC76-A0EA-BFDF0EC11030}"/>
              </a:ext>
            </a:extLst>
          </p:cNvPr>
          <p:cNvGraphicFramePr>
            <a:graphicFrameLocks noGrp="1"/>
          </p:cNvGraphicFramePr>
          <p:nvPr/>
        </p:nvGraphicFramePr>
        <p:xfrm>
          <a:off x="9925968" y="3277084"/>
          <a:ext cx="670113" cy="685800"/>
        </p:xfrm>
        <a:graphic>
          <a:graphicData uri="http://schemas.openxmlformats.org/drawingml/2006/table">
            <a:tbl>
              <a:tblPr firstRow="1" bandRow="1">
                <a:tableStyleId>{5940675A-B579-460E-94D1-54222C63F5DA}</a:tableStyleId>
              </a:tblPr>
              <a:tblGrid>
                <a:gridCol w="223371">
                  <a:extLst>
                    <a:ext uri="{9D8B030D-6E8A-4147-A177-3AD203B41FA5}">
                      <a16:colId xmlns:a16="http://schemas.microsoft.com/office/drawing/2014/main" val="1287629000"/>
                    </a:ext>
                  </a:extLst>
                </a:gridCol>
                <a:gridCol w="223371">
                  <a:extLst>
                    <a:ext uri="{9D8B030D-6E8A-4147-A177-3AD203B41FA5}">
                      <a16:colId xmlns:a16="http://schemas.microsoft.com/office/drawing/2014/main" val="3230637901"/>
                    </a:ext>
                  </a:extLst>
                </a:gridCol>
                <a:gridCol w="223371">
                  <a:extLst>
                    <a:ext uri="{9D8B030D-6E8A-4147-A177-3AD203B41FA5}">
                      <a16:colId xmlns:a16="http://schemas.microsoft.com/office/drawing/2014/main" val="214504441"/>
                    </a:ext>
                  </a:extLst>
                </a:gridCol>
              </a:tblGrid>
              <a:tr h="202783">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3556803569"/>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1186800553"/>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extLst>
                  <a:ext uri="{0D108BD9-81ED-4DB2-BD59-A6C34878D82A}">
                    <a16:rowId xmlns:a16="http://schemas.microsoft.com/office/drawing/2014/main" val="1054958158"/>
                  </a:ext>
                </a:extLst>
              </a:tr>
            </a:tbl>
          </a:graphicData>
        </a:graphic>
      </p:graphicFrame>
      <p:sp>
        <p:nvSpPr>
          <p:cNvPr id="31" name="四角形: 角を丸くする 30">
            <a:extLst>
              <a:ext uri="{FF2B5EF4-FFF2-40B4-BE49-F238E27FC236}">
                <a16:creationId xmlns:a16="http://schemas.microsoft.com/office/drawing/2014/main" id="{12A9265B-B390-F7F0-7BE5-92EAD2148475}"/>
              </a:ext>
            </a:extLst>
          </p:cNvPr>
          <p:cNvSpPr/>
          <p:nvPr/>
        </p:nvSpPr>
        <p:spPr>
          <a:xfrm>
            <a:off x="7524086" y="3259155"/>
            <a:ext cx="446974" cy="489767"/>
          </a:xfrm>
          <a:prstGeom prst="roundRect">
            <a:avLst>
              <a:gd name="adj" fmla="val 7922"/>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2" name="表 31">
            <a:extLst>
              <a:ext uri="{FF2B5EF4-FFF2-40B4-BE49-F238E27FC236}">
                <a16:creationId xmlns:a16="http://schemas.microsoft.com/office/drawing/2014/main" id="{A9E5EDB5-F61A-93D5-1650-C34773670120}"/>
              </a:ext>
            </a:extLst>
          </p:cNvPr>
          <p:cNvGraphicFramePr>
            <a:graphicFrameLocks noGrp="1"/>
          </p:cNvGraphicFramePr>
          <p:nvPr/>
        </p:nvGraphicFramePr>
        <p:xfrm>
          <a:off x="7513439" y="3281497"/>
          <a:ext cx="1340226" cy="1371600"/>
        </p:xfrm>
        <a:graphic>
          <a:graphicData uri="http://schemas.openxmlformats.org/drawingml/2006/table">
            <a:tbl>
              <a:tblPr firstRow="1" bandRow="1">
                <a:tableStyleId>{5940675A-B579-460E-94D1-54222C63F5DA}</a:tableStyleId>
              </a:tblPr>
              <a:tblGrid>
                <a:gridCol w="223371">
                  <a:extLst>
                    <a:ext uri="{9D8B030D-6E8A-4147-A177-3AD203B41FA5}">
                      <a16:colId xmlns:a16="http://schemas.microsoft.com/office/drawing/2014/main" val="1287629000"/>
                    </a:ext>
                  </a:extLst>
                </a:gridCol>
                <a:gridCol w="223371">
                  <a:extLst>
                    <a:ext uri="{9D8B030D-6E8A-4147-A177-3AD203B41FA5}">
                      <a16:colId xmlns:a16="http://schemas.microsoft.com/office/drawing/2014/main" val="3230637901"/>
                    </a:ext>
                  </a:extLst>
                </a:gridCol>
                <a:gridCol w="223371">
                  <a:extLst>
                    <a:ext uri="{9D8B030D-6E8A-4147-A177-3AD203B41FA5}">
                      <a16:colId xmlns:a16="http://schemas.microsoft.com/office/drawing/2014/main" val="214504441"/>
                    </a:ext>
                  </a:extLst>
                </a:gridCol>
                <a:gridCol w="223371">
                  <a:extLst>
                    <a:ext uri="{9D8B030D-6E8A-4147-A177-3AD203B41FA5}">
                      <a16:colId xmlns:a16="http://schemas.microsoft.com/office/drawing/2014/main" val="1444926269"/>
                    </a:ext>
                  </a:extLst>
                </a:gridCol>
                <a:gridCol w="223371">
                  <a:extLst>
                    <a:ext uri="{9D8B030D-6E8A-4147-A177-3AD203B41FA5}">
                      <a16:colId xmlns:a16="http://schemas.microsoft.com/office/drawing/2014/main" val="806466975"/>
                    </a:ext>
                  </a:extLst>
                </a:gridCol>
                <a:gridCol w="223371">
                  <a:extLst>
                    <a:ext uri="{9D8B030D-6E8A-4147-A177-3AD203B41FA5}">
                      <a16:colId xmlns:a16="http://schemas.microsoft.com/office/drawing/2014/main" val="3331628832"/>
                    </a:ext>
                  </a:extLst>
                </a:gridCol>
              </a:tblGrid>
              <a:tr h="202783">
                <a:tc>
                  <a:txBody>
                    <a:bodyPr/>
                    <a:lstStyle/>
                    <a:p>
                      <a:r>
                        <a:rPr kumimoji="1" lang="en-US" altLang="ja-JP" sz="900" dirty="0"/>
                        <a:t>3</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3556803569"/>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1186800553"/>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extLst>
                  <a:ext uri="{0D108BD9-81ED-4DB2-BD59-A6C34878D82A}">
                    <a16:rowId xmlns:a16="http://schemas.microsoft.com/office/drawing/2014/main" val="1054958158"/>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43445944"/>
                  </a:ext>
                </a:extLst>
              </a:tr>
              <a:tr h="202783">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3</a:t>
                      </a:r>
                      <a:endParaRPr kumimoji="1" lang="ja-JP" altLang="en-US" sz="900" dirty="0"/>
                    </a:p>
                  </a:txBody>
                  <a:tcPr/>
                </a:tc>
                <a:tc>
                  <a:txBody>
                    <a:bodyPr/>
                    <a:lstStyle/>
                    <a:p>
                      <a:r>
                        <a:rPr kumimoji="1" lang="en-US" altLang="ja-JP" sz="900" dirty="0"/>
                        <a:t>0</a:t>
                      </a:r>
                      <a:endParaRPr kumimoji="1" lang="ja-JP" altLang="en-US" sz="900" dirty="0"/>
                    </a:p>
                  </a:txBody>
                  <a:tcPr/>
                </a:tc>
                <a:extLst>
                  <a:ext uri="{0D108BD9-81ED-4DB2-BD59-A6C34878D82A}">
                    <a16:rowId xmlns:a16="http://schemas.microsoft.com/office/drawing/2014/main" val="3295123658"/>
                  </a:ext>
                </a:extLst>
              </a:tr>
              <a:tr h="202783">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1</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0</a:t>
                      </a:r>
                      <a:endParaRPr kumimoji="1" lang="ja-JP" altLang="en-US" sz="900" dirty="0"/>
                    </a:p>
                  </a:txBody>
                  <a:tcPr/>
                </a:tc>
                <a:tc>
                  <a:txBody>
                    <a:bodyPr/>
                    <a:lstStyle/>
                    <a:p>
                      <a:r>
                        <a:rPr kumimoji="1" lang="en-US" altLang="ja-JP" sz="900" dirty="0"/>
                        <a:t>3</a:t>
                      </a:r>
                      <a:endParaRPr kumimoji="1" lang="ja-JP" altLang="en-US" sz="900" dirty="0"/>
                    </a:p>
                  </a:txBody>
                  <a:tcPr/>
                </a:tc>
                <a:extLst>
                  <a:ext uri="{0D108BD9-81ED-4DB2-BD59-A6C34878D82A}">
                    <a16:rowId xmlns:a16="http://schemas.microsoft.com/office/drawing/2014/main" val="899587844"/>
                  </a:ext>
                </a:extLst>
              </a:tr>
            </a:tbl>
          </a:graphicData>
        </a:graphic>
      </p:graphicFrame>
      <p:cxnSp>
        <p:nvCxnSpPr>
          <p:cNvPr id="33" name="直線矢印コネクタ 32">
            <a:extLst>
              <a:ext uri="{FF2B5EF4-FFF2-40B4-BE49-F238E27FC236}">
                <a16:creationId xmlns:a16="http://schemas.microsoft.com/office/drawing/2014/main" id="{B0DC35C1-ED91-DE8A-EB0C-99079E02F85B}"/>
              </a:ext>
            </a:extLst>
          </p:cNvPr>
          <p:cNvCxnSpPr>
            <a:cxnSpLocks/>
          </p:cNvCxnSpPr>
          <p:nvPr/>
        </p:nvCxnSpPr>
        <p:spPr>
          <a:xfrm>
            <a:off x="7887389" y="3111621"/>
            <a:ext cx="906929" cy="0"/>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6BDC2031-53E1-BF55-8C62-BC4E4B0F31A8}"/>
              </a:ext>
            </a:extLst>
          </p:cNvPr>
          <p:cNvSpPr txBox="1"/>
          <p:nvPr/>
        </p:nvSpPr>
        <p:spPr>
          <a:xfrm>
            <a:off x="7524086" y="2635608"/>
            <a:ext cx="1786968"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最大値をとりながら、</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2px</a:t>
            </a:r>
            <a:r>
              <a:rPr lang="ja-JP" altLang="en-US" sz="1200" dirty="0">
                <a:latin typeface="Meiryo UI" panose="020B0604030504040204" pitchFamily="50" charset="-128"/>
                <a:ea typeface="Meiryo UI" panose="020B0604030504040204" pitchFamily="50" charset="-128"/>
              </a:rPr>
              <a:t>づつストライドさせる</a:t>
            </a:r>
            <a:endParaRPr kumimoji="1" lang="ja-JP" altLang="en-US" sz="1200" dirty="0">
              <a:latin typeface="Meiryo UI" panose="020B0604030504040204" pitchFamily="50" charset="-128"/>
              <a:ea typeface="Meiryo UI" panose="020B0604030504040204" pitchFamily="50" charset="-128"/>
            </a:endParaRPr>
          </a:p>
        </p:txBody>
      </p:sp>
      <p:cxnSp>
        <p:nvCxnSpPr>
          <p:cNvPr id="36" name="直線矢印コネクタ 35">
            <a:extLst>
              <a:ext uri="{FF2B5EF4-FFF2-40B4-BE49-F238E27FC236}">
                <a16:creationId xmlns:a16="http://schemas.microsoft.com/office/drawing/2014/main" id="{934D66BE-98B8-1F9B-C063-6F64E0B194DC}"/>
              </a:ext>
            </a:extLst>
          </p:cNvPr>
          <p:cNvCxnSpPr>
            <a:cxnSpLocks/>
          </p:cNvCxnSpPr>
          <p:nvPr/>
        </p:nvCxnSpPr>
        <p:spPr>
          <a:xfrm flipV="1">
            <a:off x="7971060" y="3377529"/>
            <a:ext cx="1945063" cy="15850"/>
          </a:xfrm>
          <a:prstGeom prst="straightConnector1">
            <a:avLst/>
          </a:prstGeom>
          <a:ln w="12700">
            <a:solidFill>
              <a:schemeClr val="bg1">
                <a:lumMod val="5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7" name="四角形: 角を丸くする 36">
            <a:extLst>
              <a:ext uri="{FF2B5EF4-FFF2-40B4-BE49-F238E27FC236}">
                <a16:creationId xmlns:a16="http://schemas.microsoft.com/office/drawing/2014/main" id="{D303ADBC-DB4D-2B7E-E145-30210B1C50DD}"/>
              </a:ext>
            </a:extLst>
          </p:cNvPr>
          <p:cNvSpPr/>
          <p:nvPr/>
        </p:nvSpPr>
        <p:spPr>
          <a:xfrm>
            <a:off x="9916123" y="3280084"/>
            <a:ext cx="234389" cy="232591"/>
          </a:xfrm>
          <a:prstGeom prst="roundRect">
            <a:avLst>
              <a:gd name="adj" fmla="val 7922"/>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49CA3816-8931-4300-ABEA-A6E7517062C7}"/>
              </a:ext>
            </a:extLst>
          </p:cNvPr>
          <p:cNvSpPr/>
          <p:nvPr/>
        </p:nvSpPr>
        <p:spPr>
          <a:xfrm>
            <a:off x="9254270" y="3877719"/>
            <a:ext cx="446974" cy="489767"/>
          </a:xfrm>
          <a:prstGeom prst="roundRect">
            <a:avLst>
              <a:gd name="adj" fmla="val 7922"/>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DDF588C2-AEAE-3C84-D041-9492781CD1D6}"/>
              </a:ext>
            </a:extLst>
          </p:cNvPr>
          <p:cNvSpPr txBox="1"/>
          <p:nvPr/>
        </p:nvSpPr>
        <p:spPr>
          <a:xfrm>
            <a:off x="8993479" y="4361900"/>
            <a:ext cx="1109616" cy="461665"/>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プーリングサイズ</a:t>
            </a:r>
            <a:endParaRPr kumimoji="1" lang="en-US" altLang="ja-JP" sz="12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2×2</a:t>
            </a:r>
            <a:endParaRPr kumimoji="1" lang="ja-JP" altLang="en-US" sz="1200"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D0FD05F6-66C4-9F68-3F23-26DFEDE45BD8}"/>
              </a:ext>
            </a:extLst>
          </p:cNvPr>
          <p:cNvSpPr txBox="1"/>
          <p:nvPr/>
        </p:nvSpPr>
        <p:spPr>
          <a:xfrm>
            <a:off x="7788219" y="4648449"/>
            <a:ext cx="115537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特徴マップ</a:t>
            </a:r>
            <a:endParaRPr kumimoji="1" lang="ja-JP" altLang="en-US" sz="12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6EA89A23-3B05-E6BA-ADE6-FFA96776DC33}"/>
              </a:ext>
            </a:extLst>
          </p:cNvPr>
          <p:cNvSpPr txBox="1"/>
          <p:nvPr/>
        </p:nvSpPr>
        <p:spPr>
          <a:xfrm>
            <a:off x="9877604" y="3925831"/>
            <a:ext cx="1155372"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プーリング後の特徴マップ</a:t>
            </a:r>
            <a:endParaRPr kumimoji="1" lang="ja-JP" altLang="en-US" sz="1200"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623EB8E2-D7E1-A3BC-82B1-44C71F5602F2}"/>
              </a:ext>
            </a:extLst>
          </p:cNvPr>
          <p:cNvSpPr txBox="1"/>
          <p:nvPr/>
        </p:nvSpPr>
        <p:spPr>
          <a:xfrm>
            <a:off x="2973065" y="1359147"/>
            <a:ext cx="1231153"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畳み込み</a:t>
            </a:r>
          </a:p>
        </p:txBody>
      </p:sp>
      <p:sp>
        <p:nvSpPr>
          <p:cNvPr id="45" name="テキスト ボックス 44">
            <a:extLst>
              <a:ext uri="{FF2B5EF4-FFF2-40B4-BE49-F238E27FC236}">
                <a16:creationId xmlns:a16="http://schemas.microsoft.com/office/drawing/2014/main" id="{B327D75D-6CC2-3F3A-BF7E-F87ABF1AF135}"/>
              </a:ext>
            </a:extLst>
          </p:cNvPr>
          <p:cNvSpPr txBox="1"/>
          <p:nvPr/>
        </p:nvSpPr>
        <p:spPr>
          <a:xfrm>
            <a:off x="8025283" y="1325944"/>
            <a:ext cx="1836615" cy="338554"/>
          </a:xfrm>
          <a:prstGeom prst="rect">
            <a:avLst/>
          </a:prstGeom>
          <a:noFill/>
        </p:spPr>
        <p:txBody>
          <a:bodyPr wrap="square" rtlCol="0">
            <a:spAutoFit/>
          </a:bodyPr>
          <a:lstStyle/>
          <a:p>
            <a:r>
              <a:rPr kumimoji="1" lang="ja-JP" altLang="en-US" sz="1600" b="1" dirty="0">
                <a:latin typeface="Meiryo UI" panose="020B0604030504040204" pitchFamily="50" charset="-128"/>
                <a:ea typeface="Meiryo UI" panose="020B0604030504040204" pitchFamily="50" charset="-128"/>
              </a:rPr>
              <a:t>マックス・プーリング</a:t>
            </a:r>
          </a:p>
        </p:txBody>
      </p:sp>
      <p:sp>
        <p:nvSpPr>
          <p:cNvPr id="46" name="テキスト ボックス 45">
            <a:extLst>
              <a:ext uri="{FF2B5EF4-FFF2-40B4-BE49-F238E27FC236}">
                <a16:creationId xmlns:a16="http://schemas.microsoft.com/office/drawing/2014/main" id="{AEA93C41-7ADC-8F3C-27D0-AC8D403EAD14}"/>
              </a:ext>
            </a:extLst>
          </p:cNvPr>
          <p:cNvSpPr txBox="1"/>
          <p:nvPr/>
        </p:nvSpPr>
        <p:spPr>
          <a:xfrm>
            <a:off x="7625902" y="5035539"/>
            <a:ext cx="3370303" cy="261610"/>
          </a:xfrm>
          <a:prstGeom prst="rect">
            <a:avLst/>
          </a:prstGeom>
          <a:noFill/>
        </p:spPr>
        <p:txBody>
          <a:bodyPr wrap="square" rtlCol="0">
            <a:spAutoFit/>
          </a:bodyPr>
          <a:lstStyle/>
          <a:p>
            <a:r>
              <a:rPr kumimoji="1" lang="en-US" altLang="ja-JP" sz="1100" dirty="0">
                <a:latin typeface="Meiryo UI" panose="020B0604030504040204" pitchFamily="50" charset="-128"/>
                <a:ea typeface="Meiryo UI" panose="020B0604030504040204" pitchFamily="50" charset="-128"/>
              </a:rPr>
              <a:t>※</a:t>
            </a:r>
            <a:r>
              <a:rPr kumimoji="1" lang="ja-JP" altLang="en-US" sz="1100" dirty="0">
                <a:latin typeface="Meiryo UI" panose="020B0604030504040204" pitchFamily="50" charset="-128"/>
                <a:ea typeface="Meiryo UI" panose="020B0604030504040204" pitchFamily="50" charset="-128"/>
              </a:rPr>
              <a:t>平均値をとる場合は、アベレージ・プーリングという</a:t>
            </a:r>
          </a:p>
        </p:txBody>
      </p:sp>
      <p:sp>
        <p:nvSpPr>
          <p:cNvPr id="47" name="テキスト ボックス 46">
            <a:extLst>
              <a:ext uri="{FF2B5EF4-FFF2-40B4-BE49-F238E27FC236}">
                <a16:creationId xmlns:a16="http://schemas.microsoft.com/office/drawing/2014/main" id="{68C934AE-30B1-51F8-D711-B5E24E43E70F}"/>
              </a:ext>
            </a:extLst>
          </p:cNvPr>
          <p:cNvSpPr txBox="1"/>
          <p:nvPr/>
        </p:nvSpPr>
        <p:spPr>
          <a:xfrm>
            <a:off x="609982" y="1691809"/>
            <a:ext cx="5711075" cy="738664"/>
          </a:xfrm>
          <a:prstGeom prst="rect">
            <a:avLst/>
          </a:prstGeom>
          <a:noFill/>
        </p:spPr>
        <p:txBody>
          <a:bodyPr wrap="square" rtlCol="0">
            <a:spAutoFit/>
          </a:bodyPr>
          <a:lstStyle/>
          <a:p>
            <a:r>
              <a:rPr lang="ja-JP" altLang="en-US" sz="1400" dirty="0">
                <a:latin typeface="Meiryo UI" panose="020B0604030504040204" pitchFamily="50" charset="-128"/>
                <a:ea typeface="Meiryo UI" panose="020B0604030504040204" pitchFamily="50" charset="-128"/>
              </a:rPr>
              <a:t>ピクセル</a:t>
            </a:r>
            <a:r>
              <a:rPr kumimoji="1" lang="ja-JP" altLang="en-US" sz="1400" dirty="0">
                <a:latin typeface="Meiryo UI" panose="020B0604030504040204" pitchFamily="50" charset="-128"/>
                <a:ea typeface="Meiryo UI" panose="020B0604030504040204" pitchFamily="50" charset="-128"/>
              </a:rPr>
              <a:t>毎の特徴を評価するとユニットの数が多くなり、パラメータも増える（学習時間も長くなる）ため、</a:t>
            </a:r>
            <a:r>
              <a:rPr lang="ja-JP" altLang="en-US" sz="1400" dirty="0">
                <a:latin typeface="Meiryo UI" panose="020B0604030504040204" pitchFamily="50" charset="-128"/>
                <a:ea typeface="Meiryo UI" panose="020B0604030504040204" pitchFamily="50" charset="-128"/>
              </a:rPr>
              <a:t>入力画像を同じカーネルを使いユニットの数を減らし特徴マップを作り、次の層の入力として使う。</a:t>
            </a:r>
            <a:endParaRPr kumimoji="1" lang="ja-JP" altLang="en-US" sz="1400" dirty="0">
              <a:latin typeface="Meiryo UI" panose="020B0604030504040204" pitchFamily="50" charset="-128"/>
              <a:ea typeface="Meiryo UI" panose="020B0604030504040204" pitchFamily="50" charset="-128"/>
            </a:endParaRPr>
          </a:p>
        </p:txBody>
      </p:sp>
      <p:sp>
        <p:nvSpPr>
          <p:cNvPr id="48" name="二等辺三角形 47">
            <a:extLst>
              <a:ext uri="{FF2B5EF4-FFF2-40B4-BE49-F238E27FC236}">
                <a16:creationId xmlns:a16="http://schemas.microsoft.com/office/drawing/2014/main" id="{581A350B-C067-C6D8-D29C-D02F68D24362}"/>
              </a:ext>
            </a:extLst>
          </p:cNvPr>
          <p:cNvSpPr/>
          <p:nvPr/>
        </p:nvSpPr>
        <p:spPr>
          <a:xfrm rot="5400000">
            <a:off x="6004377" y="3811699"/>
            <a:ext cx="2001178" cy="420293"/>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B517B04C-0B7B-4280-B2CC-B3BFCB391F43}"/>
              </a:ext>
            </a:extLst>
          </p:cNvPr>
          <p:cNvSpPr txBox="1"/>
          <p:nvPr/>
        </p:nvSpPr>
        <p:spPr>
          <a:xfrm>
            <a:off x="7167087" y="1660050"/>
            <a:ext cx="3829118" cy="523220"/>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畳み込みで作成された特徴マップをプーリングにより、サイズを小さくする（特徴を凝縮する）。</a:t>
            </a:r>
          </a:p>
        </p:txBody>
      </p:sp>
      <p:sp>
        <p:nvSpPr>
          <p:cNvPr id="9" name="テキスト ボックス 8">
            <a:extLst>
              <a:ext uri="{FF2B5EF4-FFF2-40B4-BE49-F238E27FC236}">
                <a16:creationId xmlns:a16="http://schemas.microsoft.com/office/drawing/2014/main" id="{5609175D-07A1-2D07-80B3-71422A3F39D6}"/>
              </a:ext>
            </a:extLst>
          </p:cNvPr>
          <p:cNvSpPr txBox="1"/>
          <p:nvPr/>
        </p:nvSpPr>
        <p:spPr>
          <a:xfrm>
            <a:off x="3314040" y="4941856"/>
            <a:ext cx="1020203"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フィルタ）</a:t>
            </a:r>
          </a:p>
        </p:txBody>
      </p:sp>
      <p:sp>
        <p:nvSpPr>
          <p:cNvPr id="15" name="テキスト ボックス 14">
            <a:extLst>
              <a:ext uri="{FF2B5EF4-FFF2-40B4-BE49-F238E27FC236}">
                <a16:creationId xmlns:a16="http://schemas.microsoft.com/office/drawing/2014/main" id="{BB45209B-3EF3-4CAA-6F55-D7BC272CF57A}"/>
              </a:ext>
            </a:extLst>
          </p:cNvPr>
          <p:cNvSpPr txBox="1"/>
          <p:nvPr/>
        </p:nvSpPr>
        <p:spPr>
          <a:xfrm>
            <a:off x="2973065" y="2400493"/>
            <a:ext cx="3905475" cy="261610"/>
          </a:xfrm>
          <a:prstGeom prst="rect">
            <a:avLst/>
          </a:prstGeom>
          <a:noFill/>
        </p:spPr>
        <p:txBody>
          <a:bodyPr wrap="square" rtlCol="0">
            <a:spAutoFit/>
          </a:bodyPr>
          <a:lstStyle/>
          <a:p>
            <a:r>
              <a:rPr kumimoji="1" lang="en-US" altLang="ja-JP" sz="1100" dirty="0"/>
              <a:t>※</a:t>
            </a:r>
            <a:r>
              <a:rPr kumimoji="1" lang="ja-JP" altLang="en-US" sz="1100" dirty="0"/>
              <a:t>生物の視覚の情報処理にヒントを得た仕組み</a:t>
            </a:r>
          </a:p>
        </p:txBody>
      </p:sp>
    </p:spTree>
    <p:extLst>
      <p:ext uri="{BB962C8B-B14F-4D97-AF65-F5344CB8AC3E}">
        <p14:creationId xmlns:p14="http://schemas.microsoft.com/office/powerpoint/2010/main" val="265713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C62558-AFE4-A66E-AB86-21426AF5A941}"/>
              </a:ext>
            </a:extLst>
          </p:cNvPr>
          <p:cNvSpPr>
            <a:spLocks noGrp="1"/>
          </p:cNvSpPr>
          <p:nvPr>
            <p:ph type="sldNum" sz="quarter" idx="12"/>
          </p:nvPr>
        </p:nvSpPr>
        <p:spPr/>
        <p:txBody>
          <a:bodyPr/>
          <a:lstStyle/>
          <a:p>
            <a:fld id="{2977F5E9-0479-47A0-9E51-109E0858BCF2}" type="slidenum">
              <a:rPr kumimoji="1" lang="ja-JP" altLang="en-US" smtClean="0"/>
              <a:t>8</a:t>
            </a:fld>
            <a:endParaRPr kumimoji="1" lang="ja-JP" altLang="en-US"/>
          </a:p>
        </p:txBody>
      </p:sp>
      <p:sp>
        <p:nvSpPr>
          <p:cNvPr id="3" name="タイトル 2">
            <a:extLst>
              <a:ext uri="{FF2B5EF4-FFF2-40B4-BE49-F238E27FC236}">
                <a16:creationId xmlns:a16="http://schemas.microsoft.com/office/drawing/2014/main" id="{8A8F8533-B3B0-F208-0691-671302389E78}"/>
              </a:ext>
            </a:extLst>
          </p:cNvPr>
          <p:cNvSpPr>
            <a:spLocks noGrp="1"/>
          </p:cNvSpPr>
          <p:nvPr>
            <p:ph type="title"/>
          </p:nvPr>
        </p:nvSpPr>
        <p:spPr/>
        <p:txBody>
          <a:bodyPr/>
          <a:lstStyle/>
          <a:p>
            <a:r>
              <a:rPr kumimoji="1" lang="ja-JP" altLang="en-US" dirty="0"/>
              <a:t>損失計算</a:t>
            </a:r>
          </a:p>
        </p:txBody>
      </p:sp>
      <p:sp>
        <p:nvSpPr>
          <p:cNvPr id="4" name="テキスト プレースホルダー 3">
            <a:extLst>
              <a:ext uri="{FF2B5EF4-FFF2-40B4-BE49-F238E27FC236}">
                <a16:creationId xmlns:a16="http://schemas.microsoft.com/office/drawing/2014/main" id="{8C83658F-1C1E-1083-9067-E5C067B571ED}"/>
              </a:ext>
            </a:extLst>
          </p:cNvPr>
          <p:cNvSpPr>
            <a:spLocks noGrp="1"/>
          </p:cNvSpPr>
          <p:nvPr>
            <p:ph type="body" sz="quarter" idx="13"/>
          </p:nvPr>
        </p:nvSpPr>
        <p:spPr/>
        <p:txBody>
          <a:bodyPr/>
          <a:lstStyle/>
          <a:p>
            <a:r>
              <a:rPr lang="ja-JP" altLang="en-US" dirty="0"/>
              <a:t>３ｰ１．</a:t>
            </a:r>
            <a:r>
              <a:rPr lang="en-US" altLang="ja-JP" dirty="0"/>
              <a:t>CNN</a:t>
            </a:r>
            <a:r>
              <a:rPr lang="ja-JP" altLang="en-US" dirty="0"/>
              <a:t>解説　画像認識を例として</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66881046-5B90-F291-0A2D-7CF41705C623}"/>
                  </a:ext>
                </a:extLst>
              </p:cNvPr>
              <p:cNvSpPr txBox="1"/>
              <p:nvPr/>
            </p:nvSpPr>
            <p:spPr>
              <a:xfrm>
                <a:off x="735220" y="2551563"/>
                <a:ext cx="227515" cy="155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11</m:t>
                          </m:r>
                        </m:sub>
                      </m:sSub>
                    </m:oMath>
                  </m:oMathPara>
                </a14:m>
                <a:endParaRPr kumimoji="1" lang="ja-JP" altLang="en-US" sz="1400" dirty="0"/>
              </a:p>
            </p:txBody>
          </p:sp>
        </mc:Choice>
        <mc:Fallback xmlns="">
          <p:sp>
            <p:nvSpPr>
              <p:cNvPr id="15" name="テキスト ボックス 14">
                <a:extLst>
                  <a:ext uri="{FF2B5EF4-FFF2-40B4-BE49-F238E27FC236}">
                    <a16:creationId xmlns:a16="http://schemas.microsoft.com/office/drawing/2014/main" id="{66881046-5B90-F291-0A2D-7CF41705C623}"/>
                  </a:ext>
                </a:extLst>
              </p:cNvPr>
              <p:cNvSpPr txBox="1">
                <a:spLocks noRot="1" noChangeAspect="1" noMove="1" noResize="1" noEditPoints="1" noAdjustHandles="1" noChangeArrowheads="1" noChangeShapeType="1" noTextEdit="1"/>
              </p:cNvSpPr>
              <p:nvPr/>
            </p:nvSpPr>
            <p:spPr>
              <a:xfrm>
                <a:off x="735220" y="2551563"/>
                <a:ext cx="227515" cy="155179"/>
              </a:xfrm>
              <a:prstGeom prst="rect">
                <a:avLst/>
              </a:prstGeom>
              <a:blipFill>
                <a:blip r:embed="rId3"/>
                <a:stretch>
                  <a:fillRect l="-21622" r="-35135" b="-60000"/>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4F67F61E-4321-DCF5-DF56-59FBF9D809DA}"/>
              </a:ext>
            </a:extLst>
          </p:cNvPr>
          <p:cNvCxnSpPr>
            <a:cxnSpLocks/>
            <a:stCxn id="44" idx="6"/>
            <a:endCxn id="26" idx="2"/>
          </p:cNvCxnSpPr>
          <p:nvPr/>
        </p:nvCxnSpPr>
        <p:spPr>
          <a:xfrm>
            <a:off x="657007" y="2680629"/>
            <a:ext cx="568955" cy="1305375"/>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58558E7-B9F3-9A54-2D09-9610F6109F24}"/>
                  </a:ext>
                </a:extLst>
              </p:cNvPr>
              <p:cNvSpPr txBox="1"/>
              <p:nvPr/>
            </p:nvSpPr>
            <p:spPr>
              <a:xfrm>
                <a:off x="624925" y="3274334"/>
                <a:ext cx="227515" cy="155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r>
                            <a:rPr kumimoji="1" lang="en-US" altLang="ja-JP" sz="1400" b="0" i="0" smtClean="0">
                              <a:latin typeface="Cambria Math" panose="02040503050406030204" pitchFamily="18" charset="0"/>
                            </a:rPr>
                            <m:t>2</m:t>
                          </m:r>
                        </m:sub>
                      </m:sSub>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358558E7-B9F3-9A54-2D09-9610F6109F24}"/>
                  </a:ext>
                </a:extLst>
              </p:cNvPr>
              <p:cNvSpPr txBox="1">
                <a:spLocks noRot="1" noChangeAspect="1" noMove="1" noResize="1" noEditPoints="1" noAdjustHandles="1" noChangeArrowheads="1" noChangeShapeType="1" noTextEdit="1"/>
              </p:cNvSpPr>
              <p:nvPr/>
            </p:nvSpPr>
            <p:spPr>
              <a:xfrm>
                <a:off x="624925" y="3274334"/>
                <a:ext cx="227515" cy="155179"/>
              </a:xfrm>
              <a:prstGeom prst="rect">
                <a:avLst/>
              </a:prstGeom>
              <a:blipFill>
                <a:blip r:embed="rId4"/>
                <a:stretch>
                  <a:fillRect l="-21622" r="-35135" b="-538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F0D9DE08-0FA3-0033-75FD-059153B10384}"/>
                  </a:ext>
                </a:extLst>
              </p:cNvPr>
              <p:cNvSpPr txBox="1"/>
              <p:nvPr/>
            </p:nvSpPr>
            <p:spPr>
              <a:xfrm>
                <a:off x="566620" y="4278012"/>
                <a:ext cx="227515" cy="155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0">
                              <a:latin typeface="Cambria Math" panose="02040503050406030204" pitchFamily="18" charset="0"/>
                            </a:rPr>
                            <m:t>1</m:t>
                          </m:r>
                          <m:r>
                            <a:rPr kumimoji="1" lang="en-US" altLang="ja-JP" sz="1400" b="0" i="0" smtClean="0">
                              <a:latin typeface="Cambria Math" panose="02040503050406030204" pitchFamily="18" charset="0"/>
                            </a:rPr>
                            <m:t>3</m:t>
                          </m:r>
                        </m:sub>
                      </m:sSub>
                    </m:oMath>
                  </m:oMathPara>
                </a14:m>
                <a:endParaRPr kumimoji="1" lang="ja-JP" altLang="en-US" sz="1400" dirty="0"/>
              </a:p>
            </p:txBody>
          </p:sp>
        </mc:Choice>
        <mc:Fallback xmlns="">
          <p:sp>
            <p:nvSpPr>
              <p:cNvPr id="18" name="テキスト ボックス 17">
                <a:extLst>
                  <a:ext uri="{FF2B5EF4-FFF2-40B4-BE49-F238E27FC236}">
                    <a16:creationId xmlns:a16="http://schemas.microsoft.com/office/drawing/2014/main" id="{F0D9DE08-0FA3-0033-75FD-059153B10384}"/>
                  </a:ext>
                </a:extLst>
              </p:cNvPr>
              <p:cNvSpPr txBox="1">
                <a:spLocks noRot="1" noChangeAspect="1" noMove="1" noResize="1" noEditPoints="1" noAdjustHandles="1" noChangeArrowheads="1" noChangeShapeType="1" noTextEdit="1"/>
              </p:cNvSpPr>
              <p:nvPr/>
            </p:nvSpPr>
            <p:spPr>
              <a:xfrm>
                <a:off x="566620" y="4278012"/>
                <a:ext cx="227515" cy="155179"/>
              </a:xfrm>
              <a:prstGeom prst="rect">
                <a:avLst/>
              </a:prstGeom>
              <a:blipFill>
                <a:blip r:embed="rId5"/>
                <a:stretch>
                  <a:fillRect l="-21622" r="-35135" b="-60000"/>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16B03CAA-5443-764D-0D7B-08125CD196A6}"/>
              </a:ext>
            </a:extLst>
          </p:cNvPr>
          <p:cNvGrpSpPr/>
          <p:nvPr/>
        </p:nvGrpSpPr>
        <p:grpSpPr>
          <a:xfrm>
            <a:off x="291688" y="2502256"/>
            <a:ext cx="365319" cy="356747"/>
            <a:chOff x="736318" y="3150641"/>
            <a:chExt cx="735106" cy="711200"/>
          </a:xfrm>
        </p:grpSpPr>
        <p:sp>
          <p:nvSpPr>
            <p:cNvPr id="44" name="楕円 43">
              <a:extLst>
                <a:ext uri="{FF2B5EF4-FFF2-40B4-BE49-F238E27FC236}">
                  <a16:creationId xmlns:a16="http://schemas.microsoft.com/office/drawing/2014/main" id="{3E6E8B2A-C51C-0C12-480C-AE69A6B5BDA5}"/>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FCF4DEC4-8419-24D1-3DEF-83C1D07BDB9E}"/>
                    </a:ext>
                  </a:extLst>
                </p:cNvPr>
                <p:cNvSpPr txBox="1"/>
                <p:nvPr/>
              </p:nvSpPr>
              <p:spPr>
                <a:xfrm>
                  <a:off x="993029" y="3360810"/>
                  <a:ext cx="309065" cy="309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6" name="テキスト ボックス 5">
                  <a:extLst>
                    <a:ext uri="{FF2B5EF4-FFF2-40B4-BE49-F238E27FC236}">
                      <a16:creationId xmlns:a16="http://schemas.microsoft.com/office/drawing/2014/main" id="{86CE1E24-7E86-83D8-BD5B-C930B62304E6}"/>
                    </a:ext>
                  </a:extLst>
                </p:cNvPr>
                <p:cNvSpPr txBox="1">
                  <a:spLocks noRot="1" noChangeAspect="1" noMove="1" noResize="1" noEditPoints="1" noAdjustHandles="1" noChangeArrowheads="1" noChangeShapeType="1" noTextEdit="1"/>
                </p:cNvSpPr>
                <p:nvPr/>
              </p:nvSpPr>
              <p:spPr>
                <a:xfrm>
                  <a:off x="993029" y="3360810"/>
                  <a:ext cx="309065" cy="309360"/>
                </a:xfrm>
                <a:prstGeom prst="rect">
                  <a:avLst/>
                </a:prstGeom>
                <a:blipFill>
                  <a:blip r:embed="rId13"/>
                  <a:stretch>
                    <a:fillRect l="-11111" r="-2778" b="-14286"/>
                  </a:stretch>
                </a:blipFill>
              </p:spPr>
              <p:txBody>
                <a:bodyPr/>
                <a:lstStyle/>
                <a:p>
                  <a:r>
                    <a:rPr lang="ja-JP" altLang="en-US">
                      <a:noFill/>
                    </a:rPr>
                    <a:t> </a:t>
                  </a:r>
                </a:p>
              </p:txBody>
            </p:sp>
          </mc:Fallback>
        </mc:AlternateContent>
      </p:grpSp>
      <p:sp>
        <p:nvSpPr>
          <p:cNvPr id="20" name="楕円 19">
            <a:extLst>
              <a:ext uri="{FF2B5EF4-FFF2-40B4-BE49-F238E27FC236}">
                <a16:creationId xmlns:a16="http://schemas.microsoft.com/office/drawing/2014/main" id="{8A8F84C2-176A-775A-8794-E1B36B5DBC50}"/>
              </a:ext>
            </a:extLst>
          </p:cNvPr>
          <p:cNvSpPr/>
          <p:nvPr/>
        </p:nvSpPr>
        <p:spPr>
          <a:xfrm>
            <a:off x="1225809" y="2734883"/>
            <a:ext cx="365319" cy="356747"/>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1" name="グループ化 20">
            <a:extLst>
              <a:ext uri="{FF2B5EF4-FFF2-40B4-BE49-F238E27FC236}">
                <a16:creationId xmlns:a16="http://schemas.microsoft.com/office/drawing/2014/main" id="{5C0CE9C3-9C81-BBB5-1210-A6D7C9AE5A4C}"/>
              </a:ext>
            </a:extLst>
          </p:cNvPr>
          <p:cNvGrpSpPr/>
          <p:nvPr/>
        </p:nvGrpSpPr>
        <p:grpSpPr>
          <a:xfrm>
            <a:off x="1229464" y="3245540"/>
            <a:ext cx="365319" cy="356747"/>
            <a:chOff x="2472951" y="4121817"/>
            <a:chExt cx="735106" cy="711200"/>
          </a:xfrm>
        </p:grpSpPr>
        <p:sp>
          <p:nvSpPr>
            <p:cNvPr id="42" name="楕円 41">
              <a:extLst>
                <a:ext uri="{FF2B5EF4-FFF2-40B4-BE49-F238E27FC236}">
                  <a16:creationId xmlns:a16="http://schemas.microsoft.com/office/drawing/2014/main" id="{C4F36051-D80D-3B22-14B9-C2F121E74EA4}"/>
                </a:ext>
              </a:extLst>
            </p:cNvPr>
            <p:cNvSpPr/>
            <p:nvPr/>
          </p:nvSpPr>
          <p:spPr>
            <a:xfrm>
              <a:off x="2472951" y="4121817"/>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CE765043-F0FA-F75E-3200-A3A429D2F41E}"/>
                    </a:ext>
                  </a:extLst>
                </p:cNvPr>
                <p:cNvSpPr txBox="1"/>
                <p:nvPr/>
              </p:nvSpPr>
              <p:spPr>
                <a:xfrm>
                  <a:off x="2629159" y="4292750"/>
                  <a:ext cx="557978" cy="4419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13" name="テキスト ボックス 12">
                  <a:extLst>
                    <a:ext uri="{FF2B5EF4-FFF2-40B4-BE49-F238E27FC236}">
                      <a16:creationId xmlns:a16="http://schemas.microsoft.com/office/drawing/2014/main" id="{B01EDA70-7358-DEE6-261E-09AC5A077BA9}"/>
                    </a:ext>
                  </a:extLst>
                </p:cNvPr>
                <p:cNvSpPr txBox="1">
                  <a:spLocks noRot="1" noChangeAspect="1" noMove="1" noResize="1" noEditPoints="1" noAdjustHandles="1" noChangeArrowheads="1" noChangeShapeType="1" noTextEdit="1"/>
                </p:cNvSpPr>
                <p:nvPr/>
              </p:nvSpPr>
              <p:spPr>
                <a:xfrm>
                  <a:off x="2629159" y="4292750"/>
                  <a:ext cx="557978" cy="441943"/>
                </a:xfrm>
                <a:prstGeom prst="rect">
                  <a:avLst/>
                </a:prstGeom>
                <a:blipFill>
                  <a:blip r:embed="rId14"/>
                  <a:stretch>
                    <a:fillRect/>
                  </a:stretch>
                </a:blipFill>
              </p:spPr>
              <p:txBody>
                <a:bodyPr/>
                <a:lstStyle/>
                <a:p>
                  <a:r>
                    <a:rPr lang="ja-JP" altLang="en-US">
                      <a:noFill/>
                    </a:rPr>
                    <a:t> </a:t>
                  </a:r>
                </a:p>
              </p:txBody>
            </p:sp>
          </mc:Fallback>
        </mc:AlternateContent>
      </p:grpSp>
      <p:grpSp>
        <p:nvGrpSpPr>
          <p:cNvPr id="22" name="グループ化 21">
            <a:extLst>
              <a:ext uri="{FF2B5EF4-FFF2-40B4-BE49-F238E27FC236}">
                <a16:creationId xmlns:a16="http://schemas.microsoft.com/office/drawing/2014/main" id="{7421B559-C7E7-7EEB-701D-379FFD83EA05}"/>
              </a:ext>
            </a:extLst>
          </p:cNvPr>
          <p:cNvGrpSpPr/>
          <p:nvPr/>
        </p:nvGrpSpPr>
        <p:grpSpPr>
          <a:xfrm>
            <a:off x="321872" y="3462367"/>
            <a:ext cx="365319" cy="356747"/>
            <a:chOff x="736318" y="3150641"/>
            <a:chExt cx="735106" cy="711200"/>
          </a:xfrm>
        </p:grpSpPr>
        <p:sp>
          <p:nvSpPr>
            <p:cNvPr id="40" name="楕円 39">
              <a:extLst>
                <a:ext uri="{FF2B5EF4-FFF2-40B4-BE49-F238E27FC236}">
                  <a16:creationId xmlns:a16="http://schemas.microsoft.com/office/drawing/2014/main" id="{16F0A7C3-BF35-3DA0-4FD0-94D0FB55D9FD}"/>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DEFB281B-3712-07CE-439B-D4499930BF6E}"/>
                    </a:ext>
                  </a:extLst>
                </p:cNvPr>
                <p:cNvSpPr txBox="1"/>
                <p:nvPr/>
              </p:nvSpPr>
              <p:spPr>
                <a:xfrm>
                  <a:off x="993029" y="3360810"/>
                  <a:ext cx="314807" cy="309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smtClean="0">
                                <a:latin typeface="Cambria Math" panose="02040503050406030204" pitchFamily="18" charset="0"/>
                              </a:rPr>
                              <m:t>2</m:t>
                            </m:r>
                          </m:sub>
                        </m:sSub>
                      </m:oMath>
                    </m:oMathPara>
                  </a14:m>
                  <a:endParaRPr kumimoji="1" lang="ja-JP" altLang="en-US" sz="1400" dirty="0"/>
                </a:p>
              </p:txBody>
            </p:sp>
          </mc:Choice>
          <mc:Fallback xmlns="">
            <p:sp>
              <p:nvSpPr>
                <p:cNvPr id="17" name="テキスト ボックス 16">
                  <a:extLst>
                    <a:ext uri="{FF2B5EF4-FFF2-40B4-BE49-F238E27FC236}">
                      <a16:creationId xmlns:a16="http://schemas.microsoft.com/office/drawing/2014/main" id="{FA66FB2E-6FCB-0889-3251-E348A7172E0B}"/>
                    </a:ext>
                  </a:extLst>
                </p:cNvPr>
                <p:cNvSpPr txBox="1">
                  <a:spLocks noRot="1" noChangeAspect="1" noMove="1" noResize="1" noEditPoints="1" noAdjustHandles="1" noChangeArrowheads="1" noChangeShapeType="1" noTextEdit="1"/>
                </p:cNvSpPr>
                <p:nvPr/>
              </p:nvSpPr>
              <p:spPr>
                <a:xfrm>
                  <a:off x="993029" y="3360810"/>
                  <a:ext cx="314807" cy="309360"/>
                </a:xfrm>
                <a:prstGeom prst="rect">
                  <a:avLst/>
                </a:prstGeom>
                <a:blipFill>
                  <a:blip r:embed="rId15"/>
                  <a:stretch>
                    <a:fillRect l="-10811" r="-2703" b="-11111"/>
                  </a:stretch>
                </a:blipFill>
              </p:spPr>
              <p:txBody>
                <a:bodyPr/>
                <a:lstStyle/>
                <a:p>
                  <a:r>
                    <a:rPr lang="ja-JP" altLang="en-US">
                      <a:noFill/>
                    </a:rPr>
                    <a:t> </a:t>
                  </a:r>
                </a:p>
              </p:txBody>
            </p:sp>
          </mc:Fallback>
        </mc:AlternateContent>
      </p:grpSp>
      <p:grpSp>
        <p:nvGrpSpPr>
          <p:cNvPr id="23" name="グループ化 22">
            <a:extLst>
              <a:ext uri="{FF2B5EF4-FFF2-40B4-BE49-F238E27FC236}">
                <a16:creationId xmlns:a16="http://schemas.microsoft.com/office/drawing/2014/main" id="{2C429170-DB56-87B8-B335-0109EB19DD62}"/>
              </a:ext>
            </a:extLst>
          </p:cNvPr>
          <p:cNvGrpSpPr/>
          <p:nvPr/>
        </p:nvGrpSpPr>
        <p:grpSpPr>
          <a:xfrm>
            <a:off x="331232" y="4463379"/>
            <a:ext cx="365319" cy="356747"/>
            <a:chOff x="736318" y="3150641"/>
            <a:chExt cx="735106" cy="711200"/>
          </a:xfrm>
        </p:grpSpPr>
        <p:sp>
          <p:nvSpPr>
            <p:cNvPr id="38" name="楕円 37">
              <a:extLst>
                <a:ext uri="{FF2B5EF4-FFF2-40B4-BE49-F238E27FC236}">
                  <a16:creationId xmlns:a16="http://schemas.microsoft.com/office/drawing/2014/main" id="{5ADF5BEC-E2ED-4B21-2368-C24499347CA0}"/>
                </a:ext>
              </a:extLst>
            </p:cNvPr>
            <p:cNvSpPr/>
            <p:nvPr/>
          </p:nvSpPr>
          <p:spPr>
            <a:xfrm>
              <a:off x="736318" y="3150641"/>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FC0C723-2C69-958B-32C9-6EF164BBD66D}"/>
                    </a:ext>
                  </a:extLst>
                </p:cNvPr>
                <p:cNvSpPr txBox="1"/>
                <p:nvPr/>
              </p:nvSpPr>
              <p:spPr>
                <a:xfrm>
                  <a:off x="993029" y="3360810"/>
                  <a:ext cx="314807" cy="309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𝑥</m:t>
                            </m:r>
                          </m:e>
                          <m:sub>
                            <m:r>
                              <a:rPr lang="en-US" altLang="ja-JP" sz="1400" i="1" smtClean="0">
                                <a:latin typeface="Cambria Math" panose="02040503050406030204" pitchFamily="18" charset="0"/>
                              </a:rPr>
                              <m:t>3</m:t>
                            </m:r>
                          </m:sub>
                        </m:sSub>
                      </m:oMath>
                    </m:oMathPara>
                  </a14:m>
                  <a:endParaRPr kumimoji="1" lang="ja-JP" altLang="en-US" sz="1400" dirty="0"/>
                </a:p>
              </p:txBody>
            </p:sp>
          </mc:Choice>
          <mc:Fallback xmlns="">
            <p:sp>
              <p:nvSpPr>
                <p:cNvPr id="20" name="テキスト ボックス 19">
                  <a:extLst>
                    <a:ext uri="{FF2B5EF4-FFF2-40B4-BE49-F238E27FC236}">
                      <a16:creationId xmlns:a16="http://schemas.microsoft.com/office/drawing/2014/main" id="{802B1A7B-C0E3-93F5-C870-6370AE7ABB60}"/>
                    </a:ext>
                  </a:extLst>
                </p:cNvPr>
                <p:cNvSpPr txBox="1">
                  <a:spLocks noRot="1" noChangeAspect="1" noMove="1" noResize="1" noEditPoints="1" noAdjustHandles="1" noChangeArrowheads="1" noChangeShapeType="1" noTextEdit="1"/>
                </p:cNvSpPr>
                <p:nvPr/>
              </p:nvSpPr>
              <p:spPr>
                <a:xfrm>
                  <a:off x="993029" y="3360810"/>
                  <a:ext cx="314807" cy="309360"/>
                </a:xfrm>
                <a:prstGeom prst="rect">
                  <a:avLst/>
                </a:prstGeom>
                <a:blipFill>
                  <a:blip r:embed="rId16"/>
                  <a:stretch>
                    <a:fillRect l="-7895" b="-11111"/>
                  </a:stretch>
                </a:blipFill>
              </p:spPr>
              <p:txBody>
                <a:bodyPr/>
                <a:lstStyle/>
                <a:p>
                  <a:r>
                    <a:rPr lang="ja-JP" altLang="en-US">
                      <a:noFill/>
                    </a:rPr>
                    <a:t> </a:t>
                  </a:r>
                </a:p>
              </p:txBody>
            </p:sp>
          </mc:Fallback>
        </mc:AlternateContent>
      </p:grpSp>
      <p:cxnSp>
        <p:nvCxnSpPr>
          <p:cNvPr id="24" name="直線矢印コネクタ 23">
            <a:extLst>
              <a:ext uri="{FF2B5EF4-FFF2-40B4-BE49-F238E27FC236}">
                <a16:creationId xmlns:a16="http://schemas.microsoft.com/office/drawing/2014/main" id="{BD4F9814-C48C-CAFC-339D-15AA8874E59C}"/>
              </a:ext>
            </a:extLst>
          </p:cNvPr>
          <p:cNvCxnSpPr>
            <a:cxnSpLocks/>
            <a:stCxn id="44" idx="6"/>
            <a:endCxn id="20" idx="2"/>
          </p:cNvCxnSpPr>
          <p:nvPr/>
        </p:nvCxnSpPr>
        <p:spPr>
          <a:xfrm>
            <a:off x="657007" y="2680629"/>
            <a:ext cx="568802" cy="232627"/>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089543A9-B762-29B7-04C8-BDC605E24F29}"/>
              </a:ext>
            </a:extLst>
          </p:cNvPr>
          <p:cNvCxnSpPr>
            <a:stCxn id="42" idx="0"/>
            <a:endCxn id="20" idx="4"/>
          </p:cNvCxnSpPr>
          <p:nvPr/>
        </p:nvCxnSpPr>
        <p:spPr>
          <a:xfrm flipH="1" flipV="1">
            <a:off x="1408468" y="3091630"/>
            <a:ext cx="3656" cy="15391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楕円 25">
            <a:extLst>
              <a:ext uri="{FF2B5EF4-FFF2-40B4-BE49-F238E27FC236}">
                <a16:creationId xmlns:a16="http://schemas.microsoft.com/office/drawing/2014/main" id="{EFC11C47-C51B-2FDD-155F-AC92CDA38027}"/>
              </a:ext>
            </a:extLst>
          </p:cNvPr>
          <p:cNvSpPr/>
          <p:nvPr/>
        </p:nvSpPr>
        <p:spPr>
          <a:xfrm>
            <a:off x="1225962" y="3807631"/>
            <a:ext cx="365319" cy="356747"/>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7" name="グループ化 26">
            <a:extLst>
              <a:ext uri="{FF2B5EF4-FFF2-40B4-BE49-F238E27FC236}">
                <a16:creationId xmlns:a16="http://schemas.microsoft.com/office/drawing/2014/main" id="{74AF11E6-E779-2B52-EEAE-28ECE5761E07}"/>
              </a:ext>
            </a:extLst>
          </p:cNvPr>
          <p:cNvGrpSpPr/>
          <p:nvPr/>
        </p:nvGrpSpPr>
        <p:grpSpPr>
          <a:xfrm>
            <a:off x="1227703" y="4322203"/>
            <a:ext cx="365319" cy="356747"/>
            <a:chOff x="2472951" y="4121817"/>
            <a:chExt cx="735106" cy="711200"/>
          </a:xfrm>
        </p:grpSpPr>
        <p:sp>
          <p:nvSpPr>
            <p:cNvPr id="36" name="楕円 35">
              <a:extLst>
                <a:ext uri="{FF2B5EF4-FFF2-40B4-BE49-F238E27FC236}">
                  <a16:creationId xmlns:a16="http://schemas.microsoft.com/office/drawing/2014/main" id="{CC1F3181-9DBB-9610-4629-A6B3EF28A9DC}"/>
                </a:ext>
              </a:extLst>
            </p:cNvPr>
            <p:cNvSpPr/>
            <p:nvPr/>
          </p:nvSpPr>
          <p:spPr>
            <a:xfrm>
              <a:off x="2472951" y="4121817"/>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6906315-FCCD-D3FF-AEE3-DC4E0AC600AB}"/>
                    </a:ext>
                  </a:extLst>
                </p:cNvPr>
                <p:cNvSpPr txBox="1"/>
                <p:nvPr/>
              </p:nvSpPr>
              <p:spPr>
                <a:xfrm>
                  <a:off x="2629158" y="4292750"/>
                  <a:ext cx="563720" cy="4419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a:rPr lang="en-US" altLang="ja-JP" sz="1400" i="1" smtClean="0">
                                <a:latin typeface="Cambria Math" panose="02040503050406030204" pitchFamily="18" charset="0"/>
                              </a:rPr>
                              <m:t>2</m:t>
                            </m:r>
                          </m:sub>
                        </m:sSub>
                      </m:oMath>
                    </m:oMathPara>
                  </a14:m>
                  <a:endParaRPr kumimoji="1" lang="ja-JP" altLang="en-US" sz="1400" dirty="0"/>
                </a:p>
              </p:txBody>
            </p:sp>
          </mc:Choice>
          <mc:Fallback xmlns="">
            <p:sp>
              <p:nvSpPr>
                <p:cNvPr id="41" name="テキスト ボックス 40">
                  <a:extLst>
                    <a:ext uri="{FF2B5EF4-FFF2-40B4-BE49-F238E27FC236}">
                      <a16:creationId xmlns:a16="http://schemas.microsoft.com/office/drawing/2014/main" id="{116378C3-E948-89DD-7B87-143550DF641C}"/>
                    </a:ext>
                  </a:extLst>
                </p:cNvPr>
                <p:cNvSpPr txBox="1">
                  <a:spLocks noRot="1" noChangeAspect="1" noMove="1" noResize="1" noEditPoints="1" noAdjustHandles="1" noChangeArrowheads="1" noChangeShapeType="1" noTextEdit="1"/>
                </p:cNvSpPr>
                <p:nvPr/>
              </p:nvSpPr>
              <p:spPr>
                <a:xfrm>
                  <a:off x="2629158" y="4292750"/>
                  <a:ext cx="563720" cy="441943"/>
                </a:xfrm>
                <a:prstGeom prst="rect">
                  <a:avLst/>
                </a:prstGeom>
                <a:blipFill>
                  <a:blip r:embed="rId17"/>
                  <a:stretch>
                    <a:fillRect/>
                  </a:stretch>
                </a:blipFill>
              </p:spPr>
              <p:txBody>
                <a:bodyPr/>
                <a:lstStyle/>
                <a:p>
                  <a:r>
                    <a:rPr lang="ja-JP" altLang="en-US">
                      <a:noFill/>
                    </a:rPr>
                    <a:t> </a:t>
                  </a:r>
                </a:p>
              </p:txBody>
            </p:sp>
          </mc:Fallback>
        </mc:AlternateContent>
      </p:grpSp>
      <p:cxnSp>
        <p:nvCxnSpPr>
          <p:cNvPr id="28" name="直線矢印コネクタ 27">
            <a:extLst>
              <a:ext uri="{FF2B5EF4-FFF2-40B4-BE49-F238E27FC236}">
                <a16:creationId xmlns:a16="http://schemas.microsoft.com/office/drawing/2014/main" id="{008B4AEA-F140-2F8C-9829-5773F1714681}"/>
              </a:ext>
            </a:extLst>
          </p:cNvPr>
          <p:cNvCxnSpPr>
            <a:stCxn id="36" idx="0"/>
            <a:endCxn id="26" idx="4"/>
          </p:cNvCxnSpPr>
          <p:nvPr/>
        </p:nvCxnSpPr>
        <p:spPr>
          <a:xfrm flipH="1" flipV="1">
            <a:off x="1408622" y="4164378"/>
            <a:ext cx="1741" cy="157825"/>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線矢印コネクタ 28">
            <a:extLst>
              <a:ext uri="{FF2B5EF4-FFF2-40B4-BE49-F238E27FC236}">
                <a16:creationId xmlns:a16="http://schemas.microsoft.com/office/drawing/2014/main" id="{2CFE4375-2FC8-3AC8-1924-72F04D77863A}"/>
              </a:ext>
            </a:extLst>
          </p:cNvPr>
          <p:cNvCxnSpPr>
            <a:cxnSpLocks/>
            <a:stCxn id="40" idx="6"/>
            <a:endCxn id="20" idx="2"/>
          </p:cNvCxnSpPr>
          <p:nvPr/>
        </p:nvCxnSpPr>
        <p:spPr>
          <a:xfrm flipV="1">
            <a:off x="687191" y="2913256"/>
            <a:ext cx="538618" cy="727484"/>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143934FC-D18D-E0A0-5DD9-3BD5DD7F4CA0}"/>
              </a:ext>
            </a:extLst>
          </p:cNvPr>
          <p:cNvCxnSpPr>
            <a:cxnSpLocks/>
            <a:stCxn id="38" idx="6"/>
            <a:endCxn id="20" idx="2"/>
          </p:cNvCxnSpPr>
          <p:nvPr/>
        </p:nvCxnSpPr>
        <p:spPr>
          <a:xfrm flipV="1">
            <a:off x="696550" y="2913256"/>
            <a:ext cx="529258" cy="1728496"/>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1" name="直線矢印コネクタ 30">
            <a:extLst>
              <a:ext uri="{FF2B5EF4-FFF2-40B4-BE49-F238E27FC236}">
                <a16:creationId xmlns:a16="http://schemas.microsoft.com/office/drawing/2014/main" id="{497162FE-DAA3-7560-D52B-F7DEFD9267BF}"/>
              </a:ext>
            </a:extLst>
          </p:cNvPr>
          <p:cNvCxnSpPr>
            <a:cxnSpLocks/>
            <a:stCxn id="40" idx="6"/>
            <a:endCxn id="26" idx="2"/>
          </p:cNvCxnSpPr>
          <p:nvPr/>
        </p:nvCxnSpPr>
        <p:spPr>
          <a:xfrm>
            <a:off x="687191" y="3640740"/>
            <a:ext cx="538771" cy="345264"/>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2" name="直線矢印コネクタ 31">
            <a:extLst>
              <a:ext uri="{FF2B5EF4-FFF2-40B4-BE49-F238E27FC236}">
                <a16:creationId xmlns:a16="http://schemas.microsoft.com/office/drawing/2014/main" id="{5087412D-547C-7407-F951-48B7C7E03559}"/>
              </a:ext>
            </a:extLst>
          </p:cNvPr>
          <p:cNvCxnSpPr>
            <a:cxnSpLocks/>
            <a:stCxn id="38" idx="6"/>
            <a:endCxn id="26" idx="2"/>
          </p:cNvCxnSpPr>
          <p:nvPr/>
        </p:nvCxnSpPr>
        <p:spPr>
          <a:xfrm flipV="1">
            <a:off x="696550" y="3986005"/>
            <a:ext cx="529412" cy="655748"/>
          </a:xfrm>
          <a:prstGeom prst="straightConnector1">
            <a:avLst/>
          </a:prstGeom>
          <a:ln w="12700">
            <a:solidFill>
              <a:schemeClr val="bg1">
                <a:lumMod val="50000"/>
              </a:schemeClr>
            </a:solidFill>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BBCE7D3-EF27-7D89-A226-9F73DCB53DBB}"/>
                  </a:ext>
                </a:extLst>
              </p:cNvPr>
              <p:cNvSpPr txBox="1"/>
              <p:nvPr/>
            </p:nvSpPr>
            <p:spPr>
              <a:xfrm>
                <a:off x="570770" y="2836373"/>
                <a:ext cx="230367" cy="155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2</m:t>
                          </m:r>
                          <m:r>
                            <a:rPr kumimoji="1" lang="ja-JP" altLang="en-US" sz="1400" i="0">
                              <a:latin typeface="Cambria Math" panose="02040503050406030204" pitchFamily="18" charset="0"/>
                            </a:rPr>
                            <m:t>1</m:t>
                          </m:r>
                        </m:sub>
                      </m:sSub>
                    </m:oMath>
                  </m:oMathPara>
                </a14:m>
                <a:endParaRPr kumimoji="1" lang="ja-JP" altLang="en-US" sz="1400" dirty="0"/>
              </a:p>
            </p:txBody>
          </p:sp>
        </mc:Choice>
        <mc:Fallback xmlns="">
          <p:sp>
            <p:nvSpPr>
              <p:cNvPr id="33" name="テキスト ボックス 32">
                <a:extLst>
                  <a:ext uri="{FF2B5EF4-FFF2-40B4-BE49-F238E27FC236}">
                    <a16:creationId xmlns:a16="http://schemas.microsoft.com/office/drawing/2014/main" id="{DBBCE7D3-EF27-7D89-A226-9F73DCB53DBB}"/>
                  </a:ext>
                </a:extLst>
              </p:cNvPr>
              <p:cNvSpPr txBox="1">
                <a:spLocks noRot="1" noChangeAspect="1" noMove="1" noResize="1" noEditPoints="1" noAdjustHandles="1" noChangeArrowheads="1" noChangeShapeType="1" noTextEdit="1"/>
              </p:cNvSpPr>
              <p:nvPr/>
            </p:nvSpPr>
            <p:spPr>
              <a:xfrm>
                <a:off x="570770" y="2836373"/>
                <a:ext cx="230367" cy="155179"/>
              </a:xfrm>
              <a:prstGeom prst="rect">
                <a:avLst/>
              </a:prstGeom>
              <a:blipFill>
                <a:blip r:embed="rId18"/>
                <a:stretch>
                  <a:fillRect l="-21622" r="-37838" b="-538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59192F1-820E-A319-1023-1FB15C1F42E3}"/>
                  </a:ext>
                </a:extLst>
              </p:cNvPr>
              <p:cNvSpPr txBox="1"/>
              <p:nvPr/>
            </p:nvSpPr>
            <p:spPr>
              <a:xfrm>
                <a:off x="671808" y="3721427"/>
                <a:ext cx="230367" cy="155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22</m:t>
                          </m:r>
                        </m:sub>
                      </m:sSub>
                    </m:oMath>
                  </m:oMathPara>
                </a14:m>
                <a:endParaRPr kumimoji="1" lang="ja-JP" altLang="en-US" sz="1400" dirty="0"/>
              </a:p>
            </p:txBody>
          </p:sp>
        </mc:Choice>
        <mc:Fallback xmlns="">
          <p:sp>
            <p:nvSpPr>
              <p:cNvPr id="34" name="テキスト ボックス 33">
                <a:extLst>
                  <a:ext uri="{FF2B5EF4-FFF2-40B4-BE49-F238E27FC236}">
                    <a16:creationId xmlns:a16="http://schemas.microsoft.com/office/drawing/2014/main" id="{B59192F1-820E-A319-1023-1FB15C1F42E3}"/>
                  </a:ext>
                </a:extLst>
              </p:cNvPr>
              <p:cNvSpPr txBox="1">
                <a:spLocks noRot="1" noChangeAspect="1" noMove="1" noResize="1" noEditPoints="1" noAdjustHandles="1" noChangeArrowheads="1" noChangeShapeType="1" noTextEdit="1"/>
              </p:cNvSpPr>
              <p:nvPr/>
            </p:nvSpPr>
            <p:spPr>
              <a:xfrm>
                <a:off x="671808" y="3721427"/>
                <a:ext cx="230367" cy="155179"/>
              </a:xfrm>
              <a:prstGeom prst="rect">
                <a:avLst/>
              </a:prstGeom>
              <a:blipFill>
                <a:blip r:embed="rId19"/>
                <a:stretch>
                  <a:fillRect l="-18421" r="-34211" b="-538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E593A9F-4FF7-AB92-BB2B-AE3335F95194}"/>
                  </a:ext>
                </a:extLst>
              </p:cNvPr>
              <p:cNvSpPr txBox="1"/>
              <p:nvPr/>
            </p:nvSpPr>
            <p:spPr>
              <a:xfrm>
                <a:off x="914020" y="4328507"/>
                <a:ext cx="230368" cy="155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en-US" altLang="ja-JP" sz="1400" b="0" i="0" smtClean="0">
                              <a:latin typeface="Cambria Math" panose="02040503050406030204" pitchFamily="18" charset="0"/>
                            </a:rPr>
                            <m:t>2</m:t>
                          </m:r>
                          <m:r>
                            <a:rPr kumimoji="1" lang="en-US" altLang="ja-JP" sz="1400" b="0" i="1" smtClean="0">
                              <a:latin typeface="Cambria Math" panose="02040503050406030204" pitchFamily="18" charset="0"/>
                            </a:rPr>
                            <m:t>3</m:t>
                          </m:r>
                        </m:sub>
                      </m:sSub>
                    </m:oMath>
                  </m:oMathPara>
                </a14:m>
                <a:endParaRPr kumimoji="1" lang="ja-JP" altLang="en-US" sz="1400" dirty="0"/>
              </a:p>
            </p:txBody>
          </p:sp>
        </mc:Choice>
        <mc:Fallback xmlns="">
          <p:sp>
            <p:nvSpPr>
              <p:cNvPr id="35" name="テキスト ボックス 34">
                <a:extLst>
                  <a:ext uri="{FF2B5EF4-FFF2-40B4-BE49-F238E27FC236}">
                    <a16:creationId xmlns:a16="http://schemas.microsoft.com/office/drawing/2014/main" id="{6E593A9F-4FF7-AB92-BB2B-AE3335F95194}"/>
                  </a:ext>
                </a:extLst>
              </p:cNvPr>
              <p:cNvSpPr txBox="1">
                <a:spLocks noRot="1" noChangeAspect="1" noMove="1" noResize="1" noEditPoints="1" noAdjustHandles="1" noChangeArrowheads="1" noChangeShapeType="1" noTextEdit="1"/>
              </p:cNvSpPr>
              <p:nvPr/>
            </p:nvSpPr>
            <p:spPr>
              <a:xfrm>
                <a:off x="914020" y="4328507"/>
                <a:ext cx="230368" cy="155179"/>
              </a:xfrm>
              <a:prstGeom prst="rect">
                <a:avLst/>
              </a:prstGeom>
              <a:blipFill>
                <a:blip r:embed="rId20"/>
                <a:stretch>
                  <a:fillRect l="-21053" r="-34211" b="-538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DFF3673-7907-0548-BA7A-123D91CEA132}"/>
                  </a:ext>
                </a:extLst>
              </p:cNvPr>
              <p:cNvSpPr txBox="1"/>
              <p:nvPr/>
            </p:nvSpPr>
            <p:spPr>
              <a:xfrm>
                <a:off x="1049659" y="2737033"/>
                <a:ext cx="749791" cy="316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800" i="1" smtClean="0">
                              <a:solidFill>
                                <a:srgbClr val="836967"/>
                              </a:solidFill>
                              <a:latin typeface="Cambria Math" panose="02040503050406030204" pitchFamily="18" charset="0"/>
                            </a:rPr>
                          </m:ctrlPr>
                        </m:sSubPr>
                        <m:e>
                          <m:r>
                            <a:rPr kumimoji="1" lang="ja-JP" altLang="en-US" sz="1800" i="1">
                              <a:latin typeface="Cambria Math" panose="02040503050406030204" pitchFamily="18" charset="0"/>
                            </a:rPr>
                            <m:t>𝑢</m:t>
                          </m:r>
                        </m:e>
                        <m:sub>
                          <m:r>
                            <a:rPr kumimoji="1" lang="ja-JP" altLang="en-US" sz="1800" i="0">
                              <a:latin typeface="Cambria Math" panose="02040503050406030204" pitchFamily="18" charset="0"/>
                            </a:rPr>
                            <m:t>1</m:t>
                          </m:r>
                        </m:sub>
                      </m:sSub>
                    </m:oMath>
                  </m:oMathPara>
                </a14:m>
                <a:endParaRPr lang="ja-JP" altLang="en-US" dirty="0"/>
              </a:p>
            </p:txBody>
          </p:sp>
        </mc:Choice>
        <mc:Fallback xmlns="">
          <p:sp>
            <p:nvSpPr>
              <p:cNvPr id="7" name="テキスト ボックス 6">
                <a:extLst>
                  <a:ext uri="{FF2B5EF4-FFF2-40B4-BE49-F238E27FC236}">
                    <a16:creationId xmlns:a16="http://schemas.microsoft.com/office/drawing/2014/main" id="{5DFF3673-7907-0548-BA7A-123D91CEA132}"/>
                  </a:ext>
                </a:extLst>
              </p:cNvPr>
              <p:cNvSpPr txBox="1">
                <a:spLocks noRot="1" noChangeAspect="1" noMove="1" noResize="1" noEditPoints="1" noAdjustHandles="1" noChangeArrowheads="1" noChangeShapeType="1" noTextEdit="1"/>
              </p:cNvSpPr>
              <p:nvPr/>
            </p:nvSpPr>
            <p:spPr>
              <a:xfrm>
                <a:off x="1049659" y="2737033"/>
                <a:ext cx="749791" cy="316143"/>
              </a:xfrm>
              <a:prstGeom prst="rect">
                <a:avLst/>
              </a:prstGeom>
              <a:blipFill>
                <a:blip r:embed="rId21"/>
                <a:stretch>
                  <a:fillRect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08B079C-93E8-EE3F-AAAA-145927B46DD3}"/>
                  </a:ext>
                </a:extLst>
              </p:cNvPr>
              <p:cNvSpPr txBox="1"/>
              <p:nvPr/>
            </p:nvSpPr>
            <p:spPr>
              <a:xfrm>
                <a:off x="1037968" y="3811037"/>
                <a:ext cx="749791" cy="316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800" i="1" smtClean="0">
                              <a:solidFill>
                                <a:srgbClr val="836967"/>
                              </a:solidFill>
                              <a:latin typeface="Cambria Math" panose="02040503050406030204" pitchFamily="18" charset="0"/>
                            </a:rPr>
                          </m:ctrlPr>
                        </m:sSubPr>
                        <m:e>
                          <m:r>
                            <a:rPr kumimoji="1" lang="ja-JP" altLang="en-US" sz="1800" i="1">
                              <a:latin typeface="Cambria Math" panose="02040503050406030204" pitchFamily="18" charset="0"/>
                            </a:rPr>
                            <m:t>𝑢</m:t>
                          </m:r>
                        </m:e>
                        <m:sub>
                          <m:r>
                            <a:rPr lang="en-US" altLang="ja-JP" i="1">
                              <a:latin typeface="Cambria Math" panose="02040503050406030204" pitchFamily="18" charset="0"/>
                            </a:rPr>
                            <m:t>2</m:t>
                          </m:r>
                        </m:sub>
                      </m:sSub>
                    </m:oMath>
                  </m:oMathPara>
                </a14:m>
                <a:endParaRPr lang="ja-JP" altLang="en-US" dirty="0"/>
              </a:p>
            </p:txBody>
          </p:sp>
        </mc:Choice>
        <mc:Fallback xmlns="">
          <p:sp>
            <p:nvSpPr>
              <p:cNvPr id="8" name="テキスト ボックス 7">
                <a:extLst>
                  <a:ext uri="{FF2B5EF4-FFF2-40B4-BE49-F238E27FC236}">
                    <a16:creationId xmlns:a16="http://schemas.microsoft.com/office/drawing/2014/main" id="{308B079C-93E8-EE3F-AAAA-145927B46DD3}"/>
                  </a:ext>
                </a:extLst>
              </p:cNvPr>
              <p:cNvSpPr txBox="1">
                <a:spLocks noRot="1" noChangeAspect="1" noMove="1" noResize="1" noEditPoints="1" noAdjustHandles="1" noChangeArrowheads="1" noChangeShapeType="1" noTextEdit="1"/>
              </p:cNvSpPr>
              <p:nvPr/>
            </p:nvSpPr>
            <p:spPr>
              <a:xfrm>
                <a:off x="1037968" y="3811037"/>
                <a:ext cx="749791" cy="316143"/>
              </a:xfrm>
              <a:prstGeom prst="rect">
                <a:avLst/>
              </a:prstGeom>
              <a:blipFill>
                <a:blip r:embed="rId22"/>
                <a:stretch>
                  <a:fillRect b="-15385"/>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3D0C4A18-D578-24B2-B0FA-0AC1017878D4}"/>
              </a:ext>
            </a:extLst>
          </p:cNvPr>
          <p:cNvSpPr txBox="1"/>
          <p:nvPr/>
        </p:nvSpPr>
        <p:spPr>
          <a:xfrm>
            <a:off x="2565419" y="2986562"/>
            <a:ext cx="824114" cy="230832"/>
          </a:xfrm>
          <a:prstGeom prst="rect">
            <a:avLst/>
          </a:prstGeom>
          <a:noFill/>
        </p:spPr>
        <p:txBody>
          <a:bodyPr wrap="square" rtlCol="0">
            <a:spAutoFit/>
          </a:bodyPr>
          <a:lstStyle/>
          <a:p>
            <a:r>
              <a:rPr kumimoji="1" lang="ja-JP" altLang="en-US" sz="900" dirty="0">
                <a:latin typeface="Meiryo UI" panose="020B0604030504040204" pitchFamily="50" charset="-128"/>
                <a:ea typeface="Meiryo UI" panose="020B0604030504040204" pitchFamily="50" charset="-128"/>
              </a:rPr>
              <a:t>活性化関数</a:t>
            </a:r>
          </a:p>
        </p:txBody>
      </p:sp>
      <p:sp>
        <p:nvSpPr>
          <p:cNvPr id="49" name="楕円 48">
            <a:extLst>
              <a:ext uri="{FF2B5EF4-FFF2-40B4-BE49-F238E27FC236}">
                <a16:creationId xmlns:a16="http://schemas.microsoft.com/office/drawing/2014/main" id="{91D3EE59-C4BC-626A-A935-8332844A8E30}"/>
              </a:ext>
            </a:extLst>
          </p:cNvPr>
          <p:cNvSpPr/>
          <p:nvPr/>
        </p:nvSpPr>
        <p:spPr>
          <a:xfrm>
            <a:off x="2363369" y="3515158"/>
            <a:ext cx="365319" cy="356747"/>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0" name="グループ化 49">
            <a:extLst>
              <a:ext uri="{FF2B5EF4-FFF2-40B4-BE49-F238E27FC236}">
                <a16:creationId xmlns:a16="http://schemas.microsoft.com/office/drawing/2014/main" id="{E4C61731-6E0B-E8E1-A66E-40EB5AECE842}"/>
              </a:ext>
            </a:extLst>
          </p:cNvPr>
          <p:cNvGrpSpPr/>
          <p:nvPr/>
        </p:nvGrpSpPr>
        <p:grpSpPr>
          <a:xfrm>
            <a:off x="2367025" y="4025814"/>
            <a:ext cx="459636" cy="359899"/>
            <a:chOff x="2472951" y="4121817"/>
            <a:chExt cx="924893" cy="717484"/>
          </a:xfrm>
        </p:grpSpPr>
        <p:sp>
          <p:nvSpPr>
            <p:cNvPr id="51" name="楕円 50">
              <a:extLst>
                <a:ext uri="{FF2B5EF4-FFF2-40B4-BE49-F238E27FC236}">
                  <a16:creationId xmlns:a16="http://schemas.microsoft.com/office/drawing/2014/main" id="{4E7A2497-E841-A5BC-F1D8-2A31939FF023}"/>
                </a:ext>
              </a:extLst>
            </p:cNvPr>
            <p:cNvSpPr/>
            <p:nvPr/>
          </p:nvSpPr>
          <p:spPr>
            <a:xfrm>
              <a:off x="2472951" y="4121817"/>
              <a:ext cx="735106" cy="711200"/>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FEC6091-E593-6E40-EE42-AB6B05C1F0BA}"/>
                    </a:ext>
                  </a:extLst>
                </p:cNvPr>
                <p:cNvSpPr txBox="1"/>
                <p:nvPr/>
              </p:nvSpPr>
              <p:spPr>
                <a:xfrm>
                  <a:off x="2561507" y="4225726"/>
                  <a:ext cx="836337" cy="6135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𝑏</m:t>
                            </m:r>
                          </m:e>
                          <m:sub>
                            <m:r>
                              <m:rPr>
                                <m:sty m:val="p"/>
                              </m:rPr>
                              <a:rPr kumimoji="1" lang="en-US" altLang="ja-JP" sz="1400" b="0" i="0" smtClean="0">
                                <a:latin typeface="Cambria Math" panose="02040503050406030204" pitchFamily="18" charset="0"/>
                              </a:rPr>
                              <m:t>n</m:t>
                            </m:r>
                          </m:sub>
                        </m:sSub>
                      </m:oMath>
                    </m:oMathPara>
                  </a14:m>
                  <a:endParaRPr kumimoji="1" lang="ja-JP" altLang="en-US" sz="1400" dirty="0"/>
                </a:p>
              </p:txBody>
            </p:sp>
          </mc:Choice>
          <mc:Fallback xmlns="">
            <p:sp>
              <p:nvSpPr>
                <p:cNvPr id="52" name="テキスト ボックス 51">
                  <a:extLst>
                    <a:ext uri="{FF2B5EF4-FFF2-40B4-BE49-F238E27FC236}">
                      <a16:creationId xmlns:a16="http://schemas.microsoft.com/office/drawing/2014/main" id="{AFEC6091-E593-6E40-EE42-AB6B05C1F0BA}"/>
                    </a:ext>
                  </a:extLst>
                </p:cNvPr>
                <p:cNvSpPr txBox="1">
                  <a:spLocks noRot="1" noChangeAspect="1" noMove="1" noResize="1" noEditPoints="1" noAdjustHandles="1" noChangeArrowheads="1" noChangeShapeType="1" noTextEdit="1"/>
                </p:cNvSpPr>
                <p:nvPr/>
              </p:nvSpPr>
              <p:spPr>
                <a:xfrm>
                  <a:off x="2561507" y="4225726"/>
                  <a:ext cx="836337" cy="613575"/>
                </a:xfrm>
                <a:prstGeom prst="rect">
                  <a:avLst/>
                </a:prstGeom>
                <a:blipFill>
                  <a:blip r:embed="rId23"/>
                  <a:stretch>
                    <a:fillRect/>
                  </a:stretch>
                </a:blipFill>
              </p:spPr>
              <p:txBody>
                <a:bodyPr/>
                <a:lstStyle/>
                <a:p>
                  <a:r>
                    <a:rPr lang="ja-JP" altLang="en-US">
                      <a:noFill/>
                    </a:rPr>
                    <a:t> </a:t>
                  </a:r>
                </a:p>
              </p:txBody>
            </p:sp>
          </mc:Fallback>
        </mc:AlternateContent>
      </p:grpSp>
      <p:cxnSp>
        <p:nvCxnSpPr>
          <p:cNvPr id="53" name="直線矢印コネクタ 52">
            <a:extLst>
              <a:ext uri="{FF2B5EF4-FFF2-40B4-BE49-F238E27FC236}">
                <a16:creationId xmlns:a16="http://schemas.microsoft.com/office/drawing/2014/main" id="{81C26568-259E-0A33-308E-17F638B7AAB3}"/>
              </a:ext>
            </a:extLst>
          </p:cNvPr>
          <p:cNvCxnSpPr>
            <a:stCxn id="51" idx="0"/>
            <a:endCxn id="49" idx="4"/>
          </p:cNvCxnSpPr>
          <p:nvPr/>
        </p:nvCxnSpPr>
        <p:spPr>
          <a:xfrm flipH="1" flipV="1">
            <a:off x="2546028" y="3871905"/>
            <a:ext cx="3656" cy="15391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EA95A027-C516-B5A6-A8EC-81304A43D19B}"/>
                  </a:ext>
                </a:extLst>
              </p:cNvPr>
              <p:cNvSpPr txBox="1"/>
              <p:nvPr/>
            </p:nvSpPr>
            <p:spPr>
              <a:xfrm>
                <a:off x="2187219" y="3517308"/>
                <a:ext cx="74979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800" i="1" smtClean="0">
                              <a:solidFill>
                                <a:srgbClr val="836967"/>
                              </a:solidFill>
                              <a:latin typeface="Cambria Math" panose="02040503050406030204" pitchFamily="18" charset="0"/>
                            </a:rPr>
                          </m:ctrlPr>
                        </m:sSubPr>
                        <m:e>
                          <m:r>
                            <a:rPr kumimoji="1" lang="ja-JP" altLang="en-US" sz="1800" i="1">
                              <a:latin typeface="Cambria Math" panose="02040503050406030204" pitchFamily="18" charset="0"/>
                            </a:rPr>
                            <m:t>𝑢</m:t>
                          </m:r>
                        </m:e>
                        <m:sub>
                          <m:r>
                            <m:rPr>
                              <m:sty m:val="p"/>
                            </m:rPr>
                            <a:rPr kumimoji="1" lang="en-US" altLang="ja-JP" sz="1800" b="0" i="0" smtClean="0">
                              <a:latin typeface="Cambria Math" panose="02040503050406030204" pitchFamily="18" charset="0"/>
                            </a:rPr>
                            <m:t>n</m:t>
                          </m:r>
                        </m:sub>
                      </m:sSub>
                    </m:oMath>
                  </m:oMathPara>
                </a14:m>
                <a:endParaRPr lang="ja-JP" altLang="en-US" dirty="0"/>
              </a:p>
            </p:txBody>
          </p:sp>
        </mc:Choice>
        <mc:Fallback xmlns="">
          <p:sp>
            <p:nvSpPr>
              <p:cNvPr id="59" name="テキスト ボックス 58">
                <a:extLst>
                  <a:ext uri="{FF2B5EF4-FFF2-40B4-BE49-F238E27FC236}">
                    <a16:creationId xmlns:a16="http://schemas.microsoft.com/office/drawing/2014/main" id="{EA95A027-C516-B5A6-A8EC-81304A43D19B}"/>
                  </a:ext>
                </a:extLst>
              </p:cNvPr>
              <p:cNvSpPr txBox="1">
                <a:spLocks noRot="1" noChangeAspect="1" noMove="1" noResize="1" noEditPoints="1" noAdjustHandles="1" noChangeArrowheads="1" noChangeShapeType="1" noTextEdit="1"/>
              </p:cNvSpPr>
              <p:nvPr/>
            </p:nvSpPr>
            <p:spPr>
              <a:xfrm>
                <a:off x="2187219" y="3517308"/>
                <a:ext cx="749791" cy="369332"/>
              </a:xfrm>
              <a:prstGeom prst="rect">
                <a:avLst/>
              </a:prstGeom>
              <a:blipFill>
                <a:blip r:embed="rId24"/>
                <a:stretch>
                  <a:fillRect/>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91F428C3-2D66-F686-025C-4750753A1ACD}"/>
              </a:ext>
            </a:extLst>
          </p:cNvPr>
          <p:cNvCxnSpPr/>
          <p:nvPr/>
        </p:nvCxnSpPr>
        <p:spPr>
          <a:xfrm>
            <a:off x="2721947" y="3693531"/>
            <a:ext cx="421814" cy="0"/>
          </a:xfrm>
          <a:prstGeom prst="straightConnector1">
            <a:avLst/>
          </a:prstGeom>
          <a:ln w="127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4" name="楕円 63">
            <a:extLst>
              <a:ext uri="{FF2B5EF4-FFF2-40B4-BE49-F238E27FC236}">
                <a16:creationId xmlns:a16="http://schemas.microsoft.com/office/drawing/2014/main" id="{5B683850-B006-A61F-FFBB-D5C12523BBBC}"/>
              </a:ext>
            </a:extLst>
          </p:cNvPr>
          <p:cNvSpPr/>
          <p:nvPr/>
        </p:nvSpPr>
        <p:spPr>
          <a:xfrm>
            <a:off x="3211981" y="3523313"/>
            <a:ext cx="420118" cy="368307"/>
          </a:xfrm>
          <a:prstGeom prst="ellipse">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solidFill>
                <a:schemeClr val="tx1"/>
              </a:solidFill>
            </a:endParaRPr>
          </a:p>
        </p:txBody>
      </p:sp>
      <p:sp>
        <p:nvSpPr>
          <p:cNvPr id="75" name="テキスト ボックス 74">
            <a:extLst>
              <a:ext uri="{FF2B5EF4-FFF2-40B4-BE49-F238E27FC236}">
                <a16:creationId xmlns:a16="http://schemas.microsoft.com/office/drawing/2014/main" id="{7DD6D3D9-22AC-1323-8EBC-FBECBA9FEF1D}"/>
              </a:ext>
            </a:extLst>
          </p:cNvPr>
          <p:cNvSpPr txBox="1"/>
          <p:nvPr/>
        </p:nvSpPr>
        <p:spPr>
          <a:xfrm>
            <a:off x="4376912" y="3536761"/>
            <a:ext cx="956300"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正解</a:t>
            </a:r>
            <a:r>
              <a:rPr kumimoji="1" lang="en-US" altLang="ja-JP" sz="1400" dirty="0">
                <a:latin typeface="Meiryo UI" panose="020B0604030504040204" pitchFamily="50" charset="-128"/>
                <a:ea typeface="Meiryo UI" panose="020B0604030504040204" pitchFamily="50" charset="-128"/>
              </a:rPr>
              <a:t>(</a:t>
            </a:r>
            <a:r>
              <a:rPr kumimoji="1" lang="en-US" altLang="ja-JP" sz="1400" b="1" dirty="0">
                <a:latin typeface="Meiryo UI" panose="020B0604030504040204" pitchFamily="50" charset="-128"/>
                <a:ea typeface="Meiryo UI" panose="020B0604030504040204" pitchFamily="50" charset="-128"/>
              </a:rPr>
              <a:t>1</a:t>
            </a:r>
            <a:r>
              <a:rPr kumimoji="1" lang="en-US" altLang="ja-JP" sz="14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cxnSp>
        <p:nvCxnSpPr>
          <p:cNvPr id="77" name="直線矢印コネクタ 76">
            <a:extLst>
              <a:ext uri="{FF2B5EF4-FFF2-40B4-BE49-F238E27FC236}">
                <a16:creationId xmlns:a16="http://schemas.microsoft.com/office/drawing/2014/main" id="{73AF0B81-5B20-CBE9-F201-A0410108ED6F}"/>
              </a:ext>
            </a:extLst>
          </p:cNvPr>
          <p:cNvCxnSpPr>
            <a:cxnSpLocks/>
          </p:cNvCxnSpPr>
          <p:nvPr/>
        </p:nvCxnSpPr>
        <p:spPr>
          <a:xfrm flipV="1">
            <a:off x="3666360" y="3713301"/>
            <a:ext cx="744813" cy="1429"/>
          </a:xfrm>
          <a:prstGeom prst="straightConnector1">
            <a:avLst/>
          </a:prstGeom>
          <a:ln>
            <a:solidFill>
              <a:schemeClr val="tx1"/>
            </a:solidFill>
            <a:prstDash val="sys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79" name="テキスト ボックス 78">
            <a:extLst>
              <a:ext uri="{FF2B5EF4-FFF2-40B4-BE49-F238E27FC236}">
                <a16:creationId xmlns:a16="http://schemas.microsoft.com/office/drawing/2014/main" id="{1839AFDB-53A4-139E-E489-A54BC95E14CB}"/>
              </a:ext>
            </a:extLst>
          </p:cNvPr>
          <p:cNvSpPr txBox="1"/>
          <p:nvPr/>
        </p:nvSpPr>
        <p:spPr>
          <a:xfrm>
            <a:off x="1771534" y="3536761"/>
            <a:ext cx="432547" cy="369332"/>
          </a:xfrm>
          <a:prstGeom prst="rect">
            <a:avLst/>
          </a:prstGeom>
          <a:noFill/>
        </p:spPr>
        <p:txBody>
          <a:bodyPr wrap="square" rtlCol="0">
            <a:spAutoFit/>
          </a:bodyPr>
          <a:lstStyle/>
          <a:p>
            <a:r>
              <a:rPr kumimoji="1" lang="en-US" altLang="ja-JP" dirty="0"/>
              <a:t>…</a:t>
            </a:r>
            <a:endParaRPr kumimoji="1" lang="ja-JP" altLang="en-US" dirty="0"/>
          </a:p>
        </p:txBody>
      </p:sp>
      <p:sp>
        <p:nvSpPr>
          <p:cNvPr id="80" name="テキスト ボックス 79">
            <a:extLst>
              <a:ext uri="{FF2B5EF4-FFF2-40B4-BE49-F238E27FC236}">
                <a16:creationId xmlns:a16="http://schemas.microsoft.com/office/drawing/2014/main" id="{7AAEB4E7-F7D2-79E1-C8D5-C7C863023F25}"/>
              </a:ext>
            </a:extLst>
          </p:cNvPr>
          <p:cNvSpPr txBox="1"/>
          <p:nvPr/>
        </p:nvSpPr>
        <p:spPr>
          <a:xfrm>
            <a:off x="5638260" y="1495453"/>
            <a:ext cx="3139888" cy="553998"/>
          </a:xfrm>
          <a:prstGeom prst="rect">
            <a:avLst/>
          </a:prstGeom>
          <a:noFill/>
        </p:spPr>
        <p:txBody>
          <a:bodyPr wrap="square" rtlCol="0">
            <a:spAutoFit/>
          </a:bodyPr>
          <a:lstStyle/>
          <a:p>
            <a:r>
              <a:rPr kumimoji="1" lang="en-US" altLang="ja-JP" sz="1600" b="1" dirty="0" err="1">
                <a:latin typeface="Meiryo UI" panose="020B0604030504040204" pitchFamily="50" charset="-128"/>
                <a:ea typeface="Meiryo UI" panose="020B0604030504040204" pitchFamily="50" charset="-128"/>
              </a:rPr>
              <a:t>Softmax</a:t>
            </a:r>
            <a:endParaRPr kumimoji="1" lang="en-US" altLang="ja-JP" sz="1600" b="1"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指数をとって合計値で割る</a:t>
            </a:r>
          </a:p>
        </p:txBody>
      </p:sp>
      <p:grpSp>
        <p:nvGrpSpPr>
          <p:cNvPr id="81" name="グループ化 80">
            <a:extLst>
              <a:ext uri="{FF2B5EF4-FFF2-40B4-BE49-F238E27FC236}">
                <a16:creationId xmlns:a16="http://schemas.microsoft.com/office/drawing/2014/main" id="{E981DE41-B3B2-A2A9-EDD6-2D5C8CD119B7}"/>
              </a:ext>
            </a:extLst>
          </p:cNvPr>
          <p:cNvGrpSpPr/>
          <p:nvPr/>
        </p:nvGrpSpPr>
        <p:grpSpPr>
          <a:xfrm>
            <a:off x="8158700" y="1571389"/>
            <a:ext cx="3926315" cy="1579306"/>
            <a:chOff x="6454815" y="2359450"/>
            <a:chExt cx="5373902" cy="1763982"/>
          </a:xfrm>
        </p:grpSpPr>
        <p:sp>
          <p:nvSpPr>
            <p:cNvPr id="82" name="テキスト ボックス 81">
              <a:extLst>
                <a:ext uri="{FF2B5EF4-FFF2-40B4-BE49-F238E27FC236}">
                  <a16:creationId xmlns:a16="http://schemas.microsoft.com/office/drawing/2014/main" id="{675F0D77-C4A5-3B90-0509-B897D7B28A29}"/>
                </a:ext>
              </a:extLst>
            </p:cNvPr>
            <p:cNvSpPr txBox="1"/>
            <p:nvPr/>
          </p:nvSpPr>
          <p:spPr>
            <a:xfrm>
              <a:off x="6649798" y="2742502"/>
              <a:ext cx="571935" cy="1048488"/>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5</a:t>
              </a:r>
            </a:p>
            <a:p>
              <a:pPr algn="ctr"/>
              <a:endParaRPr lang="en-US" altLang="ja-JP" sz="1100" dirty="0">
                <a:latin typeface="Meiryo UI" panose="020B0604030504040204" pitchFamily="50" charset="-128"/>
                <a:ea typeface="Meiryo UI" panose="020B0604030504040204" pitchFamily="50" charset="-128"/>
              </a:endParaRPr>
            </a:p>
            <a:p>
              <a:pPr algn="ctr"/>
              <a:r>
                <a:rPr kumimoji="1" lang="en-US" altLang="ja-JP" sz="1100" dirty="0">
                  <a:latin typeface="Meiryo UI" panose="020B0604030504040204" pitchFamily="50" charset="-128"/>
                  <a:ea typeface="Meiryo UI" panose="020B0604030504040204" pitchFamily="50" charset="-128"/>
                </a:rPr>
                <a:t>4</a:t>
              </a:r>
            </a:p>
            <a:p>
              <a:pPr algn="ctr"/>
              <a:endParaRPr lang="en-US" altLang="ja-JP" sz="1100" dirty="0">
                <a:latin typeface="Meiryo UI" panose="020B0604030504040204" pitchFamily="50" charset="-128"/>
                <a:ea typeface="Meiryo UI" panose="020B0604030504040204" pitchFamily="50" charset="-128"/>
              </a:endParaRPr>
            </a:p>
            <a:p>
              <a:pPr algn="ctr"/>
              <a:r>
                <a:rPr kumimoji="1" lang="en-US" altLang="ja-JP" sz="1100" dirty="0">
                  <a:latin typeface="Meiryo UI" panose="020B0604030504040204" pitchFamily="50" charset="-128"/>
                  <a:ea typeface="Meiryo UI" panose="020B0604030504040204" pitchFamily="50" charset="-128"/>
                </a:rPr>
                <a:t>-1</a:t>
              </a:r>
              <a:endParaRPr kumimoji="1" lang="ja-JP" altLang="en-US" sz="1100" dirty="0">
                <a:latin typeface="Meiryo UI" panose="020B0604030504040204" pitchFamily="50" charset="-128"/>
                <a:ea typeface="Meiryo UI" panose="020B0604030504040204" pitchFamily="50" charset="-128"/>
              </a:endParaRPr>
            </a:p>
          </p:txBody>
        </p:sp>
        <p:sp>
          <p:nvSpPr>
            <p:cNvPr id="83" name="テキスト ボックス 82">
              <a:extLst>
                <a:ext uri="{FF2B5EF4-FFF2-40B4-BE49-F238E27FC236}">
                  <a16:creationId xmlns:a16="http://schemas.microsoft.com/office/drawing/2014/main" id="{446D5CDE-D738-341B-7907-6899B4DF8608}"/>
                </a:ext>
              </a:extLst>
            </p:cNvPr>
            <p:cNvSpPr txBox="1"/>
            <p:nvPr/>
          </p:nvSpPr>
          <p:spPr>
            <a:xfrm>
              <a:off x="7843904" y="2742502"/>
              <a:ext cx="1495306" cy="1048488"/>
            </a:xfrm>
            <a:prstGeom prst="rect">
              <a:avLst/>
            </a:prstGeom>
            <a:noFill/>
          </p:spPr>
          <p:txBody>
            <a:bodyPr wrap="square" rtlCol="0">
              <a:spAutoFit/>
            </a:bodyPr>
            <a:lstStyle/>
            <a:p>
              <a:pPr algn="ctr"/>
              <a:r>
                <a:rPr lang="en-US" altLang="ja-JP" sz="1100" dirty="0">
                  <a:latin typeface="Meiryo UI" panose="020B0604030504040204" pitchFamily="50" charset="-128"/>
                  <a:ea typeface="Meiryo UI" panose="020B0604030504040204" pitchFamily="50" charset="-128"/>
                </a:rPr>
                <a:t>e</a:t>
              </a:r>
              <a:r>
                <a:rPr kumimoji="1" lang="en-US" altLang="ja-JP" sz="1100" baseline="30000" dirty="0">
                  <a:latin typeface="Meiryo UI" panose="020B0604030504040204" pitchFamily="50" charset="-128"/>
                  <a:ea typeface="Meiryo UI" panose="020B0604030504040204" pitchFamily="50" charset="-128"/>
                </a:rPr>
                <a:t>5</a:t>
              </a:r>
              <a:r>
                <a:rPr kumimoji="1" lang="en-US" altLang="ja-JP" sz="1100" dirty="0">
                  <a:latin typeface="Meiryo UI" panose="020B0604030504040204" pitchFamily="50" charset="-128"/>
                  <a:ea typeface="Meiryo UI" panose="020B0604030504040204" pitchFamily="50" charset="-128"/>
                </a:rPr>
                <a:t>=148.4 </a:t>
              </a:r>
            </a:p>
            <a:p>
              <a:pPr algn="ctr"/>
              <a:endParaRPr lang="en-US" altLang="ja-JP" sz="1100" dirty="0">
                <a:latin typeface="Meiryo UI" panose="020B0604030504040204" pitchFamily="50" charset="-128"/>
                <a:ea typeface="Meiryo UI" panose="020B0604030504040204" pitchFamily="50" charset="-128"/>
              </a:endParaRPr>
            </a:p>
            <a:p>
              <a:pPr algn="ctr"/>
              <a:r>
                <a:rPr kumimoji="1" lang="en-US" altLang="ja-JP" sz="1100" dirty="0">
                  <a:latin typeface="Meiryo UI" panose="020B0604030504040204" pitchFamily="50" charset="-128"/>
                  <a:ea typeface="Meiryo UI" panose="020B0604030504040204" pitchFamily="50" charset="-128"/>
                </a:rPr>
                <a:t>e</a:t>
              </a:r>
              <a:r>
                <a:rPr kumimoji="1" lang="en-US" altLang="ja-JP" sz="1100" baseline="30000" dirty="0">
                  <a:latin typeface="Meiryo UI" panose="020B0604030504040204" pitchFamily="50" charset="-128"/>
                  <a:ea typeface="Meiryo UI" panose="020B0604030504040204" pitchFamily="50" charset="-128"/>
                </a:rPr>
                <a:t>4</a:t>
              </a:r>
              <a:r>
                <a:rPr kumimoji="1" lang="en-US" altLang="ja-JP" sz="1100" dirty="0">
                  <a:latin typeface="Meiryo UI" panose="020B0604030504040204" pitchFamily="50" charset="-128"/>
                  <a:ea typeface="Meiryo UI" panose="020B0604030504040204" pitchFamily="50" charset="-128"/>
                </a:rPr>
                <a:t>=54.6</a:t>
              </a:r>
            </a:p>
            <a:p>
              <a:pPr algn="ctr"/>
              <a:endParaRPr lang="en-US" altLang="ja-JP" sz="1100" dirty="0">
                <a:latin typeface="Meiryo UI" panose="020B0604030504040204" pitchFamily="50" charset="-128"/>
                <a:ea typeface="Meiryo UI" panose="020B0604030504040204" pitchFamily="50" charset="-128"/>
              </a:endParaRPr>
            </a:p>
            <a:p>
              <a:pPr algn="ctr"/>
              <a:r>
                <a:rPr kumimoji="1" lang="en-US" altLang="ja-JP" sz="1100" dirty="0">
                  <a:latin typeface="Meiryo UI" panose="020B0604030504040204" pitchFamily="50" charset="-128"/>
                  <a:ea typeface="Meiryo UI" panose="020B0604030504040204" pitchFamily="50" charset="-128"/>
                </a:rPr>
                <a:t>e</a:t>
              </a:r>
              <a:r>
                <a:rPr kumimoji="1" lang="en-US" altLang="ja-JP" sz="1100" baseline="30000" dirty="0">
                  <a:latin typeface="Meiryo UI" panose="020B0604030504040204" pitchFamily="50" charset="-128"/>
                  <a:ea typeface="Meiryo UI" panose="020B0604030504040204" pitchFamily="50" charset="-128"/>
                </a:rPr>
                <a:t>-1</a:t>
              </a:r>
              <a:r>
                <a:rPr kumimoji="1" lang="en-US" altLang="ja-JP" sz="1100" dirty="0">
                  <a:latin typeface="Meiryo UI" panose="020B0604030504040204" pitchFamily="50" charset="-128"/>
                  <a:ea typeface="Meiryo UI" panose="020B0604030504040204" pitchFamily="50" charset="-128"/>
                </a:rPr>
                <a:t>=0.4</a:t>
              </a:r>
              <a:endParaRPr kumimoji="1" lang="ja-JP" altLang="en-US" sz="1100" dirty="0">
                <a:latin typeface="Meiryo UI" panose="020B0604030504040204" pitchFamily="50" charset="-128"/>
                <a:ea typeface="Meiryo UI" panose="020B0604030504040204" pitchFamily="50" charset="-128"/>
              </a:endParaRPr>
            </a:p>
          </p:txBody>
        </p:sp>
        <p:sp>
          <p:nvSpPr>
            <p:cNvPr id="84" name="テキスト ボックス 83">
              <a:extLst>
                <a:ext uri="{FF2B5EF4-FFF2-40B4-BE49-F238E27FC236}">
                  <a16:creationId xmlns:a16="http://schemas.microsoft.com/office/drawing/2014/main" id="{C718F3C2-C593-48C2-2479-514B74479836}"/>
                </a:ext>
              </a:extLst>
            </p:cNvPr>
            <p:cNvSpPr txBox="1"/>
            <p:nvPr/>
          </p:nvSpPr>
          <p:spPr>
            <a:xfrm>
              <a:off x="9905103" y="2742502"/>
              <a:ext cx="1350310" cy="1048488"/>
            </a:xfrm>
            <a:prstGeom prst="rect">
              <a:avLst/>
            </a:prstGeom>
            <a:noFill/>
          </p:spPr>
          <p:txBody>
            <a:bodyPr wrap="square" rtlCol="0">
              <a:spAutoFit/>
            </a:bodyPr>
            <a:lstStyle/>
            <a:p>
              <a:pPr algn="ctr"/>
              <a:r>
                <a:rPr kumimoji="1" lang="en-US" altLang="ja-JP" sz="1100" dirty="0">
                  <a:latin typeface="Meiryo UI" panose="020B0604030504040204" pitchFamily="50" charset="-128"/>
                  <a:ea typeface="Meiryo UI" panose="020B0604030504040204" pitchFamily="50" charset="-128"/>
                </a:rPr>
                <a:t>0.730</a:t>
              </a:r>
            </a:p>
            <a:p>
              <a:pPr algn="ctr"/>
              <a:endParaRPr lang="en-US" altLang="ja-JP" sz="1100" dirty="0">
                <a:latin typeface="Meiryo UI" panose="020B0604030504040204" pitchFamily="50" charset="-128"/>
                <a:ea typeface="Meiryo UI" panose="020B0604030504040204" pitchFamily="50" charset="-128"/>
              </a:endParaRPr>
            </a:p>
            <a:p>
              <a:pPr algn="ctr"/>
              <a:r>
                <a:rPr kumimoji="1" lang="en-US" altLang="ja-JP" sz="1100" dirty="0">
                  <a:latin typeface="Meiryo UI" panose="020B0604030504040204" pitchFamily="50" charset="-128"/>
                  <a:ea typeface="Meiryo UI" panose="020B0604030504040204" pitchFamily="50" charset="-128"/>
                </a:rPr>
                <a:t>0.268</a:t>
              </a:r>
            </a:p>
            <a:p>
              <a:pPr algn="ctr"/>
              <a:endParaRPr lang="en-US" altLang="ja-JP" sz="1100" dirty="0">
                <a:latin typeface="Meiryo UI" panose="020B0604030504040204" pitchFamily="50" charset="-128"/>
                <a:ea typeface="Meiryo UI" panose="020B0604030504040204" pitchFamily="50" charset="-128"/>
              </a:endParaRPr>
            </a:p>
            <a:p>
              <a:pPr algn="ctr"/>
              <a:r>
                <a:rPr kumimoji="1" lang="en-US" altLang="ja-JP" sz="1100" dirty="0">
                  <a:latin typeface="Meiryo UI" panose="020B0604030504040204" pitchFamily="50" charset="-128"/>
                  <a:ea typeface="Meiryo UI" panose="020B0604030504040204" pitchFamily="50" charset="-128"/>
                </a:rPr>
                <a:t>0.002</a:t>
              </a:r>
              <a:endParaRPr kumimoji="1" lang="ja-JP" altLang="en-US" sz="1100" dirty="0">
                <a:latin typeface="Meiryo UI" panose="020B0604030504040204" pitchFamily="50" charset="-128"/>
                <a:ea typeface="Meiryo UI" panose="020B0604030504040204" pitchFamily="50" charset="-128"/>
              </a:endParaRPr>
            </a:p>
          </p:txBody>
        </p:sp>
        <p:sp>
          <p:nvSpPr>
            <p:cNvPr id="85" name="テキスト ボックス 84">
              <a:extLst>
                <a:ext uri="{FF2B5EF4-FFF2-40B4-BE49-F238E27FC236}">
                  <a16:creationId xmlns:a16="http://schemas.microsoft.com/office/drawing/2014/main" id="{1D18138C-0AEA-C7ED-05CA-1274D6FC929B}"/>
                </a:ext>
              </a:extLst>
            </p:cNvPr>
            <p:cNvSpPr txBox="1"/>
            <p:nvPr/>
          </p:nvSpPr>
          <p:spPr>
            <a:xfrm>
              <a:off x="6635909" y="2383024"/>
              <a:ext cx="746312" cy="292201"/>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入力</a:t>
              </a:r>
              <a:endParaRPr kumimoji="1" lang="ja-JP" altLang="en-US" sz="1050"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92B99DFE-7C37-1854-D3D0-AAC9E0C8546A}"/>
                </a:ext>
              </a:extLst>
            </p:cNvPr>
            <p:cNvSpPr txBox="1"/>
            <p:nvPr/>
          </p:nvSpPr>
          <p:spPr>
            <a:xfrm>
              <a:off x="8033440" y="2373169"/>
              <a:ext cx="1350310" cy="292201"/>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指数をとる</a:t>
              </a:r>
              <a:endParaRPr kumimoji="1" lang="ja-JP" altLang="en-US" sz="1050" dirty="0">
                <a:latin typeface="Meiryo UI" panose="020B0604030504040204" pitchFamily="50" charset="-128"/>
                <a:ea typeface="Meiryo UI" panose="020B0604030504040204" pitchFamily="50" charset="-128"/>
              </a:endParaRPr>
            </a:p>
          </p:txBody>
        </p:sp>
        <p:sp>
          <p:nvSpPr>
            <p:cNvPr id="87" name="テキスト ボックス 86">
              <a:extLst>
                <a:ext uri="{FF2B5EF4-FFF2-40B4-BE49-F238E27FC236}">
                  <a16:creationId xmlns:a16="http://schemas.microsoft.com/office/drawing/2014/main" id="{B0B555C2-6FB5-9FE8-40E5-B25680E1A2CA}"/>
                </a:ext>
              </a:extLst>
            </p:cNvPr>
            <p:cNvSpPr txBox="1"/>
            <p:nvPr/>
          </p:nvSpPr>
          <p:spPr>
            <a:xfrm>
              <a:off x="7871356" y="3831231"/>
              <a:ext cx="1827121" cy="292201"/>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合計値　</a:t>
              </a:r>
              <a:r>
                <a:rPr kumimoji="1" lang="en-US" altLang="ja-JP" sz="1050" dirty="0">
                  <a:latin typeface="Meiryo UI" panose="020B0604030504040204" pitchFamily="50" charset="-128"/>
                  <a:ea typeface="Meiryo UI" panose="020B0604030504040204" pitchFamily="50" charset="-128"/>
                </a:rPr>
                <a:t>203.4</a:t>
              </a:r>
              <a:endParaRPr kumimoji="1" lang="ja-JP" altLang="en-US" sz="1050"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871C5798-DA53-A709-061C-177A502062ED}"/>
                </a:ext>
              </a:extLst>
            </p:cNvPr>
            <p:cNvSpPr txBox="1"/>
            <p:nvPr/>
          </p:nvSpPr>
          <p:spPr>
            <a:xfrm>
              <a:off x="9614160" y="2359450"/>
              <a:ext cx="2214557" cy="292201"/>
            </a:xfrm>
            <a:prstGeom prst="rect">
              <a:avLst/>
            </a:prstGeom>
            <a:noFill/>
          </p:spPr>
          <p:txBody>
            <a:bodyPr wrap="square" rtlCol="0">
              <a:spAutoFit/>
            </a:bodyPr>
            <a:lstStyle/>
            <a:p>
              <a:r>
                <a:rPr lang="ja-JP" altLang="en-US" sz="1050" dirty="0">
                  <a:latin typeface="Meiryo UI" panose="020B0604030504040204" pitchFamily="50" charset="-128"/>
                  <a:ea typeface="Meiryo UI" panose="020B0604030504040204" pitchFamily="50" charset="-128"/>
                </a:rPr>
                <a:t>指数部を合計値で割る</a:t>
              </a:r>
              <a:endParaRPr kumimoji="1" lang="ja-JP" altLang="en-US" sz="1050" dirty="0">
                <a:latin typeface="Meiryo UI" panose="020B0604030504040204" pitchFamily="50" charset="-128"/>
                <a:ea typeface="Meiryo UI" panose="020B0604030504040204" pitchFamily="50" charset="-128"/>
              </a:endParaRPr>
            </a:p>
          </p:txBody>
        </p:sp>
        <p:sp>
          <p:nvSpPr>
            <p:cNvPr id="89" name="テキスト ボックス 88">
              <a:extLst>
                <a:ext uri="{FF2B5EF4-FFF2-40B4-BE49-F238E27FC236}">
                  <a16:creationId xmlns:a16="http://schemas.microsoft.com/office/drawing/2014/main" id="{541EA996-CDFF-F7E2-8258-0E319E362FEB}"/>
                </a:ext>
              </a:extLst>
            </p:cNvPr>
            <p:cNvSpPr txBox="1"/>
            <p:nvPr/>
          </p:nvSpPr>
          <p:spPr>
            <a:xfrm>
              <a:off x="9601120" y="3778438"/>
              <a:ext cx="2025326" cy="292201"/>
            </a:xfrm>
            <a:prstGeom prst="rect">
              <a:avLst/>
            </a:prstGeom>
            <a:noFill/>
          </p:spPr>
          <p:txBody>
            <a:bodyPr wrap="square" rtlCol="0">
              <a:spAutoFit/>
            </a:bodyPr>
            <a:lstStyle/>
            <a:p>
              <a:pPr algn="ctr"/>
              <a:r>
                <a:rPr lang="ja-JP" altLang="en-US" sz="1050" dirty="0">
                  <a:latin typeface="Meiryo UI" panose="020B0604030504040204" pitchFamily="50" charset="-128"/>
                  <a:ea typeface="Meiryo UI" panose="020B0604030504040204" pitchFamily="50" charset="-128"/>
                </a:rPr>
                <a:t>（百分率になる）</a:t>
              </a:r>
              <a:endParaRPr kumimoji="1" lang="ja-JP" altLang="en-US" sz="1050" dirty="0">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1C53CC34-C022-5F32-6E89-8E07C10A0A9E}"/>
                </a:ext>
              </a:extLst>
            </p:cNvPr>
            <p:cNvCxnSpPr/>
            <p:nvPr/>
          </p:nvCxnSpPr>
          <p:spPr>
            <a:xfrm>
              <a:off x="6454815" y="2667227"/>
              <a:ext cx="10287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7725BF52-F2EF-95EA-2664-05FD9BBCCB6F}"/>
                </a:ext>
              </a:extLst>
            </p:cNvPr>
            <p:cNvCxnSpPr>
              <a:cxnSpLocks/>
            </p:cNvCxnSpPr>
            <p:nvPr/>
          </p:nvCxnSpPr>
          <p:spPr>
            <a:xfrm>
              <a:off x="7702030" y="2680947"/>
              <a:ext cx="1637178"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91C04698-5DBB-14A3-7ADB-2C562F1F6B1B}"/>
                </a:ext>
              </a:extLst>
            </p:cNvPr>
            <p:cNvCxnSpPr>
              <a:cxnSpLocks/>
            </p:cNvCxnSpPr>
            <p:nvPr/>
          </p:nvCxnSpPr>
          <p:spPr>
            <a:xfrm>
              <a:off x="9790059" y="2684722"/>
              <a:ext cx="1647450" cy="6079"/>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 name="直線コネクタ 92">
              <a:extLst>
                <a:ext uri="{FF2B5EF4-FFF2-40B4-BE49-F238E27FC236}">
                  <a16:creationId xmlns:a16="http://schemas.microsoft.com/office/drawing/2014/main" id="{0ED788AD-24F7-BD8B-94B8-37BA1725A410}"/>
                </a:ext>
              </a:extLst>
            </p:cNvPr>
            <p:cNvCxnSpPr/>
            <p:nvPr/>
          </p:nvCxnSpPr>
          <p:spPr>
            <a:xfrm>
              <a:off x="7795035" y="3788811"/>
              <a:ext cx="147693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537CCB0D-0DEB-80AD-AA6D-F808DD014181}"/>
                  </a:ext>
                </a:extLst>
              </p:cNvPr>
              <p:cNvSpPr txBox="1"/>
              <p:nvPr/>
            </p:nvSpPr>
            <p:spPr>
              <a:xfrm>
                <a:off x="5667704" y="2058094"/>
                <a:ext cx="2532044" cy="646331"/>
              </a:xfrm>
              <a:prstGeom prst="rect">
                <a:avLst/>
              </a:prstGeom>
              <a:noFill/>
            </p:spPr>
            <p:txBody>
              <a:bodyPr wrap="square" rtlCol="0">
                <a:spAutoFit/>
              </a:bodyPr>
              <a:lstStyle/>
              <a:p>
                <a:r>
                  <a:rPr kumimoji="1" lang="ja-JP" altLang="en-US" sz="1200" dirty="0">
                    <a:solidFill>
                      <a:schemeClr val="tx1"/>
                    </a:solidFill>
                    <a:latin typeface="Meiryo UI" panose="020B0604030504040204" pitchFamily="50" charset="-128"/>
                    <a:ea typeface="Meiryo UI" panose="020B0604030504040204" pitchFamily="50" charset="-128"/>
                  </a:rPr>
                  <a:t>それぞれのデータの</a:t>
                </a:r>
                <a14:m>
                  <m:oMath xmlns:m="http://schemas.openxmlformats.org/officeDocument/2006/math">
                    <m:sSub>
                      <m:sSubPr>
                        <m:ctrlPr>
                          <a:rPr kumimoji="1" lang="ja-JP" altLang="en-US" sz="1200" i="1" smtClean="0">
                            <a:solidFill>
                              <a:schemeClr val="tx1"/>
                            </a:solidFill>
                            <a:latin typeface="Cambria Math" panose="02040503050406030204" pitchFamily="18" charset="0"/>
                          </a:rPr>
                        </m:ctrlPr>
                      </m:sSubPr>
                      <m:e>
                        <m:r>
                          <a:rPr kumimoji="1" lang="ja-JP" altLang="en-US" sz="1200" i="1">
                            <a:solidFill>
                              <a:schemeClr val="tx1"/>
                            </a:solidFill>
                            <a:latin typeface="Cambria Math" panose="02040503050406030204" pitchFamily="18" charset="0"/>
                          </a:rPr>
                          <m:t>𝑥</m:t>
                        </m:r>
                      </m:e>
                      <m:sub>
                        <m:r>
                          <a:rPr kumimoji="1" lang="ja-JP" altLang="en-US" sz="1200" i="1">
                            <a:solidFill>
                              <a:schemeClr val="tx1"/>
                            </a:solidFill>
                            <a:latin typeface="Cambria Math" panose="02040503050406030204" pitchFamily="18" charset="0"/>
                          </a:rPr>
                          <m:t>𝑖</m:t>
                        </m:r>
                      </m:sub>
                    </m:sSub>
                  </m:oMath>
                </a14:m>
                <a:r>
                  <a:rPr kumimoji="1" lang="ja-JP" altLang="en-US" sz="1200" dirty="0">
                    <a:solidFill>
                      <a:schemeClr val="tx1"/>
                    </a:solidFill>
                    <a:latin typeface="Meiryo UI" panose="020B0604030504040204" pitchFamily="50" charset="-128"/>
                    <a:ea typeface="Meiryo UI" panose="020B0604030504040204" pitchFamily="50" charset="-128"/>
                  </a:rPr>
                  <a:t>を</a:t>
                </a:r>
                <a:r>
                  <a:rPr kumimoji="1" lang="en-US" altLang="ja-JP" sz="1200" dirty="0">
                    <a:solidFill>
                      <a:schemeClr val="tx1"/>
                    </a:solidFill>
                    <a:latin typeface="Meiryo UI" panose="020B0604030504040204" pitchFamily="50" charset="-128"/>
                    <a:ea typeface="Meiryo UI" panose="020B0604030504040204" pitchFamily="50" charset="-128"/>
                  </a:rPr>
                  <a:t>e</a:t>
                </a:r>
                <a:r>
                  <a:rPr kumimoji="1" lang="ja-JP" altLang="en-US" sz="1200" dirty="0">
                    <a:solidFill>
                      <a:schemeClr val="tx1"/>
                    </a:solidFill>
                    <a:latin typeface="Meiryo UI" panose="020B0604030504040204" pitchFamily="50" charset="-128"/>
                    <a:ea typeface="Meiryo UI" panose="020B0604030504040204" pitchFamily="50" charset="-128"/>
                  </a:rPr>
                  <a:t>の乗数として</a:t>
                </a:r>
                <a14:m>
                  <m:oMath xmlns:m="http://schemas.openxmlformats.org/officeDocument/2006/math">
                    <m:sSup>
                      <m:sSupPr>
                        <m:ctrlPr>
                          <a:rPr lang="ja-JP" altLang="en-US" sz="1200" i="1">
                            <a:solidFill>
                              <a:schemeClr val="tx1"/>
                            </a:solidFill>
                            <a:latin typeface="Cambria Math" panose="02040503050406030204" pitchFamily="18" charset="0"/>
                          </a:rPr>
                        </m:ctrlPr>
                      </m:sSupPr>
                      <m:e>
                        <m:r>
                          <a:rPr lang="ja-JP" altLang="en-US" sz="1200">
                            <a:solidFill>
                              <a:schemeClr val="tx1"/>
                            </a:solidFill>
                            <a:latin typeface="Cambria Math" panose="02040503050406030204" pitchFamily="18" charset="0"/>
                          </a:rPr>
                          <m:t>ⅇ</m:t>
                        </m:r>
                      </m:e>
                      <m:sup>
                        <m:sSub>
                          <m:sSubPr>
                            <m:ctrlPr>
                              <a:rPr lang="ja-JP" altLang="en-US" sz="1200" i="1">
                                <a:solidFill>
                                  <a:schemeClr val="tx1"/>
                                </a:solidFill>
                                <a:latin typeface="Cambria Math" panose="02040503050406030204" pitchFamily="18" charset="0"/>
                              </a:rPr>
                            </m:ctrlPr>
                          </m:sSubPr>
                          <m:e>
                            <m:r>
                              <a:rPr lang="ja-JP" altLang="en-US" sz="1200" i="1">
                                <a:solidFill>
                                  <a:schemeClr val="tx1"/>
                                </a:solidFill>
                                <a:latin typeface="Cambria Math" panose="02040503050406030204" pitchFamily="18" charset="0"/>
                              </a:rPr>
                              <m:t>𝑥</m:t>
                            </m:r>
                          </m:e>
                          <m:sub>
                            <m:r>
                              <a:rPr lang="en-US" altLang="ja-JP" sz="1200" i="1">
                                <a:solidFill>
                                  <a:schemeClr val="tx1"/>
                                </a:solidFill>
                                <a:latin typeface="Cambria Math" panose="02040503050406030204" pitchFamily="18" charset="0"/>
                              </a:rPr>
                              <m:t>𝑖</m:t>
                            </m:r>
                          </m:sub>
                        </m:sSub>
                      </m:sup>
                    </m:sSup>
                  </m:oMath>
                </a14:m>
                <a:r>
                  <a:rPr kumimoji="1" lang="ja-JP" altLang="en-US" sz="1200" dirty="0">
                    <a:solidFill>
                      <a:schemeClr val="tx1"/>
                    </a:solidFill>
                    <a:latin typeface="Meiryo UI" panose="020B0604030504040204" pitchFamily="50" charset="-128"/>
                    <a:ea typeface="Meiryo UI" panose="020B0604030504040204" pitchFamily="50" charset="-128"/>
                  </a:rPr>
                  <a:t>指数をとる。</a:t>
                </a:r>
                <a:r>
                  <a:rPr lang="ja-JP" altLang="en-US" sz="1200" dirty="0">
                    <a:solidFill>
                      <a:schemeClr val="tx1"/>
                    </a:solidFill>
                    <a:latin typeface="Meiryo UI" panose="020B0604030504040204" pitchFamily="50" charset="-128"/>
                    <a:ea typeface="Meiryo UI" panose="020B0604030504040204" pitchFamily="50" charset="-128"/>
                  </a:rPr>
                  <a:t>全データの指数の総和で割り百分率を出す。</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mc:Choice>
        <mc:Fallback xmlns="">
          <p:sp>
            <p:nvSpPr>
              <p:cNvPr id="94" name="テキスト ボックス 93">
                <a:extLst>
                  <a:ext uri="{FF2B5EF4-FFF2-40B4-BE49-F238E27FC236}">
                    <a16:creationId xmlns:a16="http://schemas.microsoft.com/office/drawing/2014/main" id="{537CCB0D-0DEB-80AD-AA6D-F808DD014181}"/>
                  </a:ext>
                </a:extLst>
              </p:cNvPr>
              <p:cNvSpPr txBox="1">
                <a:spLocks noRot="1" noChangeAspect="1" noMove="1" noResize="1" noEditPoints="1" noAdjustHandles="1" noChangeArrowheads="1" noChangeShapeType="1" noTextEdit="1"/>
              </p:cNvSpPr>
              <p:nvPr/>
            </p:nvSpPr>
            <p:spPr>
              <a:xfrm>
                <a:off x="5667704" y="2058094"/>
                <a:ext cx="2532044" cy="646331"/>
              </a:xfrm>
              <a:prstGeom prst="rect">
                <a:avLst/>
              </a:prstGeom>
              <a:blipFill>
                <a:blip r:embed="rId25"/>
                <a:stretch>
                  <a:fillRect l="-241" t="-943" b="-66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C202170E-2B23-8ED4-6FB4-190DB66D468C}"/>
                  </a:ext>
                </a:extLst>
              </p:cNvPr>
              <p:cNvSpPr txBox="1"/>
              <p:nvPr/>
            </p:nvSpPr>
            <p:spPr>
              <a:xfrm>
                <a:off x="6084887" y="2639761"/>
                <a:ext cx="1673407" cy="62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𝑠</m:t>
                      </m:r>
                      <m:d>
                        <m:dPr>
                          <m:ctrlPr>
                            <a:rPr kumimoji="1" lang="ja-JP" altLang="en-US" i="1">
                              <a:solidFill>
                                <a:schemeClr val="tx1"/>
                              </a:solidFill>
                              <a:latin typeface="Cambria Math" panose="02040503050406030204" pitchFamily="18" charset="0"/>
                            </a:rPr>
                          </m:ctrlPr>
                        </m:dPr>
                        <m:e>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𝑥</m:t>
                              </m:r>
                            </m:e>
                            <m:sub>
                              <m:r>
                                <a:rPr kumimoji="1" lang="ja-JP" altLang="en-US" i="1">
                                  <a:solidFill>
                                    <a:schemeClr val="tx1"/>
                                  </a:solidFill>
                                  <a:latin typeface="Cambria Math" panose="02040503050406030204" pitchFamily="18" charset="0"/>
                                </a:rPr>
                                <m:t>𝑖</m:t>
                              </m:r>
                            </m:sub>
                          </m:sSub>
                        </m:e>
                      </m:d>
                      <m:r>
                        <a:rPr kumimoji="1" lang="ja-JP" altLang="en-US" i="0">
                          <a:solidFill>
                            <a:schemeClr val="tx1"/>
                          </a:solidFill>
                          <a:latin typeface="Cambria Math" panose="02040503050406030204" pitchFamily="18" charset="0"/>
                        </a:rPr>
                        <m:t>=</m:t>
                      </m:r>
                      <m:f>
                        <m:fPr>
                          <m:ctrlPr>
                            <a:rPr kumimoji="1" lang="ja-JP" altLang="en-US" i="1">
                              <a:solidFill>
                                <a:schemeClr val="tx1"/>
                              </a:solidFill>
                              <a:latin typeface="Cambria Math" panose="02040503050406030204" pitchFamily="18" charset="0"/>
                            </a:rPr>
                          </m:ctrlPr>
                        </m:fPr>
                        <m:num>
                          <m:sSup>
                            <m:sSupPr>
                              <m:ctrlPr>
                                <a:rPr lang="ja-JP" altLang="en-US" i="1">
                                  <a:solidFill>
                                    <a:schemeClr val="tx1"/>
                                  </a:solidFill>
                                  <a:latin typeface="Cambria Math" panose="02040503050406030204" pitchFamily="18" charset="0"/>
                                </a:rPr>
                              </m:ctrlPr>
                            </m:sSupPr>
                            <m:e>
                              <m:r>
                                <a:rPr lang="ja-JP" altLang="en-US">
                                  <a:solidFill>
                                    <a:schemeClr val="tx1"/>
                                  </a:solidFill>
                                  <a:latin typeface="Cambria Math" panose="02040503050406030204" pitchFamily="18" charset="0"/>
                                </a:rPr>
                                <m:t>ⅇ</m:t>
                              </m:r>
                            </m:e>
                            <m:sup>
                              <m:sSub>
                                <m:sSubPr>
                                  <m:ctrlPr>
                                    <a:rPr lang="ja-JP" altLang="en-US" i="1">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𝑥</m:t>
                                  </m:r>
                                </m:e>
                                <m:sub>
                                  <m:r>
                                    <a:rPr lang="en-US" altLang="ja-JP" b="0" i="1" smtClean="0">
                                      <a:solidFill>
                                        <a:schemeClr val="tx1"/>
                                      </a:solidFill>
                                      <a:latin typeface="Cambria Math" panose="02040503050406030204" pitchFamily="18" charset="0"/>
                                    </a:rPr>
                                    <m:t>𝑖</m:t>
                                  </m:r>
                                </m:sub>
                              </m:sSub>
                            </m:sup>
                          </m:sSup>
                        </m:num>
                        <m:den>
                          <m:nary>
                            <m:naryPr>
                              <m:chr m:val="∑"/>
                              <m:limLoc m:val="undOvr"/>
                              <m:grow m:val="on"/>
                              <m:ctrlPr>
                                <a:rPr kumimoji="1" lang="ja-JP" altLang="en-US" i="1">
                                  <a:solidFill>
                                    <a:schemeClr val="tx1"/>
                                  </a:solidFill>
                                  <a:latin typeface="Cambria Math" panose="02040503050406030204" pitchFamily="18" charset="0"/>
                                </a:rPr>
                              </m:ctrlPr>
                            </m:naryPr>
                            <m:sub>
                              <m:r>
                                <a:rPr kumimoji="1" lang="ja-JP" altLang="en-US" i="1">
                                  <a:solidFill>
                                    <a:schemeClr val="tx1"/>
                                  </a:solidFill>
                                  <a:latin typeface="Cambria Math" panose="02040503050406030204" pitchFamily="18" charset="0"/>
                                </a:rPr>
                                <m:t>𝑗</m:t>
                              </m:r>
                              <m:r>
                                <a:rPr kumimoji="1" lang="ja-JP" altLang="en-US" i="0">
                                  <a:solidFill>
                                    <a:schemeClr val="tx1"/>
                                  </a:solidFill>
                                  <a:latin typeface="Cambria Math" panose="02040503050406030204" pitchFamily="18" charset="0"/>
                                </a:rPr>
                                <m:t>=1</m:t>
                              </m:r>
                            </m:sub>
                            <m:sup>
                              <m:r>
                                <a:rPr kumimoji="1" lang="ja-JP" altLang="en-US" i="1">
                                  <a:solidFill>
                                    <a:schemeClr val="tx1"/>
                                  </a:solidFill>
                                  <a:latin typeface="Cambria Math" panose="02040503050406030204" pitchFamily="18" charset="0"/>
                                </a:rPr>
                                <m:t>𝑛</m:t>
                              </m:r>
                            </m:sup>
                            <m:e>
                              <m:sSup>
                                <m:sSupPr>
                                  <m:ctrlPr>
                                    <a:rPr kumimoji="1" lang="ja-JP" altLang="en-US" i="1">
                                      <a:solidFill>
                                        <a:schemeClr val="tx1"/>
                                      </a:solidFill>
                                      <a:latin typeface="Cambria Math" panose="02040503050406030204" pitchFamily="18" charset="0"/>
                                    </a:rPr>
                                  </m:ctrlPr>
                                </m:sSupPr>
                                <m:e>
                                  <m:r>
                                    <a:rPr kumimoji="1" lang="ja-JP" altLang="en-US" i="0">
                                      <a:solidFill>
                                        <a:schemeClr val="tx1"/>
                                      </a:solidFill>
                                      <a:latin typeface="Cambria Math" panose="02040503050406030204" pitchFamily="18" charset="0"/>
                                    </a:rPr>
                                    <m:t>ⅇ</m:t>
                                  </m:r>
                                </m:e>
                                <m:sup>
                                  <m:sSub>
                                    <m:sSubPr>
                                      <m:ctrlPr>
                                        <a:rPr kumimoji="1" lang="ja-JP" altLang="en-US" i="1">
                                          <a:solidFill>
                                            <a:schemeClr val="tx1"/>
                                          </a:solidFill>
                                          <a:latin typeface="Cambria Math" panose="02040503050406030204" pitchFamily="18" charset="0"/>
                                        </a:rPr>
                                      </m:ctrlPr>
                                    </m:sSubPr>
                                    <m:e>
                                      <m:r>
                                        <a:rPr kumimoji="1" lang="ja-JP" altLang="en-US" i="1">
                                          <a:solidFill>
                                            <a:schemeClr val="tx1"/>
                                          </a:solidFill>
                                          <a:latin typeface="Cambria Math" panose="02040503050406030204" pitchFamily="18" charset="0"/>
                                        </a:rPr>
                                        <m:t>𝑥</m:t>
                                      </m:r>
                                    </m:e>
                                    <m:sub>
                                      <m:r>
                                        <a:rPr kumimoji="1" lang="ja-JP" altLang="en-US" i="1">
                                          <a:solidFill>
                                            <a:schemeClr val="tx1"/>
                                          </a:solidFill>
                                          <a:latin typeface="Cambria Math" panose="02040503050406030204" pitchFamily="18" charset="0"/>
                                        </a:rPr>
                                        <m:t>𝑗</m:t>
                                      </m:r>
                                    </m:sub>
                                  </m:sSub>
                                </m:sup>
                              </m:sSup>
                            </m:e>
                          </m:nary>
                        </m:den>
                      </m:f>
                    </m:oMath>
                  </m:oMathPara>
                </a14:m>
                <a:endParaRPr kumimoji="1" lang="ja-JP" altLang="en-US" dirty="0">
                  <a:solidFill>
                    <a:schemeClr val="tx1"/>
                  </a:solidFill>
                </a:endParaRPr>
              </a:p>
            </p:txBody>
          </p:sp>
        </mc:Choice>
        <mc:Fallback xmlns="">
          <p:sp>
            <p:nvSpPr>
              <p:cNvPr id="95" name="テキスト ボックス 94">
                <a:extLst>
                  <a:ext uri="{FF2B5EF4-FFF2-40B4-BE49-F238E27FC236}">
                    <a16:creationId xmlns:a16="http://schemas.microsoft.com/office/drawing/2014/main" id="{C202170E-2B23-8ED4-6FB4-190DB66D468C}"/>
                  </a:ext>
                </a:extLst>
              </p:cNvPr>
              <p:cNvSpPr txBox="1">
                <a:spLocks noRot="1" noChangeAspect="1" noMove="1" noResize="1" noEditPoints="1" noAdjustHandles="1" noChangeArrowheads="1" noChangeShapeType="1" noTextEdit="1"/>
              </p:cNvSpPr>
              <p:nvPr/>
            </p:nvSpPr>
            <p:spPr>
              <a:xfrm>
                <a:off x="6084887" y="2639761"/>
                <a:ext cx="1673407" cy="628955"/>
              </a:xfrm>
              <a:prstGeom prst="rect">
                <a:avLst/>
              </a:prstGeom>
              <a:blipFill>
                <a:blip r:embed="rId26"/>
                <a:stretch>
                  <a:fillRect/>
                </a:stretch>
              </a:blipFill>
            </p:spPr>
            <p:txBody>
              <a:bodyPr/>
              <a:lstStyle/>
              <a:p>
                <a:r>
                  <a:rPr lang="ja-JP" altLang="en-US">
                    <a:noFill/>
                  </a:rPr>
                  <a:t> </a:t>
                </a:r>
              </a:p>
            </p:txBody>
          </p:sp>
        </mc:Fallback>
      </mc:AlternateContent>
      <p:sp>
        <p:nvSpPr>
          <p:cNvPr id="96" name="テキスト ボックス 95">
            <a:extLst>
              <a:ext uri="{FF2B5EF4-FFF2-40B4-BE49-F238E27FC236}">
                <a16:creationId xmlns:a16="http://schemas.microsoft.com/office/drawing/2014/main" id="{B2B4CEFB-A0E0-1681-07B8-56E11673C895}"/>
              </a:ext>
            </a:extLst>
          </p:cNvPr>
          <p:cNvSpPr txBox="1"/>
          <p:nvPr/>
        </p:nvSpPr>
        <p:spPr>
          <a:xfrm>
            <a:off x="3520180" y="4094969"/>
            <a:ext cx="1159089"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損失を求める</a:t>
            </a:r>
          </a:p>
        </p:txBody>
      </p:sp>
      <p:sp>
        <p:nvSpPr>
          <p:cNvPr id="97" name="テキスト ボックス 96">
            <a:extLst>
              <a:ext uri="{FF2B5EF4-FFF2-40B4-BE49-F238E27FC236}">
                <a16:creationId xmlns:a16="http://schemas.microsoft.com/office/drawing/2014/main" id="{AD683693-C528-A3DB-4710-87813AF789BA}"/>
              </a:ext>
            </a:extLst>
          </p:cNvPr>
          <p:cNvSpPr txBox="1"/>
          <p:nvPr/>
        </p:nvSpPr>
        <p:spPr>
          <a:xfrm rot="5400000">
            <a:off x="777978" y="4708328"/>
            <a:ext cx="432547" cy="369332"/>
          </a:xfrm>
          <a:prstGeom prst="rect">
            <a:avLst/>
          </a:prstGeom>
          <a:noFill/>
        </p:spPr>
        <p:txBody>
          <a:bodyPr wrap="square" rtlCol="0">
            <a:spAutoFit/>
          </a:bodyPr>
          <a:lstStyle/>
          <a:p>
            <a:r>
              <a:rPr kumimoji="1" lang="en-US" altLang="ja-JP" dirty="0"/>
              <a:t>…</a:t>
            </a:r>
            <a:endParaRPr kumimoji="1" lang="ja-JP" altLang="en-US" dirty="0"/>
          </a:p>
        </p:txBody>
      </p:sp>
      <p:sp>
        <p:nvSpPr>
          <p:cNvPr id="116" name="テキスト ボックス 115">
            <a:extLst>
              <a:ext uri="{FF2B5EF4-FFF2-40B4-BE49-F238E27FC236}">
                <a16:creationId xmlns:a16="http://schemas.microsoft.com/office/drawing/2014/main" id="{A06F6E68-4112-DF4E-F116-B6DFA952187B}"/>
              </a:ext>
            </a:extLst>
          </p:cNvPr>
          <p:cNvSpPr txBox="1"/>
          <p:nvPr/>
        </p:nvSpPr>
        <p:spPr>
          <a:xfrm>
            <a:off x="2348835" y="5860406"/>
            <a:ext cx="1159089"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勾配を求める</a:t>
            </a:r>
          </a:p>
        </p:txBody>
      </p:sp>
      <p:sp>
        <p:nvSpPr>
          <p:cNvPr id="117" name="テキスト ボックス 116">
            <a:extLst>
              <a:ext uri="{FF2B5EF4-FFF2-40B4-BE49-F238E27FC236}">
                <a16:creationId xmlns:a16="http://schemas.microsoft.com/office/drawing/2014/main" id="{A1B183F9-B5EB-CCF5-D1EA-4E7EBD5A2004}"/>
              </a:ext>
            </a:extLst>
          </p:cNvPr>
          <p:cNvSpPr txBox="1"/>
          <p:nvPr/>
        </p:nvSpPr>
        <p:spPr>
          <a:xfrm>
            <a:off x="752854" y="5149351"/>
            <a:ext cx="1676547"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重みとバイアスを更新</a:t>
            </a:r>
          </a:p>
        </p:txBody>
      </p:sp>
      <p:cxnSp>
        <p:nvCxnSpPr>
          <p:cNvPr id="121" name="コネクタ: カギ線 120">
            <a:extLst>
              <a:ext uri="{FF2B5EF4-FFF2-40B4-BE49-F238E27FC236}">
                <a16:creationId xmlns:a16="http://schemas.microsoft.com/office/drawing/2014/main" id="{59636A12-106F-B8D8-85A6-7238A5D26376}"/>
              </a:ext>
            </a:extLst>
          </p:cNvPr>
          <p:cNvCxnSpPr>
            <a:stCxn id="96" idx="2"/>
            <a:endCxn id="116" idx="3"/>
          </p:cNvCxnSpPr>
          <p:nvPr/>
        </p:nvCxnSpPr>
        <p:spPr>
          <a:xfrm rot="5400000">
            <a:off x="2998051" y="4912620"/>
            <a:ext cx="1611549" cy="591801"/>
          </a:xfrm>
          <a:prstGeom prst="bentConnector2">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3" name="コネクタ: カギ線 122">
            <a:extLst>
              <a:ext uri="{FF2B5EF4-FFF2-40B4-BE49-F238E27FC236}">
                <a16:creationId xmlns:a16="http://schemas.microsoft.com/office/drawing/2014/main" id="{6C30DB54-4AB0-1E27-1DA9-FB69221E401F}"/>
              </a:ext>
            </a:extLst>
          </p:cNvPr>
          <p:cNvCxnSpPr>
            <a:stCxn id="116" idx="1"/>
            <a:endCxn id="117" idx="2"/>
          </p:cNvCxnSpPr>
          <p:nvPr/>
        </p:nvCxnSpPr>
        <p:spPr>
          <a:xfrm rot="10800000">
            <a:off x="1591129" y="5457129"/>
            <a:ext cx="757707" cy="557167"/>
          </a:xfrm>
          <a:prstGeom prst="bentConnector2">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24" name="テキスト ボックス 123">
            <a:extLst>
              <a:ext uri="{FF2B5EF4-FFF2-40B4-BE49-F238E27FC236}">
                <a16:creationId xmlns:a16="http://schemas.microsoft.com/office/drawing/2014/main" id="{9B96E556-7C3C-570C-4F5E-2613B135F887}"/>
              </a:ext>
            </a:extLst>
          </p:cNvPr>
          <p:cNvSpPr txBox="1"/>
          <p:nvPr/>
        </p:nvSpPr>
        <p:spPr>
          <a:xfrm>
            <a:off x="5682823" y="4592690"/>
            <a:ext cx="307990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損失を小さくするパラメーターを探す</a:t>
            </a:r>
          </a:p>
        </p:txBody>
      </p:sp>
      <mc:AlternateContent xmlns:mc="http://schemas.openxmlformats.org/markup-compatibility/2006" xmlns:a14="http://schemas.microsoft.com/office/drawing/2010/main">
        <mc:Choice Requires="a14">
          <p:sp>
            <p:nvSpPr>
              <p:cNvPr id="125" name="テキスト ボックス 124">
                <a:extLst>
                  <a:ext uri="{FF2B5EF4-FFF2-40B4-BE49-F238E27FC236}">
                    <a16:creationId xmlns:a16="http://schemas.microsoft.com/office/drawing/2014/main" id="{22EA18AF-5D09-0F62-0D78-5FD225F54AA5}"/>
                  </a:ext>
                </a:extLst>
              </p:cNvPr>
              <p:cNvSpPr txBox="1"/>
              <p:nvPr/>
            </p:nvSpPr>
            <p:spPr>
              <a:xfrm>
                <a:off x="5767894" y="4903476"/>
                <a:ext cx="1735795" cy="5376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ja-JP" altLang="en-US" sz="1600" i="1">
                              <a:solidFill>
                                <a:srgbClr val="836967"/>
                              </a:solidFill>
                              <a:latin typeface="Cambria Math" panose="02040503050406030204" pitchFamily="18" charset="0"/>
                            </a:rPr>
                          </m:ctrlPr>
                        </m:sSubPr>
                        <m:e>
                          <m:r>
                            <a:rPr lang="ja-JP" altLang="en-US" sz="1600" i="1">
                              <a:latin typeface="Cambria Math" panose="02040503050406030204" pitchFamily="18" charset="0"/>
                            </a:rPr>
                            <m:t>𝑤</m:t>
                          </m:r>
                        </m:e>
                        <m:sub>
                          <m:r>
                            <a:rPr lang="ja-JP" altLang="en-US" sz="1600" i="1">
                              <a:latin typeface="Cambria Math" panose="02040503050406030204" pitchFamily="18" charset="0"/>
                            </a:rPr>
                            <m:t>𝑖𝑗</m:t>
                          </m:r>
                        </m:sub>
                      </m:sSub>
                      <m:r>
                        <a:rPr lang="ja-JP" altLang="en-US" sz="1600" i="1">
                          <a:latin typeface="Cambria Math" panose="02040503050406030204" pitchFamily="18" charset="0"/>
                        </a:rPr>
                        <m:t> </m:t>
                      </m:r>
                      <m:sSub>
                        <m:sSubPr>
                          <m:ctrlPr>
                            <a:rPr kumimoji="1" lang="ja-JP" altLang="en-US" sz="1600" i="1" smtClean="0">
                              <a:solidFill>
                                <a:srgbClr val="836967"/>
                              </a:solidFill>
                              <a:latin typeface="Cambria Math" panose="02040503050406030204" pitchFamily="18" charset="0"/>
                            </a:rPr>
                          </m:ctrlPr>
                        </m:sSubPr>
                        <m:e>
                          <m:r>
                            <a:rPr kumimoji="1" lang="ja-JP" altLang="en-US" sz="1600" i="1" smtClean="0">
                              <a:latin typeface="Cambria Math" panose="02040503050406030204" pitchFamily="18" charset="0"/>
                            </a:rPr>
                            <m:t>≔</m:t>
                          </m:r>
                          <m:r>
                            <a:rPr kumimoji="1" lang="ja-JP" altLang="en-US" sz="1600" i="1">
                              <a:latin typeface="Cambria Math" panose="02040503050406030204" pitchFamily="18" charset="0"/>
                            </a:rPr>
                            <m:t>𝑤</m:t>
                          </m:r>
                        </m:e>
                        <m:sub>
                          <m:r>
                            <a:rPr kumimoji="1" lang="ja-JP" altLang="en-US" sz="1600" i="1">
                              <a:latin typeface="Cambria Math" panose="02040503050406030204" pitchFamily="18" charset="0"/>
                            </a:rPr>
                            <m:t>𝑖𝑗</m:t>
                          </m:r>
                        </m:sub>
                      </m:sSub>
                      <m:r>
                        <a:rPr kumimoji="1" lang="ja-JP" altLang="en-US" sz="1600" i="0">
                          <a:latin typeface="Cambria Math" panose="02040503050406030204" pitchFamily="18" charset="0"/>
                        </a:rPr>
                        <m:t>−</m:t>
                      </m:r>
                      <m:r>
                        <a:rPr kumimoji="1" lang="ja-JP" altLang="en-US" sz="1600" i="1">
                          <a:latin typeface="Cambria Math" panose="02040503050406030204" pitchFamily="18" charset="0"/>
                        </a:rPr>
                        <m:t>𝜂</m:t>
                      </m:r>
                      <m:f>
                        <m:fPr>
                          <m:ctrlPr>
                            <a:rPr kumimoji="1" lang="ja-JP" altLang="en-US" sz="1600" i="1">
                              <a:solidFill>
                                <a:srgbClr val="836967"/>
                              </a:solidFill>
                              <a:latin typeface="Cambria Math" panose="02040503050406030204" pitchFamily="18" charset="0"/>
                            </a:rPr>
                          </m:ctrlPr>
                        </m:fPr>
                        <m:num>
                          <m:r>
                            <a:rPr kumimoji="1" lang="ja-JP" altLang="en-US" sz="1600" i="0">
                              <a:latin typeface="Cambria Math" panose="02040503050406030204" pitchFamily="18" charset="0"/>
                            </a:rPr>
                            <m:t>𝜕</m:t>
                          </m:r>
                          <m:r>
                            <a:rPr kumimoji="1" lang="ja-JP" altLang="en-US" sz="1600" i="1">
                              <a:latin typeface="Cambria Math" panose="02040503050406030204" pitchFamily="18" charset="0"/>
                            </a:rPr>
                            <m:t>𝐿</m:t>
                          </m:r>
                        </m:num>
                        <m:den>
                          <m:r>
                            <a:rPr kumimoji="1" lang="ja-JP" altLang="en-US" sz="1600" i="0">
                              <a:latin typeface="Cambria Math" panose="02040503050406030204" pitchFamily="18" charset="0"/>
                            </a:rPr>
                            <m:t>𝜕</m:t>
                          </m:r>
                          <m:sSub>
                            <m:sSubPr>
                              <m:ctrlPr>
                                <a:rPr kumimoji="1" lang="ja-JP" altLang="en-US" sz="1600" i="1">
                                  <a:solidFill>
                                    <a:srgbClr val="836967"/>
                                  </a:solidFill>
                                  <a:latin typeface="Cambria Math" panose="02040503050406030204" pitchFamily="18" charset="0"/>
                                </a:rPr>
                              </m:ctrlPr>
                            </m:sSubPr>
                            <m:e>
                              <m:r>
                                <a:rPr kumimoji="1" lang="ja-JP" altLang="en-US" sz="1600" i="1">
                                  <a:latin typeface="Cambria Math" panose="02040503050406030204" pitchFamily="18" charset="0"/>
                                </a:rPr>
                                <m:t>𝑤</m:t>
                              </m:r>
                            </m:e>
                            <m:sub>
                              <m:r>
                                <a:rPr kumimoji="1" lang="ja-JP" altLang="en-US" sz="1600" i="1">
                                  <a:latin typeface="Cambria Math" panose="02040503050406030204" pitchFamily="18" charset="0"/>
                                </a:rPr>
                                <m:t>𝑖𝑗</m:t>
                              </m:r>
                            </m:sub>
                          </m:sSub>
                        </m:den>
                      </m:f>
                    </m:oMath>
                  </m:oMathPara>
                </a14:m>
                <a:endParaRPr kumimoji="1" lang="ja-JP" altLang="en-US" sz="1600" dirty="0"/>
              </a:p>
            </p:txBody>
          </p:sp>
        </mc:Choice>
        <mc:Fallback xmlns="">
          <p:sp>
            <p:nvSpPr>
              <p:cNvPr id="125" name="テキスト ボックス 124">
                <a:extLst>
                  <a:ext uri="{FF2B5EF4-FFF2-40B4-BE49-F238E27FC236}">
                    <a16:creationId xmlns:a16="http://schemas.microsoft.com/office/drawing/2014/main" id="{22EA18AF-5D09-0F62-0D78-5FD225F54AA5}"/>
                  </a:ext>
                </a:extLst>
              </p:cNvPr>
              <p:cNvSpPr txBox="1">
                <a:spLocks noRot="1" noChangeAspect="1" noMove="1" noResize="1" noEditPoints="1" noAdjustHandles="1" noChangeArrowheads="1" noChangeShapeType="1" noTextEdit="1"/>
              </p:cNvSpPr>
              <p:nvPr/>
            </p:nvSpPr>
            <p:spPr>
              <a:xfrm>
                <a:off x="5767894" y="4903476"/>
                <a:ext cx="1735795" cy="537648"/>
              </a:xfrm>
              <a:prstGeom prst="rect">
                <a:avLst/>
              </a:prstGeom>
              <a:blipFill>
                <a:blip r:embed="rId2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FB717F73-43AB-F03D-307A-3D3CD4FB4922}"/>
                  </a:ext>
                </a:extLst>
              </p:cNvPr>
              <p:cNvSpPr txBox="1"/>
              <p:nvPr/>
            </p:nvSpPr>
            <p:spPr>
              <a:xfrm>
                <a:off x="5767895" y="5455530"/>
                <a:ext cx="3079904" cy="338554"/>
              </a:xfrm>
              <a:prstGeom prst="rect">
                <a:avLst/>
              </a:prstGeom>
              <a:noFill/>
            </p:spPr>
            <p:txBody>
              <a:bodyPr wrap="square">
                <a:spAutoFit/>
              </a:bodyPr>
              <a:lstStyle/>
              <a:p>
                <a14:m>
                  <m:oMath xmlns:m="http://schemas.openxmlformats.org/officeDocument/2006/math">
                    <m:r>
                      <a:rPr kumimoji="1" lang="ja-JP" altLang="en-US" sz="1600" i="1" smtClean="0">
                        <a:latin typeface="Cambria Math" panose="02040503050406030204" pitchFamily="18" charset="0"/>
                      </a:rPr>
                      <m:t>𝜂</m:t>
                    </m:r>
                  </m:oMath>
                </a14:m>
                <a:r>
                  <a:rPr lang="ja-JP" altLang="en-US" sz="1100" dirty="0">
                    <a:latin typeface="Meiryo UI" panose="020B0604030504040204" pitchFamily="50" charset="-128"/>
                    <a:ea typeface="Meiryo UI" panose="020B0604030504040204" pitchFamily="50" charset="-128"/>
                  </a:rPr>
                  <a:t>（読みエータ）</a:t>
                </a:r>
                <a:r>
                  <a:rPr lang="ja-JP" altLang="en-US" sz="1400" dirty="0">
                    <a:latin typeface="Meiryo UI" panose="020B0604030504040204" pitchFamily="50" charset="-128"/>
                    <a:ea typeface="Meiryo UI" panose="020B0604030504040204" pitchFamily="50" charset="-128"/>
                  </a:rPr>
                  <a:t>＝学習率，</a:t>
                </a:r>
                <a14:m>
                  <m:oMath xmlns:m="http://schemas.openxmlformats.org/officeDocument/2006/math">
                    <m:r>
                      <a:rPr lang="ja-JP" altLang="en-US" sz="1600" i="1">
                        <a:latin typeface="Cambria Math" panose="02040503050406030204" pitchFamily="18" charset="0"/>
                      </a:rPr>
                      <m:t>𝐿</m:t>
                    </m:r>
                    <m:r>
                      <a:rPr lang="en-US" altLang="ja-JP" sz="1600" b="0" i="1" smtClean="0">
                        <a:latin typeface="Cambria Math" panose="02040503050406030204" pitchFamily="18" charset="0"/>
                      </a:rPr>
                      <m:t> </m:t>
                    </m:r>
                  </m:oMath>
                </a14:m>
                <a:r>
                  <a:rPr lang="ja-JP" altLang="en-US" sz="1400" dirty="0">
                    <a:latin typeface="Meiryo UI" panose="020B0604030504040204" pitchFamily="50" charset="-128"/>
                    <a:ea typeface="Meiryo UI" panose="020B0604030504040204" pitchFamily="50" charset="-128"/>
                  </a:rPr>
                  <a:t>損失関数</a:t>
                </a:r>
                <a:endParaRPr lang="ja-JP" altLang="en-US" sz="1600" dirty="0">
                  <a:latin typeface="Meiryo UI" panose="020B0604030504040204" pitchFamily="50" charset="-128"/>
                  <a:ea typeface="Meiryo UI" panose="020B0604030504040204" pitchFamily="50" charset="-128"/>
                </a:endParaRPr>
              </a:p>
            </p:txBody>
          </p:sp>
        </mc:Choice>
        <mc:Fallback xmlns="">
          <p:sp>
            <p:nvSpPr>
              <p:cNvPr id="126" name="テキスト ボックス 125">
                <a:extLst>
                  <a:ext uri="{FF2B5EF4-FFF2-40B4-BE49-F238E27FC236}">
                    <a16:creationId xmlns:a16="http://schemas.microsoft.com/office/drawing/2014/main" id="{FB717F73-43AB-F03D-307A-3D3CD4FB4922}"/>
                  </a:ext>
                </a:extLst>
              </p:cNvPr>
              <p:cNvSpPr txBox="1">
                <a:spLocks noRot="1" noChangeAspect="1" noMove="1" noResize="1" noEditPoints="1" noAdjustHandles="1" noChangeArrowheads="1" noChangeShapeType="1" noTextEdit="1"/>
              </p:cNvSpPr>
              <p:nvPr/>
            </p:nvSpPr>
            <p:spPr>
              <a:xfrm>
                <a:off x="5767895" y="5455530"/>
                <a:ext cx="3079904" cy="338554"/>
              </a:xfrm>
              <a:prstGeom prst="rect">
                <a:avLst/>
              </a:prstGeom>
              <a:blipFill>
                <a:blip r:embed="rId28"/>
                <a:stretch>
                  <a:fillRect b="-14545"/>
                </a:stretch>
              </a:blipFill>
            </p:spPr>
            <p:txBody>
              <a:bodyPr/>
              <a:lstStyle/>
              <a:p>
                <a:r>
                  <a:rPr lang="ja-JP" altLang="en-US">
                    <a:noFill/>
                  </a:rPr>
                  <a:t> </a:t>
                </a:r>
              </a:p>
            </p:txBody>
          </p:sp>
        </mc:Fallback>
      </mc:AlternateContent>
      <p:sp>
        <p:nvSpPr>
          <p:cNvPr id="127" name="テキスト ボックス 126">
            <a:extLst>
              <a:ext uri="{FF2B5EF4-FFF2-40B4-BE49-F238E27FC236}">
                <a16:creationId xmlns:a16="http://schemas.microsoft.com/office/drawing/2014/main" id="{BD3B9BD6-5897-52A7-8757-8F7C169C0A03}"/>
              </a:ext>
            </a:extLst>
          </p:cNvPr>
          <p:cNvSpPr txBox="1"/>
          <p:nvPr/>
        </p:nvSpPr>
        <p:spPr>
          <a:xfrm>
            <a:off x="5689334" y="4228846"/>
            <a:ext cx="1347257" cy="338554"/>
          </a:xfrm>
          <a:prstGeom prst="rect">
            <a:avLst/>
          </a:prstGeom>
          <a:noFill/>
        </p:spPr>
        <p:txBody>
          <a:bodyPr wrap="square">
            <a:spAutoFit/>
          </a:bodyPr>
          <a:lstStyle/>
          <a:p>
            <a:r>
              <a:rPr kumimoji="1" lang="ja-JP" altLang="en-US" sz="1600" b="1" dirty="0">
                <a:latin typeface="Meiryo UI" panose="020B0604030504040204" pitchFamily="50" charset="-128"/>
                <a:ea typeface="Meiryo UI" panose="020B0604030504040204" pitchFamily="50" charset="-128"/>
              </a:rPr>
              <a:t>勾配降下法</a:t>
            </a:r>
            <a:endParaRPr lang="ja-JP" altLang="en-US" sz="1600" dirty="0"/>
          </a:p>
        </p:txBody>
      </p:sp>
      <p:grpSp>
        <p:nvGrpSpPr>
          <p:cNvPr id="131" name="グループ化 130">
            <a:extLst>
              <a:ext uri="{FF2B5EF4-FFF2-40B4-BE49-F238E27FC236}">
                <a16:creationId xmlns:a16="http://schemas.microsoft.com/office/drawing/2014/main" id="{234BC198-DE25-B2B6-E105-623D7472A473}"/>
              </a:ext>
            </a:extLst>
          </p:cNvPr>
          <p:cNvGrpSpPr/>
          <p:nvPr/>
        </p:nvGrpSpPr>
        <p:grpSpPr>
          <a:xfrm>
            <a:off x="8711152" y="3999842"/>
            <a:ext cx="2884409" cy="2124050"/>
            <a:chOff x="8134842" y="4390583"/>
            <a:chExt cx="2884409" cy="2124050"/>
          </a:xfrm>
        </p:grpSpPr>
        <p:grpSp>
          <p:nvGrpSpPr>
            <p:cNvPr id="98" name="グループ化 97">
              <a:extLst>
                <a:ext uri="{FF2B5EF4-FFF2-40B4-BE49-F238E27FC236}">
                  <a16:creationId xmlns:a16="http://schemas.microsoft.com/office/drawing/2014/main" id="{4E9D7E7E-1C66-5458-9285-5017F23879F3}"/>
                </a:ext>
              </a:extLst>
            </p:cNvPr>
            <p:cNvGrpSpPr/>
            <p:nvPr/>
          </p:nvGrpSpPr>
          <p:grpSpPr>
            <a:xfrm>
              <a:off x="8134842" y="4390583"/>
              <a:ext cx="2884409" cy="2124050"/>
              <a:chOff x="3187666" y="2102444"/>
              <a:chExt cx="3119474" cy="3051500"/>
            </a:xfrm>
          </p:grpSpPr>
          <p:cxnSp>
            <p:nvCxnSpPr>
              <p:cNvPr id="99" name="直線コネクタ 98">
                <a:extLst>
                  <a:ext uri="{FF2B5EF4-FFF2-40B4-BE49-F238E27FC236}">
                    <a16:creationId xmlns:a16="http://schemas.microsoft.com/office/drawing/2014/main" id="{9519661E-9EBF-E14E-7A59-4D31BB3ED4B2}"/>
                  </a:ext>
                </a:extLst>
              </p:cNvPr>
              <p:cNvCxnSpPr>
                <a:cxnSpLocks/>
              </p:cNvCxnSpPr>
              <p:nvPr/>
            </p:nvCxnSpPr>
            <p:spPr>
              <a:xfrm>
                <a:off x="4708492" y="3940922"/>
                <a:ext cx="9167" cy="747833"/>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134AEA73-B8DA-1FFB-E9FB-2B38C428B0CF}"/>
                  </a:ext>
                </a:extLst>
              </p:cNvPr>
              <p:cNvCxnSpPr>
                <a:cxnSpLocks/>
              </p:cNvCxnSpPr>
              <p:nvPr/>
            </p:nvCxnSpPr>
            <p:spPr>
              <a:xfrm>
                <a:off x="4417426" y="3663740"/>
                <a:ext cx="8942" cy="1053994"/>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1" name="グラフ 100">
                    <a:extLst>
                      <a:ext uri="{FF2B5EF4-FFF2-40B4-BE49-F238E27FC236}">
                        <a16:creationId xmlns:a16="http://schemas.microsoft.com/office/drawing/2014/main" id="{863039AE-CC5B-6D87-59D2-7EF96851F7B2}"/>
                      </a:ext>
                    </a:extLst>
                  </p:cNvPr>
                  <p:cNvGraphicFramePr/>
                  <p:nvPr/>
                </p:nvGraphicFramePr>
                <p:xfrm>
                  <a:off x="3277363" y="2102444"/>
                  <a:ext cx="3029777" cy="2057829"/>
                </p:xfrm>
                <a:graphic>
                  <a:graphicData uri="http://schemas.openxmlformats.org/drawingml/2006/chart">
                    <c:chart xmlns:c="http://schemas.openxmlformats.org/drawingml/2006/chart" xmlns:r="http://schemas.openxmlformats.org/officeDocument/2006/relationships" r:id="rId29"/>
                  </a:graphicData>
                </a:graphic>
              </p:graphicFrame>
            </mc:Choice>
            <mc:Fallback xmlns="">
              <p:graphicFrame>
                <p:nvGraphicFramePr>
                  <p:cNvPr id="101" name="グラフ 100">
                    <a:extLst>
                      <a:ext uri="{FF2B5EF4-FFF2-40B4-BE49-F238E27FC236}">
                        <a16:creationId xmlns:a16="http://schemas.microsoft.com/office/drawing/2014/main" id="{863039AE-CC5B-6D87-59D2-7EF96851F7B2}"/>
                      </a:ext>
                    </a:extLst>
                  </p:cNvPr>
                  <p:cNvGraphicFramePr/>
                  <p:nvPr>
                    <p:extLst>
                      <p:ext uri="{D42A27DB-BD31-4B8C-83A1-F6EECF244321}">
                        <p14:modId xmlns:p14="http://schemas.microsoft.com/office/powerpoint/2010/main" val="325621381"/>
                      </p:ext>
                    </p:extLst>
                  </p:nvPr>
                </p:nvGraphicFramePr>
                <p:xfrm>
                  <a:off x="3277363" y="2102444"/>
                  <a:ext cx="3029777" cy="2057829"/>
                </p:xfrm>
                <a:graphic>
                  <a:graphicData uri="http://schemas.openxmlformats.org/drawingml/2006/chart">
                    <c:chart xmlns:c="http://schemas.openxmlformats.org/drawingml/2006/chart" xmlns:r="http://schemas.openxmlformats.org/officeDocument/2006/relationships" r:id="rId30"/>
                  </a:graphicData>
                </a:graphic>
              </p:graphicFrame>
            </mc:Fallback>
          </mc:AlternateContent>
          <p:cxnSp>
            <p:nvCxnSpPr>
              <p:cNvPr id="102" name="直線コネクタ 101">
                <a:extLst>
                  <a:ext uri="{FF2B5EF4-FFF2-40B4-BE49-F238E27FC236}">
                    <a16:creationId xmlns:a16="http://schemas.microsoft.com/office/drawing/2014/main" id="{A32ED441-2031-1789-C843-C7325AC3B4AC}"/>
                  </a:ext>
                </a:extLst>
              </p:cNvPr>
              <p:cNvCxnSpPr>
                <a:cxnSpLocks/>
              </p:cNvCxnSpPr>
              <p:nvPr/>
            </p:nvCxnSpPr>
            <p:spPr>
              <a:xfrm>
                <a:off x="3942042" y="3025097"/>
                <a:ext cx="1027812" cy="1405069"/>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03" name="テキスト ボックス 102">
                <a:extLst>
                  <a:ext uri="{FF2B5EF4-FFF2-40B4-BE49-F238E27FC236}">
                    <a16:creationId xmlns:a16="http://schemas.microsoft.com/office/drawing/2014/main" id="{656C041F-779E-B48C-B9DA-227E415EFFC4}"/>
                  </a:ext>
                </a:extLst>
              </p:cNvPr>
              <p:cNvSpPr txBox="1"/>
              <p:nvPr/>
            </p:nvSpPr>
            <p:spPr>
              <a:xfrm>
                <a:off x="4300245" y="3555214"/>
                <a:ext cx="171521" cy="159091"/>
              </a:xfrm>
              <a:prstGeom prst="rect">
                <a:avLst/>
              </a:prstGeom>
              <a:noFill/>
            </p:spPr>
            <p:txBody>
              <a:bodyPr wrap="square" rtlCol="0">
                <a:spAutoFit/>
              </a:bodyPr>
              <a:lstStyle/>
              <a:p>
                <a:r>
                  <a:rPr kumimoji="1" lang="ja-JP" altLang="en-US" sz="700" dirty="0"/>
                  <a:t>●</a:t>
                </a:r>
              </a:p>
            </p:txBody>
          </p:sp>
          <p:cxnSp>
            <p:nvCxnSpPr>
              <p:cNvPr id="104" name="直線矢印コネクタ 103">
                <a:extLst>
                  <a:ext uri="{FF2B5EF4-FFF2-40B4-BE49-F238E27FC236}">
                    <a16:creationId xmlns:a16="http://schemas.microsoft.com/office/drawing/2014/main" id="{71EEF874-C7E2-1668-6375-A2ED66E3E328}"/>
                  </a:ext>
                </a:extLst>
              </p:cNvPr>
              <p:cNvCxnSpPr>
                <a:cxnSpLocks/>
              </p:cNvCxnSpPr>
              <p:nvPr/>
            </p:nvCxnSpPr>
            <p:spPr>
              <a:xfrm>
                <a:off x="3617921" y="2290186"/>
                <a:ext cx="10131" cy="2398568"/>
              </a:xfrm>
              <a:prstGeom prst="straightConnector1">
                <a:avLst/>
              </a:prstGeom>
              <a:ln>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5" name="直線コネクタ 104">
                <a:extLst>
                  <a:ext uri="{FF2B5EF4-FFF2-40B4-BE49-F238E27FC236}">
                    <a16:creationId xmlns:a16="http://schemas.microsoft.com/office/drawing/2014/main" id="{E869A3D2-D1D6-DBDE-62E2-7E57A5ADEDA5}"/>
                  </a:ext>
                </a:extLst>
              </p:cNvPr>
              <p:cNvCxnSpPr/>
              <p:nvPr/>
            </p:nvCxnSpPr>
            <p:spPr>
              <a:xfrm>
                <a:off x="3602397" y="4688755"/>
                <a:ext cx="2352907" cy="0"/>
              </a:xfrm>
              <a:prstGeom prst="line">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6" name="テキスト ボックス 105">
                <a:extLst>
                  <a:ext uri="{FF2B5EF4-FFF2-40B4-BE49-F238E27FC236}">
                    <a16:creationId xmlns:a16="http://schemas.microsoft.com/office/drawing/2014/main" id="{0640FF4D-E69B-5199-D0C1-1447A690B319}"/>
                  </a:ext>
                </a:extLst>
              </p:cNvPr>
              <p:cNvSpPr txBox="1"/>
              <p:nvPr/>
            </p:nvSpPr>
            <p:spPr>
              <a:xfrm rot="16200000">
                <a:off x="2371672" y="3062188"/>
                <a:ext cx="1931561" cy="299573"/>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損失関数　</a:t>
                </a:r>
                <a:r>
                  <a:rPr kumimoji="1" lang="en-US" altLang="ja-JP" sz="1200" dirty="0">
                    <a:latin typeface="Meiryo UI" panose="020B0604030504040204" pitchFamily="50" charset="-128"/>
                    <a:ea typeface="Meiryo UI" panose="020B0604030504040204" pitchFamily="50" charset="-128"/>
                  </a:rPr>
                  <a:t>L</a:t>
                </a:r>
                <a:endParaRPr kumimoji="1" lang="ja-JP" altLang="en-US" sz="1200" dirty="0">
                  <a:latin typeface="Meiryo UI" panose="020B0604030504040204" pitchFamily="50" charset="-128"/>
                  <a:ea typeface="Meiryo UI" panose="020B0604030504040204" pitchFamily="50" charset="-128"/>
                </a:endParaRPr>
              </a:p>
            </p:txBody>
          </p:sp>
          <p:cxnSp>
            <p:nvCxnSpPr>
              <p:cNvPr id="107" name="直線コネクタ 106">
                <a:extLst>
                  <a:ext uri="{FF2B5EF4-FFF2-40B4-BE49-F238E27FC236}">
                    <a16:creationId xmlns:a16="http://schemas.microsoft.com/office/drawing/2014/main" id="{6F2611FF-FF66-932E-9FB2-9C36D71D4462}"/>
                  </a:ext>
                </a:extLst>
              </p:cNvPr>
              <p:cNvCxnSpPr>
                <a:cxnSpLocks/>
              </p:cNvCxnSpPr>
              <p:nvPr/>
            </p:nvCxnSpPr>
            <p:spPr>
              <a:xfrm>
                <a:off x="3877350" y="3800180"/>
                <a:ext cx="1735698" cy="2615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08" name="テキスト ボックス 107">
                <a:extLst>
                  <a:ext uri="{FF2B5EF4-FFF2-40B4-BE49-F238E27FC236}">
                    <a16:creationId xmlns:a16="http://schemas.microsoft.com/office/drawing/2014/main" id="{101CCE38-2536-C46C-A34F-EB4A051C1F11}"/>
                  </a:ext>
                </a:extLst>
              </p:cNvPr>
              <p:cNvSpPr txBox="1"/>
              <p:nvPr/>
            </p:nvSpPr>
            <p:spPr>
              <a:xfrm>
                <a:off x="4580535" y="3828641"/>
                <a:ext cx="171521" cy="159091"/>
              </a:xfrm>
              <a:prstGeom prst="rect">
                <a:avLst/>
              </a:prstGeom>
              <a:noFill/>
            </p:spPr>
            <p:txBody>
              <a:bodyPr wrap="square" rtlCol="0">
                <a:spAutoFit/>
              </a:bodyPr>
              <a:lstStyle/>
              <a:p>
                <a:r>
                  <a:rPr kumimoji="1" lang="ja-JP" altLang="en-US" sz="700" dirty="0"/>
                  <a:t>●</a:t>
                </a:r>
              </a:p>
            </p:txBody>
          </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10D2D044-296F-89BC-CB11-85F447F5262A}"/>
                      </a:ext>
                    </a:extLst>
                  </p:cNvPr>
                  <p:cNvSpPr txBox="1"/>
                  <p:nvPr/>
                </p:nvSpPr>
                <p:spPr>
                  <a:xfrm>
                    <a:off x="4206624" y="4010592"/>
                    <a:ext cx="369890" cy="434426"/>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900" i="1">
                              <a:latin typeface="Cambria Math" panose="02040503050406030204" pitchFamily="18" charset="0"/>
                            </a:rPr>
                            <m:t>𝜂</m:t>
                          </m:r>
                          <m:f>
                            <m:fPr>
                              <m:ctrlPr>
                                <a:rPr kumimoji="1" lang="ja-JP" altLang="en-US" sz="900" i="1" smtClean="0">
                                  <a:solidFill>
                                    <a:srgbClr val="836967"/>
                                  </a:solidFill>
                                  <a:latin typeface="Cambria Math" panose="02040503050406030204" pitchFamily="18" charset="0"/>
                                </a:rPr>
                              </m:ctrlPr>
                            </m:fPr>
                            <m:num>
                              <m:r>
                                <a:rPr kumimoji="1" lang="ja-JP" altLang="en-US" sz="900">
                                  <a:latin typeface="Cambria Math" panose="02040503050406030204" pitchFamily="18" charset="0"/>
                                </a:rPr>
                                <m:t>𝜕</m:t>
                              </m:r>
                              <m:r>
                                <a:rPr kumimoji="1" lang="ja-JP" altLang="en-US" sz="900" i="1">
                                  <a:latin typeface="Cambria Math" panose="02040503050406030204" pitchFamily="18" charset="0"/>
                                </a:rPr>
                                <m:t>𝐿</m:t>
                              </m:r>
                            </m:num>
                            <m:den>
                              <m:r>
                                <a:rPr kumimoji="1" lang="ja-JP" altLang="en-US" sz="900" i="0">
                                  <a:latin typeface="Cambria Math" panose="02040503050406030204" pitchFamily="18" charset="0"/>
                                </a:rPr>
                                <m:t>𝜕</m:t>
                              </m:r>
                              <m:sSub>
                                <m:sSubPr>
                                  <m:ctrlPr>
                                    <a:rPr kumimoji="1" lang="ja-JP" altLang="en-US" sz="900" i="1">
                                      <a:solidFill>
                                        <a:srgbClr val="836967"/>
                                      </a:solidFill>
                                      <a:latin typeface="Cambria Math" panose="02040503050406030204" pitchFamily="18" charset="0"/>
                                    </a:rPr>
                                  </m:ctrlPr>
                                </m:sSubPr>
                                <m:e>
                                  <m:r>
                                    <a:rPr kumimoji="1" lang="ja-JP" altLang="en-US" sz="900" i="1">
                                      <a:latin typeface="Cambria Math" panose="02040503050406030204" pitchFamily="18" charset="0"/>
                                    </a:rPr>
                                    <m:t>𝑤</m:t>
                                  </m:r>
                                </m:e>
                                <m:sub>
                                  <m:r>
                                    <a:rPr kumimoji="1" lang="ja-JP" altLang="en-US" sz="900" i="1">
                                      <a:latin typeface="Cambria Math" panose="02040503050406030204" pitchFamily="18" charset="0"/>
                                    </a:rPr>
                                    <m:t>𝑖</m:t>
                                  </m:r>
                                  <m:r>
                                    <a:rPr lang="en-US" altLang="ja-JP" sz="900" i="1" smtClean="0">
                                      <a:latin typeface="Cambria Math" panose="02040503050406030204" pitchFamily="18" charset="0"/>
                                    </a:rPr>
                                    <m:t>𝑗</m:t>
                                  </m:r>
                                </m:sub>
                              </m:sSub>
                            </m:den>
                          </m:f>
                        </m:oMath>
                      </m:oMathPara>
                    </a14:m>
                    <a:endParaRPr kumimoji="1" lang="ja-JP" altLang="en-US" sz="900" dirty="0"/>
                  </a:p>
                </p:txBody>
              </p:sp>
            </mc:Choice>
            <mc:Fallback xmlns="">
              <p:sp>
                <p:nvSpPr>
                  <p:cNvPr id="110" name="テキスト ボックス 109">
                    <a:extLst>
                      <a:ext uri="{FF2B5EF4-FFF2-40B4-BE49-F238E27FC236}">
                        <a16:creationId xmlns:a16="http://schemas.microsoft.com/office/drawing/2014/main" id="{10D2D044-296F-89BC-CB11-85F447F5262A}"/>
                      </a:ext>
                    </a:extLst>
                  </p:cNvPr>
                  <p:cNvSpPr txBox="1">
                    <a:spLocks noRot="1" noChangeAspect="1" noMove="1" noResize="1" noEditPoints="1" noAdjustHandles="1" noChangeArrowheads="1" noChangeShapeType="1" noTextEdit="1"/>
                  </p:cNvSpPr>
                  <p:nvPr/>
                </p:nvSpPr>
                <p:spPr>
                  <a:xfrm>
                    <a:off x="4206624" y="4010592"/>
                    <a:ext cx="369890" cy="434426"/>
                  </a:xfrm>
                  <a:prstGeom prst="rect">
                    <a:avLst/>
                  </a:prstGeom>
                  <a:blipFill>
                    <a:blip r:embed="rId31"/>
                    <a:stretch>
                      <a:fillRect l="-7143" t="-2000" r="-5357" b="-14000"/>
                    </a:stretch>
                  </a:blipFill>
                </p:spPr>
                <p:txBody>
                  <a:bodyPr/>
                  <a:lstStyle/>
                  <a:p>
                    <a:r>
                      <a:rPr lang="ja-JP" altLang="en-US">
                        <a:noFill/>
                      </a:rPr>
                      <a:t> </a:t>
                    </a:r>
                  </a:p>
                </p:txBody>
              </p:sp>
            </mc:Fallback>
          </mc:AlternateContent>
          <p:grpSp>
            <p:nvGrpSpPr>
              <p:cNvPr id="111" name="グループ化 110">
                <a:extLst>
                  <a:ext uri="{FF2B5EF4-FFF2-40B4-BE49-F238E27FC236}">
                    <a16:creationId xmlns:a16="http://schemas.microsoft.com/office/drawing/2014/main" id="{5BEF408F-512B-E901-E655-3ED59E14CF7C}"/>
                  </a:ext>
                </a:extLst>
              </p:cNvPr>
              <p:cNvGrpSpPr/>
              <p:nvPr/>
            </p:nvGrpSpPr>
            <p:grpSpPr>
              <a:xfrm>
                <a:off x="4831063" y="4755996"/>
                <a:ext cx="849986" cy="397948"/>
                <a:chOff x="9754499" y="5285256"/>
                <a:chExt cx="849986" cy="397948"/>
              </a:xfrm>
            </p:grpSpPr>
            <p:sp>
              <p:nvSpPr>
                <p:cNvPr id="112" name="テキスト ボックス 111">
                  <a:extLst>
                    <a:ext uri="{FF2B5EF4-FFF2-40B4-BE49-F238E27FC236}">
                      <a16:creationId xmlns:a16="http://schemas.microsoft.com/office/drawing/2014/main" id="{E13CEFAB-B0C3-4D79-6A0C-BC515684D9D8}"/>
                    </a:ext>
                  </a:extLst>
                </p:cNvPr>
                <p:cNvSpPr txBox="1"/>
                <p:nvPr/>
              </p:nvSpPr>
              <p:spPr>
                <a:xfrm>
                  <a:off x="9754499" y="5285256"/>
                  <a:ext cx="516909" cy="397948"/>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重み</a:t>
                  </a:r>
                  <a:endParaRPr kumimoji="1" lang="ja-JP" altLang="en-US" sz="1200" baseline="-250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76D388AA-4B9E-557E-4046-097624AAE1C5}"/>
                        </a:ext>
                      </a:extLst>
                    </p:cNvPr>
                    <p:cNvSpPr txBox="1"/>
                    <p:nvPr/>
                  </p:nvSpPr>
                  <p:spPr>
                    <a:xfrm>
                      <a:off x="10282513" y="5296042"/>
                      <a:ext cx="321972" cy="334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sz="1400" i="1" smtClean="0">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1">
                                    <a:latin typeface="Cambria Math" panose="02040503050406030204" pitchFamily="18" charset="0"/>
                                  </a:rPr>
                                  <m:t>𝑖𝑗</m:t>
                                </m:r>
                              </m:sub>
                            </m:sSub>
                          </m:oMath>
                        </m:oMathPara>
                      </a14:m>
                      <a:endParaRPr kumimoji="1" lang="ja-JP" altLang="en-US" sz="1400" dirty="0"/>
                    </a:p>
                  </p:txBody>
                </p:sp>
              </mc:Choice>
              <mc:Fallback xmlns="">
                <p:sp>
                  <p:nvSpPr>
                    <p:cNvPr id="113" name="テキスト ボックス 112">
                      <a:extLst>
                        <a:ext uri="{FF2B5EF4-FFF2-40B4-BE49-F238E27FC236}">
                          <a16:creationId xmlns:a16="http://schemas.microsoft.com/office/drawing/2014/main" id="{76D388AA-4B9E-557E-4046-097624AAE1C5}"/>
                        </a:ext>
                      </a:extLst>
                    </p:cNvPr>
                    <p:cNvSpPr txBox="1">
                      <a:spLocks noRot="1" noChangeAspect="1" noMove="1" noResize="1" noEditPoints="1" noAdjustHandles="1" noChangeArrowheads="1" noChangeShapeType="1" noTextEdit="1"/>
                    </p:cNvSpPr>
                    <p:nvPr/>
                  </p:nvSpPr>
                  <p:spPr>
                    <a:xfrm>
                      <a:off x="10282513" y="5296042"/>
                      <a:ext cx="321972" cy="334387"/>
                    </a:xfrm>
                    <a:prstGeom prst="rect">
                      <a:avLst/>
                    </a:prstGeom>
                    <a:blipFill>
                      <a:blip r:embed="rId32"/>
                      <a:stretch>
                        <a:fillRect l="-6122" r="-6122" b="-23077"/>
                      </a:stretch>
                    </a:blipFill>
                  </p:spPr>
                  <p:txBody>
                    <a:bodyPr/>
                    <a:lstStyle/>
                    <a:p>
                      <a:r>
                        <a:rPr lang="ja-JP" altLang="en-US">
                          <a:noFill/>
                        </a:rPr>
                        <a:t> </a:t>
                      </a:r>
                    </a:p>
                  </p:txBody>
                </p:sp>
              </mc:Fallback>
            </mc:AlternateContent>
          </p:grpSp>
          <p:cxnSp>
            <p:nvCxnSpPr>
              <p:cNvPr id="109" name="直線矢印コネクタ 108">
                <a:extLst>
                  <a:ext uri="{FF2B5EF4-FFF2-40B4-BE49-F238E27FC236}">
                    <a16:creationId xmlns:a16="http://schemas.microsoft.com/office/drawing/2014/main" id="{3B02EF2F-2286-3967-096F-775F19FC129B}"/>
                  </a:ext>
                </a:extLst>
              </p:cNvPr>
              <p:cNvCxnSpPr>
                <a:cxnSpLocks/>
              </p:cNvCxnSpPr>
              <p:nvPr/>
            </p:nvCxnSpPr>
            <p:spPr>
              <a:xfrm>
                <a:off x="4433837" y="4504980"/>
                <a:ext cx="283821"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05B6EAA5-3575-59F6-70C9-4E4537FDF458}"/>
                    </a:ext>
                  </a:extLst>
                </p:cNvPr>
                <p:cNvSpPr txBox="1"/>
                <p:nvPr/>
              </p:nvSpPr>
              <p:spPr>
                <a:xfrm>
                  <a:off x="9248026" y="4923733"/>
                  <a:ext cx="401648" cy="470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ja-JP" altLang="en-US" sz="1400" i="1" smtClean="0">
                                <a:solidFill>
                                  <a:srgbClr val="836967"/>
                                </a:solidFill>
                                <a:latin typeface="Cambria Math" panose="02040503050406030204" pitchFamily="18" charset="0"/>
                              </a:rPr>
                            </m:ctrlPr>
                          </m:fPr>
                          <m:num>
                            <m:r>
                              <a:rPr kumimoji="1" lang="ja-JP" altLang="en-US" sz="1400">
                                <a:latin typeface="Cambria Math" panose="02040503050406030204" pitchFamily="18" charset="0"/>
                              </a:rPr>
                              <m:t>𝜕</m:t>
                            </m:r>
                            <m:r>
                              <a:rPr kumimoji="1" lang="ja-JP" altLang="en-US" sz="1400" i="1">
                                <a:latin typeface="Cambria Math" panose="02040503050406030204" pitchFamily="18" charset="0"/>
                              </a:rPr>
                              <m:t>𝐿</m:t>
                            </m:r>
                          </m:num>
                          <m:den>
                            <m:r>
                              <a:rPr kumimoji="1" lang="ja-JP" altLang="en-US" sz="1400" i="0">
                                <a:latin typeface="Cambria Math" panose="02040503050406030204" pitchFamily="18" charset="0"/>
                              </a:rPr>
                              <m:t>𝜕</m:t>
                            </m:r>
                            <m:sSub>
                              <m:sSubPr>
                                <m:ctrlPr>
                                  <a:rPr kumimoji="1" lang="ja-JP" altLang="en-US" sz="1400" i="1">
                                    <a:solidFill>
                                      <a:srgbClr val="836967"/>
                                    </a:solidFill>
                                    <a:latin typeface="Cambria Math" panose="02040503050406030204" pitchFamily="18" charset="0"/>
                                  </a:rPr>
                                </m:ctrlPr>
                              </m:sSubPr>
                              <m:e>
                                <m:r>
                                  <a:rPr kumimoji="1" lang="ja-JP" altLang="en-US" sz="1400" i="1">
                                    <a:latin typeface="Cambria Math" panose="02040503050406030204" pitchFamily="18" charset="0"/>
                                  </a:rPr>
                                  <m:t>𝑤</m:t>
                                </m:r>
                              </m:e>
                              <m:sub>
                                <m:r>
                                  <a:rPr kumimoji="1" lang="ja-JP" altLang="en-US" sz="1400" i="1">
                                    <a:latin typeface="Cambria Math" panose="02040503050406030204" pitchFamily="18" charset="0"/>
                                  </a:rPr>
                                  <m:t>𝑖</m:t>
                                </m:r>
                                <m:r>
                                  <a:rPr lang="en-US" altLang="ja-JP" sz="1400" i="1" smtClean="0">
                                    <a:latin typeface="Cambria Math" panose="02040503050406030204" pitchFamily="18" charset="0"/>
                                  </a:rPr>
                                  <m:t>𝑗</m:t>
                                </m:r>
                              </m:sub>
                            </m:sSub>
                          </m:den>
                        </m:f>
                      </m:oMath>
                    </m:oMathPara>
                  </a14:m>
                  <a:endParaRPr kumimoji="1" lang="ja-JP" altLang="en-US" sz="1400" dirty="0"/>
                </a:p>
              </p:txBody>
            </p:sp>
          </mc:Choice>
          <mc:Fallback xmlns="">
            <p:sp>
              <p:nvSpPr>
                <p:cNvPr id="128" name="テキスト ボックス 127">
                  <a:extLst>
                    <a:ext uri="{FF2B5EF4-FFF2-40B4-BE49-F238E27FC236}">
                      <a16:creationId xmlns:a16="http://schemas.microsoft.com/office/drawing/2014/main" id="{05B6EAA5-3575-59F6-70C9-4E4537FDF458}"/>
                    </a:ext>
                  </a:extLst>
                </p:cNvPr>
                <p:cNvSpPr txBox="1">
                  <a:spLocks noRot="1" noChangeAspect="1" noMove="1" noResize="1" noEditPoints="1" noAdjustHandles="1" noChangeArrowheads="1" noChangeShapeType="1" noTextEdit="1"/>
                </p:cNvSpPr>
                <p:nvPr/>
              </p:nvSpPr>
              <p:spPr>
                <a:xfrm>
                  <a:off x="9248026" y="4923733"/>
                  <a:ext cx="401648" cy="470385"/>
                </a:xfrm>
                <a:prstGeom prst="rect">
                  <a:avLst/>
                </a:prstGeom>
                <a:blipFill>
                  <a:blip r:embed="rId33"/>
                  <a:stretch>
                    <a:fillRect l="-10769" t="-1299" r="-4615" b="-10390"/>
                  </a:stretch>
                </a:blipFill>
              </p:spPr>
              <p:txBody>
                <a:bodyPr/>
                <a:lstStyle/>
                <a:p>
                  <a:r>
                    <a:rPr lang="ja-JP" altLang="en-US">
                      <a:noFill/>
                    </a:rPr>
                    <a:t> </a:t>
                  </a:r>
                </a:p>
              </p:txBody>
            </p:sp>
          </mc:Fallback>
        </mc:AlternateContent>
        <p:sp>
          <p:nvSpPr>
            <p:cNvPr id="130" name="テキスト ボックス 129">
              <a:extLst>
                <a:ext uri="{FF2B5EF4-FFF2-40B4-BE49-F238E27FC236}">
                  <a16:creationId xmlns:a16="http://schemas.microsoft.com/office/drawing/2014/main" id="{B59BF419-1256-3806-1A27-EE30B474B532}"/>
                </a:ext>
              </a:extLst>
            </p:cNvPr>
            <p:cNvSpPr txBox="1"/>
            <p:nvPr/>
          </p:nvSpPr>
          <p:spPr>
            <a:xfrm>
              <a:off x="10009093" y="5436821"/>
              <a:ext cx="77993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傾き</a:t>
              </a:r>
            </a:p>
          </p:txBody>
        </p:sp>
      </p:grpSp>
      <p:sp>
        <p:nvSpPr>
          <p:cNvPr id="132" name="テキスト ボックス 131">
            <a:extLst>
              <a:ext uri="{FF2B5EF4-FFF2-40B4-BE49-F238E27FC236}">
                <a16:creationId xmlns:a16="http://schemas.microsoft.com/office/drawing/2014/main" id="{DF18D460-782F-7AEA-C42B-AF1341F098D7}"/>
              </a:ext>
            </a:extLst>
          </p:cNvPr>
          <p:cNvSpPr txBox="1"/>
          <p:nvPr/>
        </p:nvSpPr>
        <p:spPr>
          <a:xfrm>
            <a:off x="3146643" y="3582927"/>
            <a:ext cx="553978" cy="276999"/>
          </a:xfrm>
          <a:prstGeom prst="rect">
            <a:avLst/>
          </a:prstGeom>
          <a:noFill/>
        </p:spPr>
        <p:txBody>
          <a:bodyPr wrap="square" rtlCol="0">
            <a:spAutoFit/>
          </a:bodyPr>
          <a:lstStyle/>
          <a:p>
            <a:r>
              <a:rPr kumimoji="1" lang="en-US" altLang="ja-JP" sz="1200" b="1" dirty="0">
                <a:latin typeface="Meiryo UI" panose="020B0604030504040204" pitchFamily="50" charset="-128"/>
                <a:ea typeface="Meiryo UI" panose="020B0604030504040204" pitchFamily="50" charset="-128"/>
              </a:rPr>
              <a:t>0.73</a:t>
            </a:r>
            <a:endParaRPr kumimoji="1" lang="ja-JP" altLang="en-US" sz="1200" b="1" dirty="0">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2C8A5E1D-DB46-6A89-8DD3-3EFDB099012C}"/>
              </a:ext>
            </a:extLst>
          </p:cNvPr>
          <p:cNvSpPr txBox="1"/>
          <p:nvPr/>
        </p:nvSpPr>
        <p:spPr>
          <a:xfrm>
            <a:off x="3523700" y="3839663"/>
            <a:ext cx="1059329" cy="276999"/>
          </a:xfrm>
          <a:prstGeom prst="rect">
            <a:avLst/>
          </a:prstGeom>
          <a:noFill/>
        </p:spPr>
        <p:txBody>
          <a:bodyPr wrap="square" rtlCol="0">
            <a:spAutoFit/>
          </a:bodyPr>
          <a:lstStyle/>
          <a:p>
            <a:r>
              <a:rPr kumimoji="1" lang="en-US" altLang="ja-JP" sz="1200" dirty="0"/>
              <a:t>1-0.73=0.27</a:t>
            </a:r>
            <a:endParaRPr kumimoji="1" lang="ja-JP" altLang="en-US" sz="1200" dirty="0"/>
          </a:p>
        </p:txBody>
      </p:sp>
      <p:sp>
        <p:nvSpPr>
          <p:cNvPr id="140" name="テキスト ボックス 139">
            <a:extLst>
              <a:ext uri="{FF2B5EF4-FFF2-40B4-BE49-F238E27FC236}">
                <a16:creationId xmlns:a16="http://schemas.microsoft.com/office/drawing/2014/main" id="{FE16495B-2518-03A4-CED1-938A218E24DA}"/>
              </a:ext>
            </a:extLst>
          </p:cNvPr>
          <p:cNvSpPr txBox="1"/>
          <p:nvPr/>
        </p:nvSpPr>
        <p:spPr>
          <a:xfrm>
            <a:off x="2580116" y="3230926"/>
            <a:ext cx="824114" cy="266929"/>
          </a:xfrm>
          <a:prstGeom prst="rect">
            <a:avLst/>
          </a:prstGeom>
          <a:noFill/>
        </p:spPr>
        <p:txBody>
          <a:bodyPr wrap="square">
            <a:spAutoFit/>
          </a:bodyPr>
          <a:lstStyle/>
          <a:p>
            <a:r>
              <a:rPr kumimoji="1" lang="en-US" altLang="ja-JP" sz="1100" b="1" dirty="0" err="1">
                <a:latin typeface="Meiryo UI" panose="020B0604030504040204" pitchFamily="50" charset="-128"/>
                <a:ea typeface="Meiryo UI" panose="020B0604030504040204" pitchFamily="50" charset="-128"/>
              </a:rPr>
              <a:t>Softmax</a:t>
            </a:r>
            <a:endParaRPr kumimoji="1" lang="en-US" altLang="ja-JP" sz="1100" b="1" dirty="0">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0B1D59AB-0B40-5006-8A33-82CB194FC673}"/>
              </a:ext>
            </a:extLst>
          </p:cNvPr>
          <p:cNvSpPr txBox="1"/>
          <p:nvPr/>
        </p:nvSpPr>
        <p:spPr>
          <a:xfrm>
            <a:off x="273423" y="1481845"/>
            <a:ext cx="3868271" cy="338554"/>
          </a:xfrm>
          <a:prstGeom prst="rect">
            <a:avLst/>
          </a:prstGeom>
          <a:noFill/>
        </p:spPr>
        <p:txBody>
          <a:bodyPr wrap="square" rtlCol="0">
            <a:spAutoFit/>
          </a:bodyPr>
          <a:lstStyle/>
          <a:p>
            <a:r>
              <a:rPr lang="ja-JP" altLang="en-US" sz="1600" b="1" dirty="0">
                <a:latin typeface="Meiryo UI" panose="020B0604030504040204" pitchFamily="50" charset="-128"/>
                <a:ea typeface="Meiryo UI" panose="020B0604030504040204" pitchFamily="50" charset="-128"/>
              </a:rPr>
              <a:t>損失を求めて重みとバイアスを更新する</a:t>
            </a:r>
            <a:endParaRPr kumimoji="1" lang="ja-JP" altLang="en-US" sz="1600" b="1" dirty="0">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A7E38AEF-FB10-58AE-1D27-0D02DACCFD62}"/>
              </a:ext>
            </a:extLst>
          </p:cNvPr>
          <p:cNvSpPr txBox="1"/>
          <p:nvPr/>
        </p:nvSpPr>
        <p:spPr>
          <a:xfrm>
            <a:off x="2187219" y="2028255"/>
            <a:ext cx="951764"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全結合層</a:t>
            </a:r>
          </a:p>
        </p:txBody>
      </p:sp>
      <p:sp>
        <p:nvSpPr>
          <p:cNvPr id="145" name="テキスト ボックス 144">
            <a:extLst>
              <a:ext uri="{FF2B5EF4-FFF2-40B4-BE49-F238E27FC236}">
                <a16:creationId xmlns:a16="http://schemas.microsoft.com/office/drawing/2014/main" id="{31FBC1E3-CC3D-66D6-27AF-B42CB56151C6}"/>
              </a:ext>
            </a:extLst>
          </p:cNvPr>
          <p:cNvSpPr txBox="1"/>
          <p:nvPr/>
        </p:nvSpPr>
        <p:spPr>
          <a:xfrm>
            <a:off x="980743" y="2033575"/>
            <a:ext cx="1076983"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畳み込み層</a:t>
            </a:r>
          </a:p>
        </p:txBody>
      </p:sp>
      <p:sp>
        <p:nvSpPr>
          <p:cNvPr id="146" name="テキスト ボックス 145">
            <a:extLst>
              <a:ext uri="{FF2B5EF4-FFF2-40B4-BE49-F238E27FC236}">
                <a16:creationId xmlns:a16="http://schemas.microsoft.com/office/drawing/2014/main" id="{AC110E6C-7BA9-541D-65DD-DCCC98820E17}"/>
              </a:ext>
            </a:extLst>
          </p:cNvPr>
          <p:cNvSpPr txBox="1"/>
          <p:nvPr/>
        </p:nvSpPr>
        <p:spPr>
          <a:xfrm>
            <a:off x="3101600" y="2027853"/>
            <a:ext cx="580249"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出力</a:t>
            </a:r>
          </a:p>
        </p:txBody>
      </p:sp>
      <p:sp>
        <p:nvSpPr>
          <p:cNvPr id="147" name="テキスト ボックス 146">
            <a:extLst>
              <a:ext uri="{FF2B5EF4-FFF2-40B4-BE49-F238E27FC236}">
                <a16:creationId xmlns:a16="http://schemas.microsoft.com/office/drawing/2014/main" id="{6A7A44AA-542B-61C9-C573-F6AA2DDCDFF9}"/>
              </a:ext>
            </a:extLst>
          </p:cNvPr>
          <p:cNvSpPr txBox="1"/>
          <p:nvPr/>
        </p:nvSpPr>
        <p:spPr>
          <a:xfrm>
            <a:off x="4236151" y="2027852"/>
            <a:ext cx="988652"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学習ラベル</a:t>
            </a:r>
          </a:p>
        </p:txBody>
      </p:sp>
      <p:sp>
        <p:nvSpPr>
          <p:cNvPr id="148" name="テキスト ボックス 147">
            <a:extLst>
              <a:ext uri="{FF2B5EF4-FFF2-40B4-BE49-F238E27FC236}">
                <a16:creationId xmlns:a16="http://schemas.microsoft.com/office/drawing/2014/main" id="{9F3EF74E-3AEA-E878-48E2-898F135B0488}"/>
              </a:ext>
            </a:extLst>
          </p:cNvPr>
          <p:cNvSpPr txBox="1"/>
          <p:nvPr/>
        </p:nvSpPr>
        <p:spPr>
          <a:xfrm>
            <a:off x="220888" y="2024840"/>
            <a:ext cx="580249" cy="307777"/>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入力</a:t>
            </a:r>
          </a:p>
        </p:txBody>
      </p:sp>
      <p:sp>
        <p:nvSpPr>
          <p:cNvPr id="5" name="正方形/長方形 4">
            <a:extLst>
              <a:ext uri="{FF2B5EF4-FFF2-40B4-BE49-F238E27FC236}">
                <a16:creationId xmlns:a16="http://schemas.microsoft.com/office/drawing/2014/main" id="{571CA901-3032-3282-66B7-64497F6E1F87}"/>
              </a:ext>
            </a:extLst>
          </p:cNvPr>
          <p:cNvSpPr/>
          <p:nvPr/>
        </p:nvSpPr>
        <p:spPr>
          <a:xfrm>
            <a:off x="5466229" y="1351429"/>
            <a:ext cx="6622677" cy="2185332"/>
          </a:xfrm>
          <a:prstGeom prst="rect">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C6A0F6A-7E08-1EA2-E0B9-D7CDEF175DC4}"/>
              </a:ext>
            </a:extLst>
          </p:cNvPr>
          <p:cNvSpPr/>
          <p:nvPr/>
        </p:nvSpPr>
        <p:spPr>
          <a:xfrm>
            <a:off x="5466228" y="3948860"/>
            <a:ext cx="6622677" cy="2185332"/>
          </a:xfrm>
          <a:prstGeom prst="rect">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551510EF-C21A-213A-F514-CF45C2772173}"/>
              </a:ext>
            </a:extLst>
          </p:cNvPr>
          <p:cNvCxnSpPr>
            <a:stCxn id="5" idx="1"/>
          </p:cNvCxnSpPr>
          <p:nvPr/>
        </p:nvCxnSpPr>
        <p:spPr>
          <a:xfrm flipH="1">
            <a:off x="3520180" y="2444095"/>
            <a:ext cx="1946049" cy="824621"/>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2EBD58A7-9558-03EE-75C6-70C37DE59099}"/>
              </a:ext>
            </a:extLst>
          </p:cNvPr>
          <p:cNvCxnSpPr>
            <a:stCxn id="6" idx="1"/>
          </p:cNvCxnSpPr>
          <p:nvPr/>
        </p:nvCxnSpPr>
        <p:spPr>
          <a:xfrm flipH="1" flipV="1">
            <a:off x="4583029" y="4398123"/>
            <a:ext cx="883199" cy="643403"/>
          </a:xfrm>
          <a:prstGeom prst="straightConnector1">
            <a:avLst/>
          </a:prstGeom>
          <a:ln w="12700">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6EECB-F6BD-19D6-0377-ED6C9D5C387B}"/>
              </a:ext>
            </a:extLst>
          </p:cNvPr>
          <p:cNvSpPr>
            <a:spLocks noGrp="1"/>
          </p:cNvSpPr>
          <p:nvPr>
            <p:ph type="title"/>
          </p:nvPr>
        </p:nvSpPr>
        <p:spPr/>
        <p:txBody>
          <a:bodyPr/>
          <a:lstStyle/>
          <a:p>
            <a:r>
              <a:rPr kumimoji="1" lang="en-US" altLang="ja-JP" sz="2000" b="1" dirty="0"/>
              <a:t>Additional Note;</a:t>
            </a:r>
            <a:r>
              <a:rPr kumimoji="1" lang="ja-JP" altLang="en-US" sz="2000" b="1" dirty="0"/>
              <a:t>　</a:t>
            </a:r>
            <a:r>
              <a:rPr kumimoji="1" lang="ja-JP" altLang="en-US" b="1" dirty="0"/>
              <a:t>その他の深層学習を支える数理と技術　その１</a:t>
            </a:r>
          </a:p>
        </p:txBody>
      </p:sp>
      <p:sp>
        <p:nvSpPr>
          <p:cNvPr id="3" name="テキスト プレースホルダー 2">
            <a:extLst>
              <a:ext uri="{FF2B5EF4-FFF2-40B4-BE49-F238E27FC236}">
                <a16:creationId xmlns:a16="http://schemas.microsoft.com/office/drawing/2014/main" id="{6E49E51F-6024-1B5A-7B7F-AD589CE3C691}"/>
              </a:ext>
            </a:extLst>
          </p:cNvPr>
          <p:cNvSpPr>
            <a:spLocks noGrp="1"/>
          </p:cNvSpPr>
          <p:nvPr>
            <p:ph type="body" sz="quarter" idx="13"/>
          </p:nvPr>
        </p:nvSpPr>
        <p:spPr/>
        <p:txBody>
          <a:bodyPr/>
          <a:lstStyle/>
          <a:p>
            <a:r>
              <a:rPr kumimoji="1" lang="ja-JP" altLang="en-US" dirty="0"/>
              <a:t>３ｰ１．</a:t>
            </a:r>
            <a:r>
              <a:rPr kumimoji="1" lang="en-US" altLang="ja-JP" dirty="0"/>
              <a:t>CNN</a:t>
            </a:r>
            <a:r>
              <a:rPr kumimoji="1" lang="ja-JP" altLang="en-US" dirty="0"/>
              <a:t>解説　画像認識を例として</a:t>
            </a:r>
          </a:p>
        </p:txBody>
      </p:sp>
      <p:sp>
        <p:nvSpPr>
          <p:cNvPr id="4" name="テキスト ボックス 3">
            <a:extLst>
              <a:ext uri="{FF2B5EF4-FFF2-40B4-BE49-F238E27FC236}">
                <a16:creationId xmlns:a16="http://schemas.microsoft.com/office/drawing/2014/main" id="{9B62EF71-08E4-67D1-CE83-36F24DB29E13}"/>
              </a:ext>
            </a:extLst>
          </p:cNvPr>
          <p:cNvSpPr txBox="1"/>
          <p:nvPr/>
        </p:nvSpPr>
        <p:spPr>
          <a:xfrm>
            <a:off x="419951" y="1008887"/>
            <a:ext cx="10488706" cy="584775"/>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ニューラルネットワークに限らず、機械学習モデルの教師あり学習では、損失関数を定義し、損失が小さくなるようにパラメータを調整する。</a:t>
            </a:r>
            <a:r>
              <a:rPr lang="ja-JP" altLang="en-US" sz="1600" dirty="0">
                <a:latin typeface="Meiryo UI" panose="020B0604030504040204" pitchFamily="50" charset="-128"/>
                <a:ea typeface="Meiryo UI" panose="020B0604030504040204" pitchFamily="50" charset="-128"/>
              </a:rPr>
              <a:t>回帰では</a:t>
            </a:r>
            <a:r>
              <a:rPr lang="en-US" altLang="ja-JP" sz="1600" dirty="0">
                <a:latin typeface="Meiryo UI" panose="020B0604030504040204" pitchFamily="50" charset="-128"/>
                <a:ea typeface="Meiryo UI" panose="020B0604030504040204" pitchFamily="50" charset="-128"/>
              </a:rPr>
              <a:t>MSE</a:t>
            </a:r>
            <a:r>
              <a:rPr lang="ja-JP" altLang="en-US" sz="1600" dirty="0">
                <a:latin typeface="Meiryo UI" panose="020B0604030504040204" pitchFamily="50" charset="-128"/>
                <a:ea typeface="Meiryo UI" panose="020B0604030504040204" pitchFamily="50" charset="-128"/>
              </a:rPr>
              <a:t>，分類ではクロスエントロピーを損失関数としてよく使う。</a:t>
            </a:r>
            <a:endParaRPr lang="en-US" altLang="ja-JP" sz="160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568B6E6D-9D5D-11B6-2BF6-35B60096387E}"/>
              </a:ext>
            </a:extLst>
          </p:cNvPr>
          <p:cNvSpPr txBox="1"/>
          <p:nvPr/>
        </p:nvSpPr>
        <p:spPr>
          <a:xfrm>
            <a:off x="426158" y="1658311"/>
            <a:ext cx="2433918" cy="369332"/>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クロスエントロピー</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039CE06A-23FA-DB1D-B3CD-93CB882997E4}"/>
                  </a:ext>
                </a:extLst>
              </p:cNvPr>
              <p:cNvSpPr txBox="1"/>
              <p:nvPr/>
            </p:nvSpPr>
            <p:spPr>
              <a:xfrm>
                <a:off x="530372" y="1999267"/>
                <a:ext cx="4196470" cy="270652"/>
              </a:xfrm>
              <a:prstGeom prst="rect">
                <a:avLst/>
              </a:prstGeom>
              <a:noFill/>
            </p:spPr>
            <p:txBody>
              <a:bodyPr wrap="none" lIns="0" tIns="0" rIns="0" bIns="0" rtlCol="0">
                <a:spAutoFit/>
              </a:bodyPr>
              <a:lstStyle/>
              <a:p>
                <a14:m>
                  <m:oMath xmlns:m="http://schemas.openxmlformats.org/officeDocument/2006/math">
                    <m:r>
                      <a:rPr kumimoji="1" lang="ja-JP" altLang="en-US" i="1" smtClean="0">
                        <a:solidFill>
                          <a:schemeClr val="tx1"/>
                        </a:solidFill>
                        <a:latin typeface="Cambria Math" panose="02040503050406030204" pitchFamily="18" charset="0"/>
                      </a:rPr>
                      <m:t>𝑝</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𝑥</m:t>
                        </m:r>
                      </m:e>
                    </m:d>
                  </m:oMath>
                </a14:m>
                <a:r>
                  <a:rPr kumimoji="1" lang="ja-JP" altLang="en-US" sz="1600" dirty="0">
                    <a:solidFill>
                      <a:schemeClr val="tx1"/>
                    </a:solidFill>
                    <a:latin typeface="Meiryo UI" panose="020B0604030504040204" pitchFamily="50" charset="-128"/>
                    <a:ea typeface="Meiryo UI" panose="020B0604030504040204" pitchFamily="50" charset="-128"/>
                  </a:rPr>
                  <a:t>と</a:t>
                </a:r>
                <a14:m>
                  <m:oMath xmlns:m="http://schemas.openxmlformats.org/officeDocument/2006/math">
                    <m:r>
                      <a:rPr lang="ja-JP" altLang="en-US" i="1">
                        <a:solidFill>
                          <a:schemeClr val="tx1"/>
                        </a:solidFill>
                        <a:latin typeface="Cambria Math" panose="02040503050406030204" pitchFamily="18" charset="0"/>
                      </a:rPr>
                      <m:t>𝑞</m:t>
                    </m:r>
                    <m:d>
                      <m:dPr>
                        <m:ctrlPr>
                          <a:rPr lang="ja-JP" altLang="en-US" i="1">
                            <a:solidFill>
                              <a:schemeClr val="tx1"/>
                            </a:solidFill>
                            <a:latin typeface="Cambria Math" panose="02040503050406030204" pitchFamily="18" charset="0"/>
                          </a:rPr>
                        </m:ctrlPr>
                      </m:dPr>
                      <m:e>
                        <m:r>
                          <a:rPr lang="ja-JP" altLang="en-US" i="1">
                            <a:solidFill>
                              <a:schemeClr val="tx1"/>
                            </a:solidFill>
                            <a:latin typeface="Cambria Math" panose="02040503050406030204" pitchFamily="18" charset="0"/>
                          </a:rPr>
                          <m:t>𝑥</m:t>
                        </m:r>
                      </m:e>
                    </m:d>
                  </m:oMath>
                </a14:m>
                <a:r>
                  <a:rPr kumimoji="1" lang="ja-JP" altLang="en-US" sz="1600" dirty="0">
                    <a:solidFill>
                      <a:schemeClr val="tx1"/>
                    </a:solidFill>
                    <a:latin typeface="Meiryo UI" panose="020B0604030504040204" pitchFamily="50" charset="-128"/>
                    <a:ea typeface="Meiryo UI" panose="020B0604030504040204" pitchFamily="50" charset="-128"/>
                  </a:rPr>
                  <a:t>確率分布が似ているほど小さな値をとる</a:t>
                </a:r>
                <a:endParaRPr kumimoji="1" lang="ja-JP" altLang="en-US" dirty="0">
                  <a:solidFill>
                    <a:schemeClr val="tx1"/>
                  </a:solidFill>
                  <a:latin typeface="Meiryo UI" panose="020B0604030504040204" pitchFamily="50" charset="-128"/>
                  <a:ea typeface="Meiryo UI" panose="020B0604030504040204" pitchFamily="50" charset="-128"/>
                </a:endParaRPr>
              </a:p>
            </p:txBody>
          </p:sp>
        </mc:Choice>
        <mc:Fallback xmlns="">
          <p:sp>
            <p:nvSpPr>
              <p:cNvPr id="6" name="テキスト ボックス 5">
                <a:extLst>
                  <a:ext uri="{FF2B5EF4-FFF2-40B4-BE49-F238E27FC236}">
                    <a16:creationId xmlns:a16="http://schemas.microsoft.com/office/drawing/2014/main" id="{039CE06A-23FA-DB1D-B3CD-93CB882997E4}"/>
                  </a:ext>
                </a:extLst>
              </p:cNvPr>
              <p:cNvSpPr txBox="1">
                <a:spLocks noRot="1" noChangeAspect="1" noMove="1" noResize="1" noEditPoints="1" noAdjustHandles="1" noChangeArrowheads="1" noChangeShapeType="1" noTextEdit="1"/>
              </p:cNvSpPr>
              <p:nvPr/>
            </p:nvSpPr>
            <p:spPr>
              <a:xfrm>
                <a:off x="530372" y="1999267"/>
                <a:ext cx="4196470" cy="270652"/>
              </a:xfrm>
              <a:prstGeom prst="rect">
                <a:avLst/>
              </a:prstGeom>
              <a:blipFill>
                <a:blip r:embed="rId3"/>
                <a:stretch>
                  <a:fillRect l="-2035" t="-18182" r="-1453" b="-43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FB34587-9887-6D8B-0563-44571B5E0984}"/>
                  </a:ext>
                </a:extLst>
              </p:cNvPr>
              <p:cNvSpPr txBox="1"/>
              <p:nvPr/>
            </p:nvSpPr>
            <p:spPr>
              <a:xfrm>
                <a:off x="530372" y="2269919"/>
                <a:ext cx="292163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solidFill>
                            <a:schemeClr val="tx1"/>
                          </a:solidFill>
                          <a:latin typeface="Cambria Math" panose="02040503050406030204" pitchFamily="18" charset="0"/>
                        </a:rPr>
                        <m:t>𝐻</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𝑝</m:t>
                          </m:r>
                          <m:r>
                            <a:rPr kumimoji="1" lang="ja-JP" altLang="en-US" i="0">
                              <a:solidFill>
                                <a:schemeClr val="tx1"/>
                              </a:solidFill>
                              <a:latin typeface="Cambria Math" panose="02040503050406030204" pitchFamily="18" charset="0"/>
                            </a:rPr>
                            <m:t>,</m:t>
                          </m:r>
                          <m:r>
                            <a:rPr kumimoji="1" lang="ja-JP" altLang="en-US" i="1">
                              <a:solidFill>
                                <a:schemeClr val="tx1"/>
                              </a:solidFill>
                              <a:latin typeface="Cambria Math" panose="02040503050406030204" pitchFamily="18" charset="0"/>
                            </a:rPr>
                            <m:t>𝑞</m:t>
                          </m:r>
                        </m:e>
                      </m:d>
                      <m:r>
                        <a:rPr kumimoji="1" lang="ja-JP" altLang="en-US" i="0">
                          <a:solidFill>
                            <a:schemeClr val="tx1"/>
                          </a:solidFill>
                          <a:latin typeface="Cambria Math" panose="02040503050406030204" pitchFamily="18" charset="0"/>
                        </a:rPr>
                        <m:t>=−</m:t>
                      </m:r>
                      <m:nary>
                        <m:naryPr>
                          <m:chr m:val="∑"/>
                          <m:limLoc m:val="undOvr"/>
                          <m:grow m:val="on"/>
                          <m:supHide m:val="on"/>
                          <m:ctrlPr>
                            <a:rPr kumimoji="1" lang="ja-JP" altLang="en-US" i="1">
                              <a:solidFill>
                                <a:schemeClr val="tx1"/>
                              </a:solidFill>
                              <a:latin typeface="Cambria Math" panose="02040503050406030204" pitchFamily="18" charset="0"/>
                            </a:rPr>
                          </m:ctrlPr>
                        </m:naryPr>
                        <m:sub>
                          <m:r>
                            <a:rPr kumimoji="1" lang="ja-JP" altLang="en-US" i="1">
                              <a:solidFill>
                                <a:schemeClr val="tx1"/>
                              </a:solidFill>
                              <a:latin typeface="Cambria Math" panose="02040503050406030204" pitchFamily="18" charset="0"/>
                            </a:rPr>
                            <m:t>𝑥</m:t>
                          </m:r>
                        </m:sub>
                        <m:sup/>
                        <m:e>
                          <m:r>
                            <a:rPr kumimoji="1" lang="ja-JP" altLang="en-US" i="1">
                              <a:solidFill>
                                <a:schemeClr val="tx1"/>
                              </a:solidFill>
                              <a:latin typeface="Cambria Math" panose="02040503050406030204" pitchFamily="18" charset="0"/>
                            </a:rPr>
                            <m:t>𝑝</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𝑥</m:t>
                              </m:r>
                            </m:e>
                          </m:d>
                          <m:func>
                            <m:funcPr>
                              <m:ctrlPr>
                                <a:rPr kumimoji="1" lang="ja-JP" altLang="en-US" i="1">
                                  <a:solidFill>
                                    <a:schemeClr val="tx1"/>
                                  </a:solidFill>
                                  <a:latin typeface="Cambria Math" panose="02040503050406030204" pitchFamily="18" charset="0"/>
                                </a:rPr>
                              </m:ctrlPr>
                            </m:funcPr>
                            <m:fName>
                              <m:r>
                                <m:rPr>
                                  <m:sty m:val="p"/>
                                </m:rPr>
                                <a:rPr kumimoji="1" lang="ja-JP" altLang="en-US" i="0">
                                  <a:solidFill>
                                    <a:schemeClr val="tx1"/>
                                  </a:solidFill>
                                  <a:latin typeface="Cambria Math" panose="02040503050406030204" pitchFamily="18" charset="0"/>
                                </a:rPr>
                                <m:t>log</m:t>
                              </m:r>
                            </m:fName>
                            <m:e>
                              <m:r>
                                <a:rPr kumimoji="1" lang="ja-JP" altLang="en-US" i="1">
                                  <a:solidFill>
                                    <a:schemeClr val="tx1"/>
                                  </a:solidFill>
                                  <a:latin typeface="Cambria Math" panose="02040503050406030204" pitchFamily="18" charset="0"/>
                                </a:rPr>
                                <m:t>𝑞</m:t>
                              </m:r>
                              <m:d>
                                <m:dPr>
                                  <m:ctrlPr>
                                    <a:rPr kumimoji="1" lang="ja-JP" altLang="en-US" i="1">
                                      <a:solidFill>
                                        <a:schemeClr val="tx1"/>
                                      </a:solidFill>
                                      <a:latin typeface="Cambria Math" panose="02040503050406030204" pitchFamily="18" charset="0"/>
                                    </a:rPr>
                                  </m:ctrlPr>
                                </m:dPr>
                                <m:e>
                                  <m:r>
                                    <a:rPr kumimoji="1" lang="ja-JP" altLang="en-US" i="1">
                                      <a:solidFill>
                                        <a:schemeClr val="tx1"/>
                                      </a:solidFill>
                                      <a:latin typeface="Cambria Math" panose="02040503050406030204" pitchFamily="18" charset="0"/>
                                    </a:rPr>
                                    <m:t>𝑥</m:t>
                                  </m:r>
                                </m:e>
                              </m:d>
                            </m:e>
                          </m:func>
                        </m:e>
                      </m:nary>
                    </m:oMath>
                  </m:oMathPara>
                </a14:m>
                <a:endParaRPr kumimoji="1" lang="ja-JP" altLang="en-US" dirty="0">
                  <a:solidFill>
                    <a:schemeClr val="tx1"/>
                  </a:solidFill>
                </a:endParaRPr>
              </a:p>
            </p:txBody>
          </p:sp>
        </mc:Choice>
        <mc:Fallback xmlns="">
          <p:sp>
            <p:nvSpPr>
              <p:cNvPr id="7" name="テキスト ボックス 6">
                <a:extLst>
                  <a:ext uri="{FF2B5EF4-FFF2-40B4-BE49-F238E27FC236}">
                    <a16:creationId xmlns:a16="http://schemas.microsoft.com/office/drawing/2014/main" id="{BFB34587-9887-6D8B-0563-44571B5E0984}"/>
                  </a:ext>
                </a:extLst>
              </p:cNvPr>
              <p:cNvSpPr txBox="1">
                <a:spLocks noRot="1" noChangeAspect="1" noMove="1" noResize="1" noEditPoints="1" noAdjustHandles="1" noChangeArrowheads="1" noChangeShapeType="1" noTextEdit="1"/>
              </p:cNvSpPr>
              <p:nvPr/>
            </p:nvSpPr>
            <p:spPr>
              <a:xfrm>
                <a:off x="530372" y="2269919"/>
                <a:ext cx="2921633" cy="672172"/>
              </a:xfrm>
              <a:prstGeom prst="rect">
                <a:avLst/>
              </a:prstGeom>
              <a:blipFill>
                <a:blip r:embed="rId4"/>
                <a:stretch>
                  <a:fillRect/>
                </a:stretch>
              </a:blipFill>
            </p:spPr>
            <p:txBody>
              <a:bodyPr/>
              <a:lstStyle/>
              <a:p>
                <a:r>
                  <a:rPr lang="ja-JP" altLang="en-US">
                    <a:noFill/>
                  </a:rPr>
                  <a:t> </a:t>
                </a:r>
              </a:p>
            </p:txBody>
          </p:sp>
        </mc:Fallback>
      </mc:AlternateContent>
      <p:sp>
        <p:nvSpPr>
          <p:cNvPr id="8" name="テキスト ボックス 7">
            <a:extLst>
              <a:ext uri="{FF2B5EF4-FFF2-40B4-BE49-F238E27FC236}">
                <a16:creationId xmlns:a16="http://schemas.microsoft.com/office/drawing/2014/main" id="{9AFAD173-D1D2-BBA4-3023-EC134EBA2DBE}"/>
              </a:ext>
            </a:extLst>
          </p:cNvPr>
          <p:cNvSpPr txBox="1"/>
          <p:nvPr/>
        </p:nvSpPr>
        <p:spPr>
          <a:xfrm>
            <a:off x="419951" y="3034114"/>
            <a:ext cx="4008758" cy="312643"/>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ふたつの確率分布がどのくらい離れているかを表す指標</a:t>
            </a:r>
          </a:p>
        </p:txBody>
      </p:sp>
      <p:sp>
        <p:nvSpPr>
          <p:cNvPr id="9" name="テキスト ボックス 8">
            <a:extLst>
              <a:ext uri="{FF2B5EF4-FFF2-40B4-BE49-F238E27FC236}">
                <a16:creationId xmlns:a16="http://schemas.microsoft.com/office/drawing/2014/main" id="{C7687138-D9D1-BA57-FFD5-8A2071C0E951}"/>
              </a:ext>
            </a:extLst>
          </p:cNvPr>
          <p:cNvSpPr txBox="1"/>
          <p:nvPr/>
        </p:nvSpPr>
        <p:spPr>
          <a:xfrm>
            <a:off x="488479" y="3904810"/>
            <a:ext cx="3079904"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損失を小さくするパラメーターを探す</a:t>
            </a: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20E3A1CD-6C1E-96CF-A05A-AF1DDEFAC705}"/>
                  </a:ext>
                </a:extLst>
              </p:cNvPr>
              <p:cNvSpPr txBox="1"/>
              <p:nvPr/>
            </p:nvSpPr>
            <p:spPr>
              <a:xfrm>
                <a:off x="573550" y="4215596"/>
                <a:ext cx="1937197" cy="60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ja-JP" altLang="en-US" i="1">
                              <a:solidFill>
                                <a:srgbClr val="836967"/>
                              </a:solidFill>
                              <a:latin typeface="Cambria Math" panose="02040503050406030204" pitchFamily="18" charset="0"/>
                            </a:rPr>
                          </m:ctrlPr>
                        </m:sSubPr>
                        <m:e>
                          <m:r>
                            <a:rPr lang="ja-JP" altLang="en-US" i="1">
                              <a:latin typeface="Cambria Math" panose="02040503050406030204" pitchFamily="18" charset="0"/>
                            </a:rPr>
                            <m:t>𝑤</m:t>
                          </m:r>
                        </m:e>
                        <m:sub>
                          <m:r>
                            <a:rPr lang="ja-JP" altLang="en-US" i="1">
                              <a:latin typeface="Cambria Math" panose="02040503050406030204" pitchFamily="18" charset="0"/>
                            </a:rPr>
                            <m:t>𝑖𝑗</m:t>
                          </m:r>
                        </m:sub>
                      </m:sSub>
                      <m:r>
                        <a:rPr lang="ja-JP" altLang="en-US" i="1">
                          <a:latin typeface="Cambria Math" panose="02040503050406030204" pitchFamily="18" charset="0"/>
                        </a:rPr>
                        <m:t> </m:t>
                      </m:r>
                      <m:sSub>
                        <m:sSubPr>
                          <m:ctrlPr>
                            <a:rPr kumimoji="1" lang="ja-JP" altLang="en-US" i="1" smtClean="0">
                              <a:solidFill>
                                <a:srgbClr val="836967"/>
                              </a:solidFill>
                              <a:latin typeface="Cambria Math" panose="02040503050406030204" pitchFamily="18" charset="0"/>
                            </a:rPr>
                          </m:ctrlPr>
                        </m:sSubPr>
                        <m:e>
                          <m:r>
                            <a:rPr kumimoji="1" lang="ja-JP" altLang="en-US" i="1" smtClean="0">
                              <a:latin typeface="Cambria Math" panose="02040503050406030204" pitchFamily="18" charset="0"/>
                            </a:rPr>
                            <m:t>≔</m:t>
                          </m:r>
                          <m:r>
                            <a:rPr kumimoji="1" lang="ja-JP" altLang="en-US" i="1">
                              <a:latin typeface="Cambria Math" panose="02040503050406030204" pitchFamily="18" charset="0"/>
                            </a:rPr>
                            <m:t>𝑤</m:t>
                          </m:r>
                        </m:e>
                        <m:sub>
                          <m:r>
                            <a:rPr kumimoji="1" lang="ja-JP" altLang="en-US" i="1">
                              <a:latin typeface="Cambria Math" panose="02040503050406030204" pitchFamily="18" charset="0"/>
                            </a:rPr>
                            <m:t>𝑖𝑗</m:t>
                          </m:r>
                        </m:sub>
                      </m:sSub>
                      <m:r>
                        <a:rPr kumimoji="1" lang="ja-JP" altLang="en-US" i="0">
                          <a:latin typeface="Cambria Math" panose="02040503050406030204" pitchFamily="18" charset="0"/>
                        </a:rPr>
                        <m:t>−</m:t>
                      </m:r>
                      <m:r>
                        <a:rPr kumimoji="1" lang="ja-JP" altLang="en-US" i="1">
                          <a:latin typeface="Cambria Math" panose="02040503050406030204" pitchFamily="18" charset="0"/>
                        </a:rPr>
                        <m:t>𝜂</m:t>
                      </m:r>
                      <m:f>
                        <m:fPr>
                          <m:ctrlPr>
                            <a:rPr kumimoji="1" lang="ja-JP" altLang="en-US" i="1">
                              <a:solidFill>
                                <a:srgbClr val="836967"/>
                              </a:solidFill>
                              <a:latin typeface="Cambria Math" panose="02040503050406030204" pitchFamily="18" charset="0"/>
                            </a:rPr>
                          </m:ctrlPr>
                        </m:fPr>
                        <m:num>
                          <m:r>
                            <a:rPr kumimoji="1" lang="ja-JP" altLang="en-US" i="0">
                              <a:latin typeface="Cambria Math" panose="02040503050406030204" pitchFamily="18" charset="0"/>
                            </a:rPr>
                            <m:t>𝜕</m:t>
                          </m:r>
                          <m:r>
                            <a:rPr kumimoji="1" lang="ja-JP" altLang="en-US" i="1">
                              <a:latin typeface="Cambria Math" panose="02040503050406030204" pitchFamily="18" charset="0"/>
                            </a:rPr>
                            <m:t>𝐿</m:t>
                          </m:r>
                        </m:num>
                        <m:den>
                          <m:r>
                            <a:rPr kumimoji="1" lang="ja-JP" altLang="en-US" i="0">
                              <a:latin typeface="Cambria Math" panose="02040503050406030204" pitchFamily="18" charset="0"/>
                            </a:rPr>
                            <m:t>𝜕</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𝑤</m:t>
                              </m:r>
                            </m:e>
                            <m:sub>
                              <m:r>
                                <a:rPr kumimoji="1" lang="ja-JP" altLang="en-US" i="1">
                                  <a:latin typeface="Cambria Math" panose="02040503050406030204" pitchFamily="18" charset="0"/>
                                </a:rPr>
                                <m:t>𝑖𝑗</m:t>
                              </m:r>
                            </m:sub>
                          </m:sSub>
                        </m:den>
                      </m:f>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20E3A1CD-6C1E-96CF-A05A-AF1DDEFAC705}"/>
                  </a:ext>
                </a:extLst>
              </p:cNvPr>
              <p:cNvSpPr txBox="1">
                <a:spLocks noRot="1" noChangeAspect="1" noMove="1" noResize="1" noEditPoints="1" noAdjustHandles="1" noChangeArrowheads="1" noChangeShapeType="1" noTextEdit="1"/>
              </p:cNvSpPr>
              <p:nvPr/>
            </p:nvSpPr>
            <p:spPr>
              <a:xfrm>
                <a:off x="573550" y="4215596"/>
                <a:ext cx="1937197" cy="60484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C5D952DD-7EF7-ED41-74B3-A1BE9552A334}"/>
                  </a:ext>
                </a:extLst>
              </p:cNvPr>
              <p:cNvSpPr txBox="1"/>
              <p:nvPr/>
            </p:nvSpPr>
            <p:spPr>
              <a:xfrm>
                <a:off x="2836827" y="4319140"/>
                <a:ext cx="3652981" cy="369332"/>
              </a:xfrm>
              <a:prstGeom prst="rect">
                <a:avLst/>
              </a:prstGeom>
              <a:noFill/>
            </p:spPr>
            <p:txBody>
              <a:bodyPr wrap="square">
                <a:spAutoFit/>
              </a:bodyPr>
              <a:lstStyle/>
              <a:p>
                <a14:m>
                  <m:oMath xmlns:m="http://schemas.openxmlformats.org/officeDocument/2006/math">
                    <m:r>
                      <a:rPr kumimoji="1" lang="ja-JP" altLang="en-US" i="1" smtClean="0">
                        <a:latin typeface="Cambria Math" panose="02040503050406030204" pitchFamily="18" charset="0"/>
                      </a:rPr>
                      <m:t>𝜂</m:t>
                    </m:r>
                  </m:oMath>
                </a14:m>
                <a:r>
                  <a:rPr lang="ja-JP" altLang="en-US" sz="1200" dirty="0">
                    <a:latin typeface="Meiryo UI" panose="020B0604030504040204" pitchFamily="50" charset="-128"/>
                    <a:ea typeface="Meiryo UI" panose="020B0604030504040204" pitchFamily="50" charset="-128"/>
                  </a:rPr>
                  <a:t>（読みエータ）</a:t>
                </a:r>
                <a:r>
                  <a:rPr lang="ja-JP" altLang="en-US" sz="1600" dirty="0">
                    <a:latin typeface="Meiryo UI" panose="020B0604030504040204" pitchFamily="50" charset="-128"/>
                    <a:ea typeface="Meiryo UI" panose="020B0604030504040204" pitchFamily="50" charset="-128"/>
                  </a:rPr>
                  <a:t>＝学習率，</a:t>
                </a:r>
                <a14:m>
                  <m:oMath xmlns:m="http://schemas.openxmlformats.org/officeDocument/2006/math">
                    <m:r>
                      <a:rPr lang="ja-JP" altLang="en-US" i="1">
                        <a:latin typeface="Cambria Math" panose="02040503050406030204" pitchFamily="18" charset="0"/>
                      </a:rPr>
                      <m:t>𝐿</m:t>
                    </m:r>
                    <m:r>
                      <a:rPr lang="en-US" altLang="ja-JP" b="0" i="1" smtClean="0">
                        <a:latin typeface="Cambria Math" panose="02040503050406030204" pitchFamily="18" charset="0"/>
                      </a:rPr>
                      <m:t> </m:t>
                    </m:r>
                  </m:oMath>
                </a14:m>
                <a:r>
                  <a:rPr lang="ja-JP" altLang="en-US" sz="1600" dirty="0">
                    <a:latin typeface="Meiryo UI" panose="020B0604030504040204" pitchFamily="50" charset="-128"/>
                    <a:ea typeface="Meiryo UI" panose="020B0604030504040204" pitchFamily="50" charset="-128"/>
                  </a:rPr>
                  <a:t>損失関数</a:t>
                </a:r>
                <a:endParaRPr lang="ja-JP" altLang="en-US" dirty="0">
                  <a:latin typeface="Meiryo UI" panose="020B0604030504040204" pitchFamily="50" charset="-128"/>
                  <a:ea typeface="Meiryo UI" panose="020B0604030504040204" pitchFamily="50" charset="-128"/>
                </a:endParaRPr>
              </a:p>
            </p:txBody>
          </p:sp>
        </mc:Choice>
        <mc:Fallback xmlns="">
          <p:sp>
            <p:nvSpPr>
              <p:cNvPr id="46" name="テキスト ボックス 45">
                <a:extLst>
                  <a:ext uri="{FF2B5EF4-FFF2-40B4-BE49-F238E27FC236}">
                    <a16:creationId xmlns:a16="http://schemas.microsoft.com/office/drawing/2014/main" id="{C5D952DD-7EF7-ED41-74B3-A1BE9552A334}"/>
                  </a:ext>
                </a:extLst>
              </p:cNvPr>
              <p:cNvSpPr txBox="1">
                <a:spLocks noRot="1" noChangeAspect="1" noMove="1" noResize="1" noEditPoints="1" noAdjustHandles="1" noChangeArrowheads="1" noChangeShapeType="1" noTextEdit="1"/>
              </p:cNvSpPr>
              <p:nvPr/>
            </p:nvSpPr>
            <p:spPr>
              <a:xfrm>
                <a:off x="2836827" y="4319140"/>
                <a:ext cx="3652981" cy="369332"/>
              </a:xfrm>
              <a:prstGeom prst="rect">
                <a:avLst/>
              </a:prstGeom>
              <a:blipFill>
                <a:blip r:embed="rId6"/>
                <a:stretch>
                  <a:fillRect b="-18333"/>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9F391F1C-1DDF-190E-D82C-D92BFDB8B3B6}"/>
              </a:ext>
            </a:extLst>
          </p:cNvPr>
          <p:cNvSpPr txBox="1"/>
          <p:nvPr/>
        </p:nvSpPr>
        <p:spPr>
          <a:xfrm>
            <a:off x="488479" y="4846466"/>
            <a:ext cx="7255034"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損失関数とは予測した値と実際の正解の値との差を求める関数です。つまり、損失関数の値が小さくなるほど正しい値に近づいていくことができます。</a:t>
            </a:r>
          </a:p>
        </p:txBody>
      </p:sp>
      <p:sp>
        <p:nvSpPr>
          <p:cNvPr id="52" name="テキスト ボックス 51">
            <a:extLst>
              <a:ext uri="{FF2B5EF4-FFF2-40B4-BE49-F238E27FC236}">
                <a16:creationId xmlns:a16="http://schemas.microsoft.com/office/drawing/2014/main" id="{7252DDE9-48B4-807F-552B-18BFA4ABEC58}"/>
              </a:ext>
            </a:extLst>
          </p:cNvPr>
          <p:cNvSpPr txBox="1"/>
          <p:nvPr/>
        </p:nvSpPr>
        <p:spPr>
          <a:xfrm>
            <a:off x="530372" y="5482308"/>
            <a:ext cx="7379819"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rPr>
              <a:t>一般的にデータセットを小さなバッチに分割して損失関数の勾配を計算し、パラメータを更新するミニバッチ勾配降下法が使われることが多い。</a:t>
            </a:r>
          </a:p>
        </p:txBody>
      </p:sp>
      <p:sp>
        <p:nvSpPr>
          <p:cNvPr id="53" name="テキスト ボックス 52">
            <a:extLst>
              <a:ext uri="{FF2B5EF4-FFF2-40B4-BE49-F238E27FC236}">
                <a16:creationId xmlns:a16="http://schemas.microsoft.com/office/drawing/2014/main" id="{CA2C0C70-235F-39CA-7802-363E0EEBB1B1}"/>
              </a:ext>
            </a:extLst>
          </p:cNvPr>
          <p:cNvSpPr txBox="1"/>
          <p:nvPr/>
        </p:nvSpPr>
        <p:spPr>
          <a:xfrm>
            <a:off x="637915" y="6158565"/>
            <a:ext cx="11067749" cy="523220"/>
          </a:xfrm>
          <a:prstGeom prst="rect">
            <a:avLst/>
          </a:prstGeom>
          <a:noFill/>
        </p:spPr>
        <p:txBody>
          <a:bodyPr wrap="square">
            <a:spAutoFit/>
          </a:bodyPr>
          <a:lstStyle/>
          <a:p>
            <a:pPr marL="285750" indent="-285750">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バッチサイズが小さい場合、ノイズの影響を受けやすくなり、局所解に陥りやすくなる可能性があるが、高速な計算と効率的な収束が可能で、ミニバッチごとに勾配を計算するため、計算処理の並列化が容易。</a:t>
            </a:r>
          </a:p>
        </p:txBody>
      </p:sp>
      <p:sp>
        <p:nvSpPr>
          <p:cNvPr id="55" name="テキスト ボックス 54">
            <a:extLst>
              <a:ext uri="{FF2B5EF4-FFF2-40B4-BE49-F238E27FC236}">
                <a16:creationId xmlns:a16="http://schemas.microsoft.com/office/drawing/2014/main" id="{DDCFA0B7-E675-5B1B-31A2-2C309FB8FE48}"/>
              </a:ext>
            </a:extLst>
          </p:cNvPr>
          <p:cNvSpPr txBox="1"/>
          <p:nvPr/>
        </p:nvSpPr>
        <p:spPr>
          <a:xfrm>
            <a:off x="494990" y="3540966"/>
            <a:ext cx="1347257" cy="369332"/>
          </a:xfrm>
          <a:prstGeom prst="rect">
            <a:avLst/>
          </a:prstGeom>
          <a:noFill/>
        </p:spPr>
        <p:txBody>
          <a:bodyPr wrap="square">
            <a:spAutoFit/>
          </a:bodyPr>
          <a:lstStyle/>
          <a:p>
            <a:r>
              <a:rPr kumimoji="1" lang="ja-JP" altLang="en-US" b="1" dirty="0">
                <a:latin typeface="Meiryo UI" panose="020B0604030504040204" pitchFamily="50" charset="-128"/>
                <a:ea typeface="Meiryo UI" panose="020B0604030504040204" pitchFamily="50" charset="-128"/>
              </a:rPr>
              <a:t>勾配降下法</a:t>
            </a:r>
            <a:endParaRPr lang="ja-JP" altLang="en-US" dirty="0"/>
          </a:p>
        </p:txBody>
      </p:sp>
      <p:grpSp>
        <p:nvGrpSpPr>
          <p:cNvPr id="11" name="グループ化 10">
            <a:extLst>
              <a:ext uri="{FF2B5EF4-FFF2-40B4-BE49-F238E27FC236}">
                <a16:creationId xmlns:a16="http://schemas.microsoft.com/office/drawing/2014/main" id="{77C2ACB7-26D1-C7C1-37CB-717BC601577E}"/>
              </a:ext>
            </a:extLst>
          </p:cNvPr>
          <p:cNvGrpSpPr/>
          <p:nvPr/>
        </p:nvGrpSpPr>
        <p:grpSpPr>
          <a:xfrm>
            <a:off x="8127662" y="3653587"/>
            <a:ext cx="3084666" cy="2465288"/>
            <a:chOff x="8103757" y="2180873"/>
            <a:chExt cx="3084666" cy="3155362"/>
          </a:xfrm>
        </p:grpSpPr>
        <p:cxnSp>
          <p:nvCxnSpPr>
            <p:cNvPr id="59" name="直線コネクタ 58">
              <a:extLst>
                <a:ext uri="{FF2B5EF4-FFF2-40B4-BE49-F238E27FC236}">
                  <a16:creationId xmlns:a16="http://schemas.microsoft.com/office/drawing/2014/main" id="{C6FB769C-33B5-B032-B0B8-2F3A82BD31E7}"/>
                </a:ext>
              </a:extLst>
            </p:cNvPr>
            <p:cNvCxnSpPr>
              <a:cxnSpLocks/>
            </p:cNvCxnSpPr>
            <p:nvPr/>
          </p:nvCxnSpPr>
          <p:spPr>
            <a:xfrm>
              <a:off x="9589775" y="4230034"/>
              <a:ext cx="9167" cy="747833"/>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FD2EC15F-BCBE-8E99-02C8-41D13F01C4AA}"/>
                </a:ext>
              </a:extLst>
            </p:cNvPr>
            <p:cNvCxnSpPr>
              <a:cxnSpLocks/>
            </p:cNvCxnSpPr>
            <p:nvPr/>
          </p:nvCxnSpPr>
          <p:spPr>
            <a:xfrm>
              <a:off x="9218717" y="3923872"/>
              <a:ext cx="8942" cy="1053995"/>
            </a:xfrm>
            <a:prstGeom prst="line">
              <a:avLst/>
            </a:prstGeom>
            <a:ln w="12700">
              <a:solidFill>
                <a:schemeClr val="bg1">
                  <a:lumMod val="50000"/>
                </a:schemeClr>
              </a:solidFill>
              <a:prstDash val="sysDash"/>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グラフ 11">
                  <a:extLst>
                    <a:ext uri="{FF2B5EF4-FFF2-40B4-BE49-F238E27FC236}">
                      <a16:creationId xmlns:a16="http://schemas.microsoft.com/office/drawing/2014/main" id="{F829C44B-121A-8FC2-C5CE-C121EA8E608F}"/>
                    </a:ext>
                  </a:extLst>
                </p:cNvPr>
                <p:cNvGraphicFramePr/>
                <p:nvPr/>
              </p:nvGraphicFramePr>
              <p:xfrm>
                <a:off x="8150412" y="2294956"/>
                <a:ext cx="3038011" cy="2057828"/>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12" name="グラフ 11">
                  <a:extLst>
                    <a:ext uri="{FF2B5EF4-FFF2-40B4-BE49-F238E27FC236}">
                      <a16:creationId xmlns:a16="http://schemas.microsoft.com/office/drawing/2014/main" id="{F829C44B-121A-8FC2-C5CE-C121EA8E608F}"/>
                    </a:ext>
                  </a:extLst>
                </p:cNvPr>
                <p:cNvGraphicFramePr/>
                <p:nvPr>
                  <p:extLst>
                    <p:ext uri="{D42A27DB-BD31-4B8C-83A1-F6EECF244321}">
                      <p14:modId xmlns:p14="http://schemas.microsoft.com/office/powerpoint/2010/main" val="3732981481"/>
                    </p:ext>
                  </p:extLst>
                </p:nvPr>
              </p:nvGraphicFramePr>
              <p:xfrm>
                <a:off x="8150412" y="2294956"/>
                <a:ext cx="3038011" cy="2057828"/>
              </p:xfrm>
              <a:graphic>
                <a:graphicData uri="http://schemas.openxmlformats.org/drawingml/2006/chart">
                  <c:chart xmlns:c="http://schemas.openxmlformats.org/drawingml/2006/chart" xmlns:r="http://schemas.openxmlformats.org/officeDocument/2006/relationships" r:id="rId8"/>
                </a:graphicData>
              </a:graphic>
            </p:graphicFrame>
          </mc:Fallback>
        </mc:AlternateContent>
        <p:cxnSp>
          <p:nvCxnSpPr>
            <p:cNvPr id="14" name="直線コネクタ 13">
              <a:extLst>
                <a:ext uri="{FF2B5EF4-FFF2-40B4-BE49-F238E27FC236}">
                  <a16:creationId xmlns:a16="http://schemas.microsoft.com/office/drawing/2014/main" id="{D54C810D-0B3C-0E12-7876-EBDE9FE4594D}"/>
                </a:ext>
              </a:extLst>
            </p:cNvPr>
            <p:cNvCxnSpPr>
              <a:cxnSpLocks/>
            </p:cNvCxnSpPr>
            <p:nvPr/>
          </p:nvCxnSpPr>
          <p:spPr>
            <a:xfrm>
              <a:off x="8785321" y="3323870"/>
              <a:ext cx="756449" cy="1028914"/>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BA9F5D64-7795-EA76-09C2-B7CCC02863F1}"/>
                </a:ext>
              </a:extLst>
            </p:cNvPr>
            <p:cNvSpPr txBox="1"/>
            <p:nvPr/>
          </p:nvSpPr>
          <p:spPr>
            <a:xfrm>
              <a:off x="9091883" y="3807757"/>
              <a:ext cx="171521" cy="159091"/>
            </a:xfrm>
            <a:prstGeom prst="rect">
              <a:avLst/>
            </a:prstGeom>
            <a:noFill/>
          </p:spPr>
          <p:txBody>
            <a:bodyPr wrap="square" rtlCol="0">
              <a:spAutoFit/>
            </a:bodyPr>
            <a:lstStyle/>
            <a:p>
              <a:r>
                <a:rPr kumimoji="1" lang="ja-JP" altLang="en-US" sz="700" dirty="0"/>
                <a:t>●</a:t>
              </a:r>
            </a:p>
          </p:txBody>
        </p:sp>
        <p:cxnSp>
          <p:nvCxnSpPr>
            <p:cNvPr id="20" name="直線矢印コネクタ 19">
              <a:extLst>
                <a:ext uri="{FF2B5EF4-FFF2-40B4-BE49-F238E27FC236}">
                  <a16:creationId xmlns:a16="http://schemas.microsoft.com/office/drawing/2014/main" id="{1383FDF8-C3A2-8FB7-6486-D8A2FABFECE4}"/>
                </a:ext>
              </a:extLst>
            </p:cNvPr>
            <p:cNvCxnSpPr>
              <a:cxnSpLocks/>
            </p:cNvCxnSpPr>
            <p:nvPr/>
          </p:nvCxnSpPr>
          <p:spPr>
            <a:xfrm>
              <a:off x="8452894" y="2180873"/>
              <a:ext cx="56442" cy="2796994"/>
            </a:xfrm>
            <a:prstGeom prst="straightConnector1">
              <a:avLst/>
            </a:prstGeom>
            <a:ln>
              <a:solidFill>
                <a:schemeClr val="bg1">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1E65F516-DC64-3932-6C5F-D0611BEA0943}"/>
                </a:ext>
              </a:extLst>
            </p:cNvPr>
            <p:cNvCxnSpPr/>
            <p:nvPr/>
          </p:nvCxnSpPr>
          <p:spPr>
            <a:xfrm>
              <a:off x="8483680" y="4977867"/>
              <a:ext cx="2352907" cy="0"/>
            </a:xfrm>
            <a:prstGeom prst="line">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7C8009D2-7D62-28BF-DD7D-1639FAC3ED1C}"/>
                </a:ext>
              </a:extLst>
            </p:cNvPr>
            <p:cNvSpPr txBox="1"/>
            <p:nvPr/>
          </p:nvSpPr>
          <p:spPr>
            <a:xfrm rot="16200000">
              <a:off x="7376900" y="3121096"/>
              <a:ext cx="179226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損失関数　</a:t>
              </a:r>
              <a:r>
                <a:rPr kumimoji="1" lang="en-US" altLang="ja-JP" sz="1600" dirty="0">
                  <a:latin typeface="Meiryo UI" panose="020B0604030504040204" pitchFamily="50" charset="-128"/>
                  <a:ea typeface="Meiryo UI" panose="020B0604030504040204" pitchFamily="50" charset="-128"/>
                </a:rPr>
                <a:t>L</a:t>
              </a:r>
              <a:endParaRPr kumimoji="1" lang="ja-JP" altLang="en-US" sz="1600" dirty="0">
                <a:latin typeface="Meiryo UI" panose="020B0604030504040204" pitchFamily="50" charset="-128"/>
                <a:ea typeface="Meiryo UI" panose="020B0604030504040204" pitchFamily="50" charset="-128"/>
              </a:endParaRPr>
            </a:p>
          </p:txBody>
        </p:sp>
        <p:cxnSp>
          <p:nvCxnSpPr>
            <p:cNvPr id="31" name="直線コネクタ 30">
              <a:extLst>
                <a:ext uri="{FF2B5EF4-FFF2-40B4-BE49-F238E27FC236}">
                  <a16:creationId xmlns:a16="http://schemas.microsoft.com/office/drawing/2014/main" id="{F6DBCC35-0ADD-0069-F2CD-91EF9DD36EC3}"/>
                </a:ext>
              </a:extLst>
            </p:cNvPr>
            <p:cNvCxnSpPr>
              <a:cxnSpLocks/>
            </p:cNvCxnSpPr>
            <p:nvPr/>
          </p:nvCxnSpPr>
          <p:spPr>
            <a:xfrm>
              <a:off x="8758633" y="4037655"/>
              <a:ext cx="1735698" cy="261533"/>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8CAF6CAA-D6C1-B5F6-5EE8-CDB02C825668}"/>
                </a:ext>
              </a:extLst>
            </p:cNvPr>
            <p:cNvSpPr txBox="1"/>
            <p:nvPr/>
          </p:nvSpPr>
          <p:spPr>
            <a:xfrm>
              <a:off x="9461818" y="4056804"/>
              <a:ext cx="171521" cy="159091"/>
            </a:xfrm>
            <a:prstGeom prst="rect">
              <a:avLst/>
            </a:prstGeom>
            <a:noFill/>
          </p:spPr>
          <p:txBody>
            <a:bodyPr wrap="square" rtlCol="0">
              <a:spAutoFit/>
            </a:bodyPr>
            <a:lstStyle/>
            <a:p>
              <a:r>
                <a:rPr kumimoji="1" lang="ja-JP" altLang="en-US" sz="700" dirty="0"/>
                <a:t>●</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85A28A2E-E2B7-A168-C4BF-32EE542A2529}"/>
                    </a:ext>
                  </a:extLst>
                </p:cNvPr>
                <p:cNvSpPr txBox="1"/>
                <p:nvPr/>
              </p:nvSpPr>
              <p:spPr>
                <a:xfrm>
                  <a:off x="9254172" y="3242662"/>
                  <a:ext cx="506164" cy="60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ja-JP" altLang="en-US" i="1" smtClean="0">
                                <a:solidFill>
                                  <a:srgbClr val="836967"/>
                                </a:solidFill>
                                <a:latin typeface="Cambria Math" panose="02040503050406030204" pitchFamily="18" charset="0"/>
                              </a:rPr>
                            </m:ctrlPr>
                          </m:fPr>
                          <m:num>
                            <m:r>
                              <a:rPr kumimoji="1" lang="ja-JP" altLang="en-US">
                                <a:latin typeface="Cambria Math" panose="02040503050406030204" pitchFamily="18" charset="0"/>
                              </a:rPr>
                              <m:t>𝜕</m:t>
                            </m:r>
                            <m:r>
                              <a:rPr kumimoji="1" lang="ja-JP" altLang="en-US" i="1">
                                <a:latin typeface="Cambria Math" panose="02040503050406030204" pitchFamily="18" charset="0"/>
                              </a:rPr>
                              <m:t>𝐿</m:t>
                            </m:r>
                          </m:num>
                          <m:den>
                            <m:r>
                              <a:rPr kumimoji="1" lang="ja-JP" altLang="en-US" i="0">
                                <a:latin typeface="Cambria Math" panose="02040503050406030204" pitchFamily="18" charset="0"/>
                              </a:rPr>
                              <m:t>𝜕</m:t>
                            </m:r>
                            <m:sSub>
                              <m:sSubPr>
                                <m:ctrlPr>
                                  <a:rPr kumimoji="1" lang="ja-JP" altLang="en-US" i="1">
                                    <a:solidFill>
                                      <a:srgbClr val="836967"/>
                                    </a:solidFill>
                                    <a:latin typeface="Cambria Math" panose="02040503050406030204" pitchFamily="18" charset="0"/>
                                  </a:rPr>
                                </m:ctrlPr>
                              </m:sSubPr>
                              <m:e>
                                <m:r>
                                  <a:rPr kumimoji="1" lang="ja-JP" altLang="en-US" i="1">
                                    <a:latin typeface="Cambria Math" panose="02040503050406030204" pitchFamily="18" charset="0"/>
                                  </a:rPr>
                                  <m:t>𝑤</m:t>
                                </m:r>
                              </m:e>
                              <m:sub>
                                <m:r>
                                  <a:rPr kumimoji="1" lang="ja-JP" altLang="en-US" i="1">
                                    <a:latin typeface="Cambria Math" panose="02040503050406030204" pitchFamily="18" charset="0"/>
                                  </a:rPr>
                                  <m:t>𝑖</m:t>
                                </m:r>
                                <m:r>
                                  <a:rPr lang="en-US" altLang="ja-JP" i="1" smtClean="0">
                                    <a:latin typeface="Cambria Math" panose="02040503050406030204" pitchFamily="18" charset="0"/>
                                  </a:rPr>
                                  <m:t>𝑗</m:t>
                                </m:r>
                              </m:sub>
                            </m:sSub>
                          </m:den>
                        </m:f>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id="{85A28A2E-E2B7-A168-C4BF-32EE542A2529}"/>
                    </a:ext>
                  </a:extLst>
                </p:cNvPr>
                <p:cNvSpPr txBox="1">
                  <a:spLocks noRot="1" noChangeAspect="1" noMove="1" noResize="1" noEditPoints="1" noAdjustHandles="1" noChangeArrowheads="1" noChangeShapeType="1" noTextEdit="1"/>
                </p:cNvSpPr>
                <p:nvPr/>
              </p:nvSpPr>
              <p:spPr>
                <a:xfrm>
                  <a:off x="9254172" y="3242662"/>
                  <a:ext cx="506164" cy="604846"/>
                </a:xfrm>
                <a:prstGeom prst="rect">
                  <a:avLst/>
                </a:prstGeom>
                <a:blipFill>
                  <a:blip r:embed="rId9"/>
                  <a:stretch>
                    <a:fillRect b="-26923"/>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2F571054-71AD-3BDF-6955-4C8AA69535A2}"/>
                </a:ext>
              </a:extLst>
            </p:cNvPr>
            <p:cNvCxnSpPr>
              <a:cxnSpLocks/>
            </p:cNvCxnSpPr>
            <p:nvPr/>
          </p:nvCxnSpPr>
          <p:spPr>
            <a:xfrm>
              <a:off x="9218717" y="4881282"/>
              <a:ext cx="380225"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6AB4B77-8016-3A0E-9531-3FD8EACFEF91}"/>
                    </a:ext>
                  </a:extLst>
                </p:cNvPr>
                <p:cNvSpPr txBox="1"/>
                <p:nvPr/>
              </p:nvSpPr>
              <p:spPr>
                <a:xfrm>
                  <a:off x="9059671" y="4419123"/>
                  <a:ext cx="412228" cy="36965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100" i="1">
                            <a:latin typeface="Cambria Math" panose="02040503050406030204" pitchFamily="18" charset="0"/>
                          </a:rPr>
                          <m:t>𝜂</m:t>
                        </m:r>
                        <m:f>
                          <m:fPr>
                            <m:ctrlPr>
                              <a:rPr kumimoji="1" lang="ja-JP" altLang="en-US" sz="1100" i="1" smtClean="0">
                                <a:solidFill>
                                  <a:srgbClr val="836967"/>
                                </a:solidFill>
                                <a:latin typeface="Cambria Math" panose="02040503050406030204" pitchFamily="18" charset="0"/>
                              </a:rPr>
                            </m:ctrlPr>
                          </m:fPr>
                          <m:num>
                            <m:r>
                              <a:rPr kumimoji="1" lang="ja-JP" altLang="en-US" sz="1100">
                                <a:latin typeface="Cambria Math" panose="02040503050406030204" pitchFamily="18" charset="0"/>
                              </a:rPr>
                              <m:t>𝜕</m:t>
                            </m:r>
                            <m:r>
                              <a:rPr kumimoji="1" lang="ja-JP" altLang="en-US" sz="1100" i="1">
                                <a:latin typeface="Cambria Math" panose="02040503050406030204" pitchFamily="18" charset="0"/>
                              </a:rPr>
                              <m:t>𝐿</m:t>
                            </m:r>
                          </m:num>
                          <m:den>
                            <m:r>
                              <a:rPr kumimoji="1" lang="ja-JP" altLang="en-US" sz="1100" i="0">
                                <a:latin typeface="Cambria Math" panose="02040503050406030204" pitchFamily="18" charset="0"/>
                              </a:rPr>
                              <m:t>𝜕</m:t>
                            </m:r>
                            <m:sSub>
                              <m:sSubPr>
                                <m:ctrlPr>
                                  <a:rPr kumimoji="1" lang="ja-JP" altLang="en-US" sz="1100" i="1">
                                    <a:solidFill>
                                      <a:srgbClr val="836967"/>
                                    </a:solidFill>
                                    <a:latin typeface="Cambria Math" panose="02040503050406030204" pitchFamily="18" charset="0"/>
                                  </a:rPr>
                                </m:ctrlPr>
                              </m:sSubPr>
                              <m:e>
                                <m:r>
                                  <a:rPr kumimoji="1" lang="ja-JP" altLang="en-US" sz="1100" i="1">
                                    <a:latin typeface="Cambria Math" panose="02040503050406030204" pitchFamily="18" charset="0"/>
                                  </a:rPr>
                                  <m:t>𝑤</m:t>
                                </m:r>
                              </m:e>
                              <m:sub>
                                <m:r>
                                  <a:rPr kumimoji="1" lang="ja-JP" altLang="en-US" sz="1100" i="1">
                                    <a:latin typeface="Cambria Math" panose="02040503050406030204" pitchFamily="18" charset="0"/>
                                  </a:rPr>
                                  <m:t>𝑖</m:t>
                                </m:r>
                                <m:r>
                                  <a:rPr lang="en-US" altLang="ja-JP" sz="1100" i="1" smtClean="0">
                                    <a:latin typeface="Cambria Math" panose="02040503050406030204" pitchFamily="18" charset="0"/>
                                  </a:rPr>
                                  <m:t>𝑗</m:t>
                                </m:r>
                              </m:sub>
                            </m:sSub>
                          </m:den>
                        </m:f>
                      </m:oMath>
                    </m:oMathPara>
                  </a14:m>
                  <a:endParaRPr kumimoji="1" lang="ja-JP" altLang="en-US" sz="1100" dirty="0"/>
                </a:p>
              </p:txBody>
            </p:sp>
          </mc:Choice>
          <mc:Fallback xmlns="">
            <p:sp>
              <p:nvSpPr>
                <p:cNvPr id="29" name="テキスト ボックス 28">
                  <a:extLst>
                    <a:ext uri="{FF2B5EF4-FFF2-40B4-BE49-F238E27FC236}">
                      <a16:creationId xmlns:a16="http://schemas.microsoft.com/office/drawing/2014/main" id="{C6AB4B77-8016-3A0E-9531-3FD8EACFEF91}"/>
                    </a:ext>
                  </a:extLst>
                </p:cNvPr>
                <p:cNvSpPr txBox="1">
                  <a:spLocks noRot="1" noChangeAspect="1" noMove="1" noResize="1" noEditPoints="1" noAdjustHandles="1" noChangeArrowheads="1" noChangeShapeType="1" noTextEdit="1"/>
                </p:cNvSpPr>
                <p:nvPr/>
              </p:nvSpPr>
              <p:spPr>
                <a:xfrm>
                  <a:off x="9059671" y="4419123"/>
                  <a:ext cx="412228" cy="369653"/>
                </a:xfrm>
                <a:prstGeom prst="rect">
                  <a:avLst/>
                </a:prstGeom>
                <a:blipFill>
                  <a:blip r:embed="rId10"/>
                  <a:stretch>
                    <a:fillRect l="-7353" r="-4412" b="-41667"/>
                  </a:stretch>
                </a:blipFill>
              </p:spPr>
              <p:txBody>
                <a:bodyPr/>
                <a:lstStyle/>
                <a:p>
                  <a:r>
                    <a:rPr lang="ja-JP" altLang="en-US">
                      <a:noFill/>
                    </a:rPr>
                    <a:t> </a:t>
                  </a:r>
                </a:p>
              </p:txBody>
            </p:sp>
          </mc:Fallback>
        </mc:AlternateContent>
        <p:grpSp>
          <p:nvGrpSpPr>
            <p:cNvPr id="66" name="グループ化 65">
              <a:extLst>
                <a:ext uri="{FF2B5EF4-FFF2-40B4-BE49-F238E27FC236}">
                  <a16:creationId xmlns:a16="http://schemas.microsoft.com/office/drawing/2014/main" id="{277F3869-A742-146C-4475-50F168D31D9D}"/>
                </a:ext>
              </a:extLst>
            </p:cNvPr>
            <p:cNvGrpSpPr/>
            <p:nvPr/>
          </p:nvGrpSpPr>
          <p:grpSpPr>
            <a:xfrm>
              <a:off x="9265785" y="4997681"/>
              <a:ext cx="875681" cy="338554"/>
              <a:chOff x="9307938" y="5237829"/>
              <a:chExt cx="875681" cy="338554"/>
            </a:xfrm>
          </p:grpSpPr>
          <p:sp>
            <p:nvSpPr>
              <p:cNvPr id="25" name="テキスト ボックス 24">
                <a:extLst>
                  <a:ext uri="{FF2B5EF4-FFF2-40B4-BE49-F238E27FC236}">
                    <a16:creationId xmlns:a16="http://schemas.microsoft.com/office/drawing/2014/main" id="{0BC6227F-D464-DF81-F329-211A7C945AFD}"/>
                  </a:ext>
                </a:extLst>
              </p:cNvPr>
              <p:cNvSpPr txBox="1"/>
              <p:nvPr/>
            </p:nvSpPr>
            <p:spPr>
              <a:xfrm>
                <a:off x="9307938" y="5237829"/>
                <a:ext cx="604837"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重み</a:t>
                </a:r>
                <a:endParaRPr kumimoji="1" lang="ja-JP" altLang="en-US" sz="1600" baseline="-250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649A154-7C78-AD47-8F33-30927D58A655}"/>
                      </a:ext>
                    </a:extLst>
                  </p:cNvPr>
                  <p:cNvSpPr txBox="1"/>
                  <p:nvPr/>
                </p:nvSpPr>
                <p:spPr>
                  <a:xfrm>
                    <a:off x="9802489" y="5257505"/>
                    <a:ext cx="38113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ja-JP" altLang="en-US" i="1" smtClean="0">
                                  <a:solidFill>
                                    <a:srgbClr val="836967"/>
                                  </a:solidFill>
                                  <a:latin typeface="Cambria Math" panose="02040503050406030204" pitchFamily="18" charset="0"/>
                                </a:rPr>
                              </m:ctrlPr>
                            </m:sSubPr>
                            <m:e>
                              <m:r>
                                <a:rPr kumimoji="1" lang="ja-JP" altLang="en-US" i="1">
                                  <a:latin typeface="Cambria Math" panose="02040503050406030204" pitchFamily="18" charset="0"/>
                                </a:rPr>
                                <m:t>𝑤</m:t>
                              </m:r>
                            </m:e>
                            <m:sub>
                              <m:r>
                                <a:rPr kumimoji="1" lang="ja-JP" altLang="en-US" i="1">
                                  <a:latin typeface="Cambria Math" panose="02040503050406030204" pitchFamily="18" charset="0"/>
                                </a:rPr>
                                <m:t>𝑖𝑗</m:t>
                              </m:r>
                            </m:sub>
                          </m:sSub>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id="{6649A154-7C78-AD47-8F33-30927D58A655}"/>
                      </a:ext>
                    </a:extLst>
                  </p:cNvPr>
                  <p:cNvSpPr txBox="1">
                    <a:spLocks noRot="1" noChangeAspect="1" noMove="1" noResize="1" noEditPoints="1" noAdjustHandles="1" noChangeArrowheads="1" noChangeShapeType="1" noTextEdit="1"/>
                  </p:cNvSpPr>
                  <p:nvPr/>
                </p:nvSpPr>
                <p:spPr>
                  <a:xfrm>
                    <a:off x="9802489" y="5257505"/>
                    <a:ext cx="381130" cy="299313"/>
                  </a:xfrm>
                  <a:prstGeom prst="rect">
                    <a:avLst/>
                  </a:prstGeom>
                  <a:blipFill>
                    <a:blip r:embed="rId11"/>
                    <a:stretch>
                      <a:fillRect l="-6349" r="-7937" b="-26531"/>
                    </a:stretch>
                  </a:blipFill>
                </p:spPr>
                <p:txBody>
                  <a:bodyPr/>
                  <a:lstStyle/>
                  <a:p>
                    <a:r>
                      <a:rPr lang="ja-JP" altLang="en-US">
                        <a:noFill/>
                      </a:rPr>
                      <a:t> </a:t>
                    </a:r>
                  </a:p>
                </p:txBody>
              </p:sp>
            </mc:Fallback>
          </mc:AlternateContent>
        </p:grpSp>
      </p:grpSp>
      <p:sp>
        <p:nvSpPr>
          <p:cNvPr id="10" name="スライド番号プレースホルダー 9">
            <a:extLst>
              <a:ext uri="{FF2B5EF4-FFF2-40B4-BE49-F238E27FC236}">
                <a16:creationId xmlns:a16="http://schemas.microsoft.com/office/drawing/2014/main" id="{44B67D62-35A5-2491-F690-801032804730}"/>
              </a:ext>
            </a:extLst>
          </p:cNvPr>
          <p:cNvSpPr>
            <a:spLocks noGrp="1"/>
          </p:cNvSpPr>
          <p:nvPr>
            <p:ph type="sldNum" sz="quarter" idx="12"/>
          </p:nvPr>
        </p:nvSpPr>
        <p:spPr/>
        <p:txBody>
          <a:bodyPr/>
          <a:lstStyle/>
          <a:p>
            <a:fld id="{2977F5E9-0479-47A0-9E51-109E0858BCF2}" type="slidenum">
              <a:rPr kumimoji="1" lang="ja-JP" altLang="en-US" smtClean="0"/>
              <a:t>9</a:t>
            </a:fld>
            <a:endParaRPr kumimoji="1" lang="ja-JP" altLang="en-US"/>
          </a:p>
        </p:txBody>
      </p:sp>
      <p:pic>
        <p:nvPicPr>
          <p:cNvPr id="21" name="図 20">
            <a:extLst>
              <a:ext uri="{FF2B5EF4-FFF2-40B4-BE49-F238E27FC236}">
                <a16:creationId xmlns:a16="http://schemas.microsoft.com/office/drawing/2014/main" id="{B663A69F-0EE4-BBC6-0837-5E56F5168ACA}"/>
              </a:ext>
            </a:extLst>
          </p:cNvPr>
          <p:cNvPicPr>
            <a:picLocks noChangeAspect="1"/>
          </p:cNvPicPr>
          <p:nvPr/>
        </p:nvPicPr>
        <p:blipFill>
          <a:blip r:embed="rId12">
            <a:grayscl/>
          </a:blip>
          <a:stretch>
            <a:fillRect/>
          </a:stretch>
        </p:blipFill>
        <p:spPr>
          <a:xfrm>
            <a:off x="8296938" y="1408964"/>
            <a:ext cx="2189160" cy="2170342"/>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2477777-BF9C-9C12-ED43-B00244C5B0E6}"/>
                  </a:ext>
                </a:extLst>
              </p:cNvPr>
              <p:cNvSpPr txBox="1"/>
              <p:nvPr/>
            </p:nvSpPr>
            <p:spPr>
              <a:xfrm>
                <a:off x="9026801" y="1741399"/>
                <a:ext cx="7521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latin typeface="Cambria Math" panose="02040503050406030204" pitchFamily="18" charset="0"/>
                        </a:rPr>
                        <m:t>𝑦</m:t>
                      </m:r>
                      <m:r>
                        <a:rPr kumimoji="1" lang="ja-JP" altLang="en-US" sz="1400" i="0">
                          <a:latin typeface="Cambria Math" panose="02040503050406030204" pitchFamily="18" charset="0"/>
                        </a:rPr>
                        <m:t>=</m:t>
                      </m:r>
                      <m:func>
                        <m:funcPr>
                          <m:ctrlPr>
                            <a:rPr kumimoji="1" lang="ja-JP" altLang="en-US" sz="1400" i="1">
                              <a:latin typeface="Cambria Math" panose="02040503050406030204" pitchFamily="18" charset="0"/>
                            </a:rPr>
                          </m:ctrlPr>
                        </m:funcPr>
                        <m:fName>
                          <m:r>
                            <m:rPr>
                              <m:sty m:val="p"/>
                            </m:rPr>
                            <a:rPr kumimoji="1" lang="ja-JP" altLang="en-US" sz="1400" i="0">
                              <a:latin typeface="Cambria Math" panose="02040503050406030204" pitchFamily="18" charset="0"/>
                            </a:rPr>
                            <m:t>log</m:t>
                          </m:r>
                        </m:fName>
                        <m:e>
                          <m:r>
                            <a:rPr kumimoji="1" lang="ja-JP" altLang="en-US" sz="1400" i="1">
                              <a:latin typeface="Cambria Math" panose="02040503050406030204" pitchFamily="18" charset="0"/>
                            </a:rPr>
                            <m:t>𝑥</m:t>
                          </m:r>
                        </m:e>
                      </m:func>
                    </m:oMath>
                  </m:oMathPara>
                </a14:m>
                <a:endParaRPr kumimoji="1" lang="ja-JP" altLang="en-US" sz="1400" dirty="0"/>
              </a:p>
            </p:txBody>
          </p:sp>
        </mc:Choice>
        <mc:Fallback xmlns="">
          <p:sp>
            <p:nvSpPr>
              <p:cNvPr id="23" name="テキスト ボックス 22">
                <a:extLst>
                  <a:ext uri="{FF2B5EF4-FFF2-40B4-BE49-F238E27FC236}">
                    <a16:creationId xmlns:a16="http://schemas.microsoft.com/office/drawing/2014/main" id="{72477777-BF9C-9C12-ED43-B00244C5B0E6}"/>
                  </a:ext>
                </a:extLst>
              </p:cNvPr>
              <p:cNvSpPr txBox="1">
                <a:spLocks noRot="1" noChangeAspect="1" noMove="1" noResize="1" noEditPoints="1" noAdjustHandles="1" noChangeArrowheads="1" noChangeShapeType="1" noTextEdit="1"/>
              </p:cNvSpPr>
              <p:nvPr/>
            </p:nvSpPr>
            <p:spPr>
              <a:xfrm>
                <a:off x="9026801" y="1741399"/>
                <a:ext cx="752193" cy="215444"/>
              </a:xfrm>
              <a:prstGeom prst="rect">
                <a:avLst/>
              </a:prstGeom>
              <a:blipFill>
                <a:blip r:embed="rId13"/>
                <a:stretch>
                  <a:fillRect l="-4878" r="-813" b="-3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E03D56A-D1E2-50E6-BED0-9EE6B5C6B9B3}"/>
                  </a:ext>
                </a:extLst>
              </p:cNvPr>
              <p:cNvSpPr txBox="1"/>
              <p:nvPr/>
            </p:nvSpPr>
            <p:spPr>
              <a:xfrm>
                <a:off x="10254444" y="2589969"/>
                <a:ext cx="1529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latin typeface="Cambria Math" panose="02040503050406030204" pitchFamily="18" charset="0"/>
                        </a:rPr>
                        <m:t>𝑥</m:t>
                      </m:r>
                    </m:oMath>
                  </m:oMathPara>
                </a14:m>
                <a:endParaRPr kumimoji="1" lang="ja-JP" altLang="en-US" sz="1400" dirty="0"/>
              </a:p>
            </p:txBody>
          </p:sp>
        </mc:Choice>
        <mc:Fallback xmlns="">
          <p:sp>
            <p:nvSpPr>
              <p:cNvPr id="27" name="テキスト ボックス 26">
                <a:extLst>
                  <a:ext uri="{FF2B5EF4-FFF2-40B4-BE49-F238E27FC236}">
                    <a16:creationId xmlns:a16="http://schemas.microsoft.com/office/drawing/2014/main" id="{1E03D56A-D1E2-50E6-BED0-9EE6B5C6B9B3}"/>
                  </a:ext>
                </a:extLst>
              </p:cNvPr>
              <p:cNvSpPr txBox="1">
                <a:spLocks noRot="1" noChangeAspect="1" noMove="1" noResize="1" noEditPoints="1" noAdjustHandles="1" noChangeArrowheads="1" noChangeShapeType="1" noTextEdit="1"/>
              </p:cNvSpPr>
              <p:nvPr/>
            </p:nvSpPr>
            <p:spPr>
              <a:xfrm>
                <a:off x="10254444" y="2589969"/>
                <a:ext cx="152927" cy="215444"/>
              </a:xfrm>
              <a:prstGeom prst="rect">
                <a:avLst/>
              </a:prstGeom>
              <a:blipFill>
                <a:blip r:embed="rId14"/>
                <a:stretch>
                  <a:fillRect l="-12000" r="-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BA816780-0373-1C8C-010E-60C142F04F8B}"/>
                  </a:ext>
                </a:extLst>
              </p:cNvPr>
              <p:cNvSpPr txBox="1"/>
              <p:nvPr/>
            </p:nvSpPr>
            <p:spPr>
              <a:xfrm>
                <a:off x="8610600" y="1459925"/>
                <a:ext cx="15536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latin typeface="Cambria Math" panose="02040503050406030204" pitchFamily="18" charset="0"/>
                        </a:rPr>
                        <m:t>𝑦</m:t>
                      </m:r>
                    </m:oMath>
                  </m:oMathPara>
                </a14:m>
                <a:endParaRPr kumimoji="1" lang="ja-JP" altLang="en-US" sz="1400" dirty="0"/>
              </a:p>
            </p:txBody>
          </p:sp>
        </mc:Choice>
        <mc:Fallback xmlns="">
          <p:sp>
            <p:nvSpPr>
              <p:cNvPr id="28" name="テキスト ボックス 27">
                <a:extLst>
                  <a:ext uri="{FF2B5EF4-FFF2-40B4-BE49-F238E27FC236}">
                    <a16:creationId xmlns:a16="http://schemas.microsoft.com/office/drawing/2014/main" id="{BA816780-0373-1C8C-010E-60C142F04F8B}"/>
                  </a:ext>
                </a:extLst>
              </p:cNvPr>
              <p:cNvSpPr txBox="1">
                <a:spLocks noRot="1" noChangeAspect="1" noMove="1" noResize="1" noEditPoints="1" noAdjustHandles="1" noChangeArrowheads="1" noChangeShapeType="1" noTextEdit="1"/>
              </p:cNvSpPr>
              <p:nvPr/>
            </p:nvSpPr>
            <p:spPr>
              <a:xfrm>
                <a:off x="8610600" y="1459925"/>
                <a:ext cx="155364" cy="215444"/>
              </a:xfrm>
              <a:prstGeom prst="rect">
                <a:avLst/>
              </a:prstGeom>
              <a:blipFill>
                <a:blip r:embed="rId15"/>
                <a:stretch>
                  <a:fillRect l="-28000" r="-20000"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3E13757-4828-7DF8-667A-AA03794041C3}"/>
                  </a:ext>
                </a:extLst>
              </p:cNvPr>
              <p:cNvSpPr txBox="1"/>
              <p:nvPr/>
            </p:nvSpPr>
            <p:spPr>
              <a:xfrm>
                <a:off x="9798233" y="2125484"/>
                <a:ext cx="1798289" cy="307777"/>
              </a:xfrm>
              <a:prstGeom prst="rect">
                <a:avLst/>
              </a:prstGeom>
              <a:noFill/>
            </p:spPr>
            <p:txBody>
              <a:bodyPr wrap="square" rtlCol="0">
                <a:spAutoFit/>
              </a:bodyPr>
              <a:lstStyle/>
              <a:p>
                <a14:m>
                  <m:oMath xmlns:m="http://schemas.openxmlformats.org/officeDocument/2006/math">
                    <m:r>
                      <a:rPr lang="ja-JP" altLang="en-US" sz="1400" i="1">
                        <a:latin typeface="Cambria Math" panose="02040503050406030204" pitchFamily="18" charset="0"/>
                      </a:rPr>
                      <m:t>𝑥</m:t>
                    </m:r>
                  </m:oMath>
                </a14:m>
                <a:r>
                  <a:rPr kumimoji="1" lang="ja-JP" altLang="en-US" sz="1200" dirty="0">
                    <a:latin typeface="Meiryo UI" panose="020B0604030504040204" pitchFamily="50" charset="-128"/>
                    <a:ea typeface="Meiryo UI" panose="020B0604030504040204" pitchFamily="50" charset="-128"/>
                  </a:rPr>
                  <a:t>が１に</a:t>
                </a:r>
                <a:r>
                  <a:rPr lang="ja-JP" altLang="en-US" sz="1200" dirty="0">
                    <a:latin typeface="Meiryo UI" panose="020B0604030504040204" pitchFamily="50" charset="-128"/>
                    <a:ea typeface="Meiryo UI" panose="020B0604030504040204" pitchFamily="50" charset="-128"/>
                  </a:rPr>
                  <a:t>近づくと</a:t>
                </a:r>
                <a:r>
                  <a:rPr lang="ja-JP" altLang="en-US" sz="1400" dirty="0">
                    <a:latin typeface="Meiryo UI" panose="020B0604030504040204" pitchFamily="50" charset="-128"/>
                    <a:ea typeface="Meiryo UI" panose="020B0604030504040204" pitchFamily="50" charset="-128"/>
                  </a:rPr>
                  <a:t>𝑦</a:t>
                </a:r>
                <a:r>
                  <a:rPr kumimoji="1" lang="ja-JP" altLang="en-US" sz="1200" dirty="0">
                    <a:latin typeface="Meiryo UI" panose="020B0604030504040204" pitchFamily="50" charset="-128"/>
                    <a:ea typeface="Meiryo UI" panose="020B0604030504040204" pitchFamily="50" charset="-128"/>
                  </a:rPr>
                  <a:t>は</a:t>
                </a:r>
                <a:r>
                  <a:rPr kumimoji="1" lang="en-US" altLang="ja-JP" sz="1200" dirty="0">
                    <a:latin typeface="Meiryo UI" panose="020B0604030504040204" pitchFamily="50" charset="-128"/>
                    <a:ea typeface="Meiryo UI" panose="020B0604030504040204" pitchFamily="50" charset="-128"/>
                  </a:rPr>
                  <a:t>0</a:t>
                </a:r>
                <a:r>
                  <a:rPr kumimoji="1" lang="ja-JP" altLang="en-US" sz="1200" dirty="0">
                    <a:latin typeface="Meiryo UI" panose="020B0604030504040204" pitchFamily="50" charset="-128"/>
                    <a:ea typeface="Meiryo UI" panose="020B0604030504040204" pitchFamily="50" charset="-128"/>
                  </a:rPr>
                  <a:t>へ</a:t>
                </a:r>
                <a:endParaRPr kumimoji="1" lang="en-US" altLang="ja-JP" sz="1200" dirty="0">
                  <a:latin typeface="Meiryo UI" panose="020B0604030504040204" pitchFamily="50" charset="-128"/>
                  <a:ea typeface="Meiryo UI" panose="020B0604030504040204" pitchFamily="50" charset="-128"/>
                </a:endParaRPr>
              </a:p>
            </p:txBody>
          </p:sp>
        </mc:Choice>
        <mc:Fallback xmlns="">
          <p:sp>
            <p:nvSpPr>
              <p:cNvPr id="30" name="テキスト ボックス 29">
                <a:extLst>
                  <a:ext uri="{FF2B5EF4-FFF2-40B4-BE49-F238E27FC236}">
                    <a16:creationId xmlns:a16="http://schemas.microsoft.com/office/drawing/2014/main" id="{63E13757-4828-7DF8-667A-AA03794041C3}"/>
                  </a:ext>
                </a:extLst>
              </p:cNvPr>
              <p:cNvSpPr txBox="1">
                <a:spLocks noRot="1" noChangeAspect="1" noMove="1" noResize="1" noEditPoints="1" noAdjustHandles="1" noChangeArrowheads="1" noChangeShapeType="1" noTextEdit="1"/>
              </p:cNvSpPr>
              <p:nvPr/>
            </p:nvSpPr>
            <p:spPr>
              <a:xfrm>
                <a:off x="9798233" y="2125484"/>
                <a:ext cx="1798289" cy="307777"/>
              </a:xfrm>
              <a:prstGeom prst="rect">
                <a:avLst/>
              </a:prstGeom>
              <a:blipFill>
                <a:blip r:embed="rId16"/>
                <a:stretch>
                  <a:fillRect t="-6000"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AC72E7E-38AB-0EF7-8528-D7DA33FDC7AA}"/>
                  </a:ext>
                </a:extLst>
              </p:cNvPr>
              <p:cNvSpPr txBox="1"/>
              <p:nvPr/>
            </p:nvSpPr>
            <p:spPr>
              <a:xfrm>
                <a:off x="8990734" y="3293791"/>
                <a:ext cx="1798289" cy="307777"/>
              </a:xfrm>
              <a:prstGeom prst="rect">
                <a:avLst/>
              </a:prstGeom>
              <a:noFill/>
            </p:spPr>
            <p:txBody>
              <a:bodyPr wrap="square" rtlCol="0">
                <a:spAutoFit/>
              </a:bodyPr>
              <a:lstStyle/>
              <a:p>
                <a14:m>
                  <m:oMath xmlns:m="http://schemas.openxmlformats.org/officeDocument/2006/math">
                    <m:r>
                      <a:rPr lang="ja-JP" altLang="en-US" sz="1400" i="1">
                        <a:latin typeface="Cambria Math" panose="02040503050406030204" pitchFamily="18" charset="0"/>
                      </a:rPr>
                      <m:t>𝑥</m:t>
                    </m:r>
                  </m:oMath>
                </a14:m>
                <a:r>
                  <a:rPr kumimoji="1" lang="ja-JP" altLang="en-US" sz="1200" dirty="0">
                    <a:latin typeface="Meiryo UI" panose="020B0604030504040204" pitchFamily="50" charset="-128"/>
                    <a:ea typeface="Meiryo UI" panose="020B0604030504040204" pitchFamily="50" charset="-128"/>
                  </a:rPr>
                  <a:t>が</a:t>
                </a:r>
                <a:r>
                  <a:rPr kumimoji="1" lang="en-US" altLang="ja-JP" sz="1200" dirty="0">
                    <a:latin typeface="Meiryo UI" panose="020B0604030504040204" pitchFamily="50" charset="-128"/>
                    <a:ea typeface="Meiryo UI" panose="020B0604030504040204" pitchFamily="50" charset="-128"/>
                  </a:rPr>
                  <a:t>0</a:t>
                </a:r>
                <a:r>
                  <a:rPr kumimoji="1" lang="ja-JP" altLang="en-US" sz="1200" dirty="0">
                    <a:latin typeface="Meiryo UI" panose="020B0604030504040204" pitchFamily="50" charset="-128"/>
                    <a:ea typeface="Meiryo UI" panose="020B0604030504040204" pitchFamily="50" charset="-128"/>
                  </a:rPr>
                  <a:t>に</a:t>
                </a:r>
                <a:r>
                  <a:rPr lang="ja-JP" altLang="en-US" sz="1200" dirty="0">
                    <a:latin typeface="Meiryo UI" panose="020B0604030504040204" pitchFamily="50" charset="-128"/>
                    <a:ea typeface="Meiryo UI" panose="020B0604030504040204" pitchFamily="50" charset="-128"/>
                  </a:rPr>
                  <a:t>近づくと</a:t>
                </a:r>
                <a:r>
                  <a:rPr lang="ja-JP" altLang="en-US" sz="1400" dirty="0">
                    <a:latin typeface="Meiryo UI" panose="020B0604030504040204" pitchFamily="50" charset="-128"/>
                    <a:ea typeface="Meiryo UI" panose="020B0604030504040204" pitchFamily="50" charset="-128"/>
                  </a:rPr>
                  <a:t>𝑦</a:t>
                </a:r>
                <a:r>
                  <a:rPr kumimoji="1" lang="ja-JP" altLang="en-US" sz="1200" dirty="0">
                    <a:latin typeface="Meiryo UI" panose="020B0604030504040204" pitchFamily="50" charset="-128"/>
                    <a:ea typeface="Meiryo UI" panose="020B0604030504040204" pitchFamily="50" charset="-128"/>
                  </a:rPr>
                  <a:t>は∞へ</a:t>
                </a:r>
                <a:endParaRPr kumimoji="1" lang="en-US" altLang="ja-JP" sz="1200" dirty="0">
                  <a:latin typeface="Meiryo UI" panose="020B0604030504040204" pitchFamily="50" charset="-128"/>
                  <a:ea typeface="Meiryo UI" panose="020B0604030504040204" pitchFamily="50" charset="-128"/>
                </a:endParaRPr>
              </a:p>
            </p:txBody>
          </p:sp>
        </mc:Choice>
        <mc:Fallback xmlns="">
          <p:sp>
            <p:nvSpPr>
              <p:cNvPr id="32" name="テキスト ボックス 31">
                <a:extLst>
                  <a:ext uri="{FF2B5EF4-FFF2-40B4-BE49-F238E27FC236}">
                    <a16:creationId xmlns:a16="http://schemas.microsoft.com/office/drawing/2014/main" id="{5AC72E7E-38AB-0EF7-8528-D7DA33FDC7AA}"/>
                  </a:ext>
                </a:extLst>
              </p:cNvPr>
              <p:cNvSpPr txBox="1">
                <a:spLocks noRot="1" noChangeAspect="1" noMove="1" noResize="1" noEditPoints="1" noAdjustHandles="1" noChangeArrowheads="1" noChangeShapeType="1" noTextEdit="1"/>
              </p:cNvSpPr>
              <p:nvPr/>
            </p:nvSpPr>
            <p:spPr>
              <a:xfrm>
                <a:off x="8990734" y="3293791"/>
                <a:ext cx="1798289" cy="307777"/>
              </a:xfrm>
              <a:prstGeom prst="rect">
                <a:avLst/>
              </a:prstGeom>
              <a:blipFill>
                <a:blip r:embed="rId17"/>
                <a:stretch>
                  <a:fillRect t="-3922" b="-17647"/>
                </a:stretch>
              </a:blipFill>
            </p:spPr>
            <p:txBody>
              <a:bodyPr/>
              <a:lstStyle/>
              <a:p>
                <a:r>
                  <a:rPr lang="ja-JP" altLang="en-US">
                    <a:noFill/>
                  </a:rPr>
                  <a:t> </a:t>
                </a:r>
              </a:p>
            </p:txBody>
          </p:sp>
        </mc:Fallback>
      </mc:AlternateContent>
      <p:grpSp>
        <p:nvGrpSpPr>
          <p:cNvPr id="44" name="グループ化 43">
            <a:extLst>
              <a:ext uri="{FF2B5EF4-FFF2-40B4-BE49-F238E27FC236}">
                <a16:creationId xmlns:a16="http://schemas.microsoft.com/office/drawing/2014/main" id="{FD8ED84C-7223-732D-4EE7-B5EE655849EB}"/>
              </a:ext>
            </a:extLst>
          </p:cNvPr>
          <p:cNvGrpSpPr/>
          <p:nvPr/>
        </p:nvGrpSpPr>
        <p:grpSpPr>
          <a:xfrm>
            <a:off x="5941380" y="1930026"/>
            <a:ext cx="2106668" cy="1012065"/>
            <a:chOff x="5281280" y="2022049"/>
            <a:chExt cx="2106668" cy="1012065"/>
          </a:xfrm>
        </p:grpSpPr>
        <p:sp>
          <p:nvSpPr>
            <p:cNvPr id="34" name="楕円 33">
              <a:extLst>
                <a:ext uri="{FF2B5EF4-FFF2-40B4-BE49-F238E27FC236}">
                  <a16:creationId xmlns:a16="http://schemas.microsoft.com/office/drawing/2014/main" id="{AF6520D8-E0F1-D09A-3AB3-7DFF7F8DAFDF}"/>
                </a:ext>
              </a:extLst>
            </p:cNvPr>
            <p:cNvSpPr/>
            <p:nvPr/>
          </p:nvSpPr>
          <p:spPr>
            <a:xfrm>
              <a:off x="5307106" y="2027643"/>
              <a:ext cx="1137991" cy="1006471"/>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ED3C9D9A-643B-402B-6815-FBFF7375284D}"/>
                </a:ext>
              </a:extLst>
            </p:cNvPr>
            <p:cNvSpPr/>
            <p:nvPr/>
          </p:nvSpPr>
          <p:spPr>
            <a:xfrm>
              <a:off x="6084162" y="2022049"/>
              <a:ext cx="1137991" cy="1006471"/>
            </a:xfrm>
            <a:prstGeom prst="ellipse">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9E12AC32-F3A8-FB79-F0F0-E4DBAF7452CF}"/>
                </a:ext>
              </a:extLst>
            </p:cNvPr>
            <p:cNvSpPr txBox="1"/>
            <p:nvPr/>
          </p:nvSpPr>
          <p:spPr>
            <a:xfrm>
              <a:off x="5281280" y="2263903"/>
              <a:ext cx="1001806" cy="430887"/>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正解ラベル</a:t>
              </a:r>
              <a:endParaRPr kumimoji="1" lang="en-US" altLang="ja-JP" sz="1050" dirty="0">
                <a:latin typeface="Meiryo UI" panose="020B0604030504040204" pitchFamily="50" charset="-128"/>
                <a:ea typeface="Meiryo UI" panose="020B0604030504040204" pitchFamily="50" charset="-128"/>
              </a:endParaRPr>
            </a:p>
            <a:p>
              <a:r>
                <a:rPr kumimoji="1" lang="ja-JP" altLang="en-US" sz="1050" dirty="0">
                  <a:latin typeface="Meiryo UI" panose="020B0604030504040204" pitchFamily="50" charset="-128"/>
                  <a:ea typeface="Meiryo UI" panose="020B0604030504040204" pitchFamily="50" charset="-128"/>
                </a:rPr>
                <a:t>の確率分布</a:t>
              </a:r>
            </a:p>
          </p:txBody>
        </p:sp>
        <p:sp>
          <p:nvSpPr>
            <p:cNvPr id="38" name="テキスト ボックス 37">
              <a:extLst>
                <a:ext uri="{FF2B5EF4-FFF2-40B4-BE49-F238E27FC236}">
                  <a16:creationId xmlns:a16="http://schemas.microsoft.com/office/drawing/2014/main" id="{6436BC2D-66CD-5A0B-AD46-8A19EB301C28}"/>
                </a:ext>
              </a:extLst>
            </p:cNvPr>
            <p:cNvSpPr txBox="1"/>
            <p:nvPr/>
          </p:nvSpPr>
          <p:spPr>
            <a:xfrm>
              <a:off x="6386142" y="2263903"/>
              <a:ext cx="1001806" cy="430887"/>
            </a:xfrm>
            <a:prstGeom prst="rect">
              <a:avLst/>
            </a:prstGeom>
            <a:noFill/>
          </p:spPr>
          <p:txBody>
            <a:bodyPr wrap="square" rtlCol="0">
              <a:spAutoFit/>
            </a:bodyPr>
            <a:lstStyle/>
            <a:p>
              <a:r>
                <a:rPr kumimoji="1" lang="ja-JP" altLang="en-US" sz="1050" dirty="0">
                  <a:latin typeface="Meiryo UI" panose="020B0604030504040204" pitchFamily="50" charset="-128"/>
                  <a:ea typeface="Meiryo UI" panose="020B0604030504040204" pitchFamily="50" charset="-128"/>
                </a:rPr>
                <a:t>予想結果</a:t>
              </a:r>
              <a:endParaRPr kumimoji="1" lang="en-US" altLang="ja-JP" sz="1050" dirty="0">
                <a:latin typeface="Meiryo UI" panose="020B0604030504040204" pitchFamily="50" charset="-128"/>
                <a:ea typeface="Meiryo UI" panose="020B0604030504040204" pitchFamily="50" charset="-128"/>
              </a:endParaRPr>
            </a:p>
            <a:p>
              <a:r>
                <a:rPr kumimoji="1" lang="ja-JP" altLang="en-US" sz="1050" dirty="0">
                  <a:latin typeface="Meiryo UI" panose="020B0604030504040204" pitchFamily="50" charset="-128"/>
                  <a:ea typeface="Meiryo UI" panose="020B0604030504040204" pitchFamily="50" charset="-128"/>
                </a:rPr>
                <a:t>の確率分布</a:t>
              </a:r>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BC3F3A5-B1C6-9467-D375-7EEA644427F5}"/>
                    </a:ext>
                  </a:extLst>
                </p:cNvPr>
                <p:cNvSpPr txBox="1"/>
                <p:nvPr/>
              </p:nvSpPr>
              <p:spPr>
                <a:xfrm>
                  <a:off x="5431588" y="2606005"/>
                  <a:ext cx="65722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solidFill>
                              <a:schemeClr val="tx1"/>
                            </a:solidFill>
                            <a:latin typeface="Cambria Math" panose="02040503050406030204" pitchFamily="18" charset="0"/>
                          </a:rPr>
                          <m:t>𝑝</m:t>
                        </m:r>
                        <m:d>
                          <m:dPr>
                            <m:ctrlPr>
                              <a:rPr kumimoji="1" lang="ja-JP" altLang="en-US" sz="1400" i="1">
                                <a:solidFill>
                                  <a:schemeClr val="tx1"/>
                                </a:solidFill>
                                <a:latin typeface="Cambria Math" panose="02040503050406030204" pitchFamily="18" charset="0"/>
                              </a:rPr>
                            </m:ctrlPr>
                          </m:dPr>
                          <m:e>
                            <m:r>
                              <a:rPr kumimoji="1" lang="ja-JP" altLang="en-US" sz="1400" i="1">
                                <a:solidFill>
                                  <a:schemeClr val="tx1"/>
                                </a:solidFill>
                                <a:latin typeface="Cambria Math" panose="02040503050406030204" pitchFamily="18" charset="0"/>
                              </a:rPr>
                              <m:t>𝑥</m:t>
                            </m:r>
                          </m:e>
                        </m:d>
                      </m:oMath>
                    </m:oMathPara>
                  </a14:m>
                  <a:endParaRPr lang="ja-JP" altLang="en-US" sz="1400" dirty="0"/>
                </a:p>
              </p:txBody>
            </p:sp>
          </mc:Choice>
          <mc:Fallback xmlns="">
            <p:sp>
              <p:nvSpPr>
                <p:cNvPr id="40" name="テキスト ボックス 39">
                  <a:extLst>
                    <a:ext uri="{FF2B5EF4-FFF2-40B4-BE49-F238E27FC236}">
                      <a16:creationId xmlns:a16="http://schemas.microsoft.com/office/drawing/2014/main" id="{3BC3F3A5-B1C6-9467-D375-7EEA644427F5}"/>
                    </a:ext>
                  </a:extLst>
                </p:cNvPr>
                <p:cNvSpPr txBox="1">
                  <a:spLocks noRot="1" noChangeAspect="1" noMove="1" noResize="1" noEditPoints="1" noAdjustHandles="1" noChangeArrowheads="1" noChangeShapeType="1" noTextEdit="1"/>
                </p:cNvSpPr>
                <p:nvPr/>
              </p:nvSpPr>
              <p:spPr>
                <a:xfrm>
                  <a:off x="5431588" y="2606005"/>
                  <a:ext cx="657225" cy="307777"/>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1ABB976-C419-ED8E-FB5D-BE66EDC00CB4}"/>
                    </a:ext>
                  </a:extLst>
                </p:cNvPr>
                <p:cNvSpPr txBox="1"/>
                <p:nvPr/>
              </p:nvSpPr>
              <p:spPr>
                <a:xfrm>
                  <a:off x="6414569" y="2627347"/>
                  <a:ext cx="60343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ja-JP" altLang="en-US" sz="1400" i="1" smtClean="0">
                            <a:solidFill>
                              <a:schemeClr val="tx1"/>
                            </a:solidFill>
                            <a:latin typeface="Cambria Math" panose="02040503050406030204" pitchFamily="18" charset="0"/>
                          </a:rPr>
                          <m:t>𝑞</m:t>
                        </m:r>
                        <m:d>
                          <m:dPr>
                            <m:ctrlPr>
                              <a:rPr kumimoji="1" lang="ja-JP" altLang="en-US" sz="1400" i="1">
                                <a:solidFill>
                                  <a:schemeClr val="tx1"/>
                                </a:solidFill>
                                <a:latin typeface="Cambria Math" panose="02040503050406030204" pitchFamily="18" charset="0"/>
                              </a:rPr>
                            </m:ctrlPr>
                          </m:dPr>
                          <m:e>
                            <m:r>
                              <a:rPr kumimoji="1" lang="ja-JP" altLang="en-US" sz="1400" i="1">
                                <a:solidFill>
                                  <a:schemeClr val="tx1"/>
                                </a:solidFill>
                                <a:latin typeface="Cambria Math" panose="02040503050406030204" pitchFamily="18" charset="0"/>
                              </a:rPr>
                              <m:t>𝑥</m:t>
                            </m:r>
                          </m:e>
                        </m:d>
                      </m:oMath>
                    </m:oMathPara>
                  </a14:m>
                  <a:endParaRPr lang="ja-JP" altLang="en-US" sz="1400" dirty="0"/>
                </a:p>
              </p:txBody>
            </p:sp>
          </mc:Choice>
          <mc:Fallback xmlns="">
            <p:sp>
              <p:nvSpPr>
                <p:cNvPr id="43" name="テキスト ボックス 42">
                  <a:extLst>
                    <a:ext uri="{FF2B5EF4-FFF2-40B4-BE49-F238E27FC236}">
                      <a16:creationId xmlns:a16="http://schemas.microsoft.com/office/drawing/2014/main" id="{11ABB976-C419-ED8E-FB5D-BE66EDC00CB4}"/>
                    </a:ext>
                  </a:extLst>
                </p:cNvPr>
                <p:cNvSpPr txBox="1">
                  <a:spLocks noRot="1" noChangeAspect="1" noMove="1" noResize="1" noEditPoints="1" noAdjustHandles="1" noChangeArrowheads="1" noChangeShapeType="1" noTextEdit="1"/>
                </p:cNvSpPr>
                <p:nvPr/>
              </p:nvSpPr>
              <p:spPr>
                <a:xfrm>
                  <a:off x="6414569" y="2627347"/>
                  <a:ext cx="603436" cy="307777"/>
                </a:xfrm>
                <a:prstGeom prst="rect">
                  <a:avLst/>
                </a:prstGeom>
                <a:blipFill>
                  <a:blip r:embed="rId19"/>
                  <a:stretch>
                    <a:fillRect b="-2000"/>
                  </a:stretch>
                </a:blipFill>
              </p:spPr>
              <p:txBody>
                <a:bodyPr/>
                <a:lstStyle/>
                <a:p>
                  <a:r>
                    <a:rPr lang="ja-JP" altLang="en-US">
                      <a:noFill/>
                    </a:rPr>
                    <a:t> </a:t>
                  </a:r>
                </a:p>
              </p:txBody>
            </p:sp>
          </mc:Fallback>
        </mc:AlternateContent>
      </p:grpSp>
      <p:sp>
        <p:nvSpPr>
          <p:cNvPr id="45" name="テキスト ボックス 44">
            <a:extLst>
              <a:ext uri="{FF2B5EF4-FFF2-40B4-BE49-F238E27FC236}">
                <a16:creationId xmlns:a16="http://schemas.microsoft.com/office/drawing/2014/main" id="{72797FF2-6C68-5057-2F40-596AE5B4CA38}"/>
              </a:ext>
            </a:extLst>
          </p:cNvPr>
          <p:cNvSpPr txBox="1"/>
          <p:nvPr/>
        </p:nvSpPr>
        <p:spPr>
          <a:xfrm>
            <a:off x="5890894" y="3066604"/>
            <a:ext cx="2642347" cy="318371"/>
          </a:xfrm>
          <a:prstGeom prst="rect">
            <a:avLst/>
          </a:prstGeom>
          <a:noFill/>
        </p:spPr>
        <p:txBody>
          <a:bodyPr wrap="square" rtlCol="0">
            <a:spAutoFit/>
          </a:bodyPr>
          <a:lstStyle/>
          <a:p>
            <a:r>
              <a:rPr kumimoji="1" lang="ja-JP" altLang="en-US" sz="1400" dirty="0">
                <a:latin typeface="Meiryo UI" panose="020B0604030504040204" pitchFamily="50" charset="-128"/>
                <a:ea typeface="Meiryo UI" panose="020B0604030504040204" pitchFamily="50" charset="-128"/>
              </a:rPr>
              <a:t>対数の性質を使って数値化する</a:t>
            </a:r>
          </a:p>
        </p:txBody>
      </p:sp>
    </p:spTree>
    <p:extLst>
      <p:ext uri="{BB962C8B-B14F-4D97-AF65-F5344CB8AC3E}">
        <p14:creationId xmlns:p14="http://schemas.microsoft.com/office/powerpoint/2010/main" val="3785577805"/>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bg1">
              <a:lumMod val="50000"/>
            </a:schemeClr>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16492</TotalTime>
  <Words>13477</Words>
  <Application>Microsoft Office PowerPoint</Application>
  <PresentationFormat>ワイド画面</PresentationFormat>
  <Paragraphs>1524</Paragraphs>
  <Slides>45</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45</vt:i4>
      </vt:variant>
    </vt:vector>
  </HeadingPairs>
  <TitlesOfParts>
    <vt:vector size="53" baseType="lpstr">
      <vt:lpstr>Meiryo UI</vt:lpstr>
      <vt:lpstr>Meiryo</vt:lpstr>
      <vt:lpstr>游ゴシック</vt:lpstr>
      <vt:lpstr>Arial</vt:lpstr>
      <vt:lpstr>Cambria Math</vt:lpstr>
      <vt:lpstr>Courier New</vt:lpstr>
      <vt:lpstr>Wingdings</vt:lpstr>
      <vt:lpstr>デザインの設定</vt:lpstr>
      <vt:lpstr>AI基礎 ３．深層学習の基礎と展望</vt:lpstr>
      <vt:lpstr>PowerPoint プレゼンテーション</vt:lpstr>
      <vt:lpstr>PowerPoint プレゼンテーション</vt:lpstr>
      <vt:lpstr>PowerPoint プレゼンテーション</vt:lpstr>
      <vt:lpstr>テクノロジーロードマップ</vt:lpstr>
      <vt:lpstr>ニューラルネットワークの基礎</vt:lpstr>
      <vt:lpstr>畳み込み，プーリング</vt:lpstr>
      <vt:lpstr>損失計算</vt:lpstr>
      <vt:lpstr>Additional Note;　その他の深層学習を支える数理と技術　その１</vt:lpstr>
      <vt:lpstr>Additional Note;　その他の深層学習を支える数理と技術　その２</vt:lpstr>
      <vt:lpstr>Additional Note;　簡単な画像認識の例</vt:lpstr>
      <vt:lpstr>PowerPoint プレゼンテーション</vt:lpstr>
      <vt:lpstr>自然言語処理の基本的な考え方</vt:lpstr>
      <vt:lpstr>Additional Note; GRU（Gated Recurrent Unit）</vt:lpstr>
      <vt:lpstr>RNN～Attention機構，Transformer</vt:lpstr>
      <vt:lpstr>Additional Note;　One-hotベクトル表現から分散表現へ</vt:lpstr>
      <vt:lpstr>コサイン類似度</vt:lpstr>
      <vt:lpstr>テクノロジーロードマップ</vt:lpstr>
      <vt:lpstr>PowerPoint プレゼンテーション</vt:lpstr>
      <vt:lpstr>移転学習，説明可能AI，敵対的生成ネットワーク</vt:lpstr>
      <vt:lpstr>PowerPoint プレゼンテーション</vt:lpstr>
      <vt:lpstr>PowerPoint プレゼンテーション</vt:lpstr>
      <vt:lpstr>PowerPoint プレゼンテーション</vt:lpstr>
      <vt:lpstr>はじめに　Google Collabの使い方</vt:lpstr>
      <vt:lpstr>実装するCNNの構成</vt:lpstr>
      <vt:lpstr>使用するモジュールをインポート</vt:lpstr>
      <vt:lpstr>学習データとテストデータの準備</vt:lpstr>
      <vt:lpstr>Appendix;学習データの中身の確認</vt:lpstr>
      <vt:lpstr>CNNの実装</vt:lpstr>
      <vt:lpstr>CNN実装（続き）</vt:lpstr>
      <vt:lpstr>損失関数と最適化</vt:lpstr>
      <vt:lpstr>学習（２エポック）</vt:lpstr>
      <vt:lpstr>その他の深層学習を支える数理と技術　その２</vt:lpstr>
      <vt:lpstr>テスト</vt:lpstr>
      <vt:lpstr>正解率</vt:lpstr>
      <vt:lpstr>改善（生成AIを活用）</vt:lpstr>
      <vt:lpstr>改善策　エポック数を増やす</vt:lpstr>
      <vt:lpstr>改善策　畳み込み層のフィルタ数を増やす</vt:lpstr>
      <vt:lpstr>改善策　学習率を調整</vt:lpstr>
      <vt:lpstr>改善策　過学習対策（ドロップアウト）</vt:lpstr>
      <vt:lpstr>チューニング結果</vt:lpstr>
      <vt:lpstr>PowerPoint プレゼンテーション</vt:lpstr>
      <vt:lpstr>使用するモジュールをインポート</vt:lpstr>
      <vt:lpstr>文章の理解</vt:lpstr>
      <vt:lpstr>文章の生成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友佳 杉浦</dc:creator>
  <cp:lastModifiedBy>友佳 杉浦</cp:lastModifiedBy>
  <cp:revision>2</cp:revision>
  <dcterms:created xsi:type="dcterms:W3CDTF">2025-03-09T13:19:30Z</dcterms:created>
  <dcterms:modified xsi:type="dcterms:W3CDTF">2025-07-27T16:11:09Z</dcterms:modified>
</cp:coreProperties>
</file>